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C6428CB" w14:textId="77777777" w:rsidR="006207DF" w:rsidRPr="0071560B" w:rsidRDefault="006207DF" w:rsidP="00FB5B95">
      <w:pPr>
        <w:spacing w:line="240" w:lineRule="auto"/>
        <w:jc w:val="center"/>
      </w:pPr>
      <w:bookmarkStart w:id="0" w:name="_Hlk190891915"/>
      <w:bookmarkEnd w:id="0"/>
    </w:p>
    <w:p w14:paraId="097DDCF3" w14:textId="77777777" w:rsidR="006207DF" w:rsidRPr="0071560B" w:rsidRDefault="00FB5B95" w:rsidP="00FB5B95">
      <w:pPr>
        <w:spacing w:line="240" w:lineRule="auto"/>
        <w:jc w:val="center"/>
      </w:pPr>
      <w:r w:rsidRPr="0071560B">
        <w:rPr>
          <w:noProof/>
          <w:lang w:eastAsia="en-GB"/>
        </w:rPr>
        <w:drawing>
          <wp:inline distT="0" distB="0" distL="0" distR="0" wp14:anchorId="3EDEC5BF" wp14:editId="3DBE72DA">
            <wp:extent cx="4389120" cy="4389120"/>
            <wp:effectExtent l="0" t="0" r="0" b="0"/>
            <wp:docPr id="18" name="Picture 18" descr="C:\Users\u420118\Objective\Objects\A1091842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u420118\Objective\Objects\A10918428.jpg"/>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4389120" cy="4389120"/>
                    </a:xfrm>
                    <a:prstGeom prst="rect">
                      <a:avLst/>
                    </a:prstGeom>
                    <a:noFill/>
                    <a:ln>
                      <a:noFill/>
                    </a:ln>
                  </pic:spPr>
                </pic:pic>
              </a:graphicData>
            </a:graphic>
          </wp:inline>
        </w:drawing>
      </w:r>
    </w:p>
    <w:p w14:paraId="3C920AA7" w14:textId="77777777" w:rsidR="006C50FE" w:rsidRPr="0071560B" w:rsidRDefault="006C50FE" w:rsidP="00630C85">
      <w:pPr>
        <w:spacing w:line="240" w:lineRule="auto"/>
        <w:rPr>
          <w:rFonts w:asciiTheme="majorHAnsi" w:eastAsiaTheme="majorEastAsia" w:hAnsiTheme="majorHAnsi" w:cstheme="majorBidi"/>
          <w:spacing w:val="-10"/>
          <w:kern w:val="28"/>
          <w:sz w:val="56"/>
          <w:szCs w:val="56"/>
        </w:rPr>
      </w:pPr>
    </w:p>
    <w:p w14:paraId="49AF813C" w14:textId="77777777" w:rsidR="006C50FE" w:rsidRPr="0071560B" w:rsidRDefault="009871EE" w:rsidP="00630C85">
      <w:pPr>
        <w:spacing w:line="240" w:lineRule="auto"/>
      </w:pPr>
      <w:r w:rsidRPr="0071560B">
        <w:rPr>
          <w:noProof/>
          <w:lang w:eastAsia="en-GB"/>
        </w:rPr>
        <mc:AlternateContent>
          <mc:Choice Requires="wps">
            <w:drawing>
              <wp:anchor distT="0" distB="0" distL="114300" distR="114300" simplePos="0" relativeHeight="251654656" behindDoc="0" locked="0" layoutInCell="1" allowOverlap="1" wp14:anchorId="6E0380EF" wp14:editId="17763A41">
                <wp:simplePos x="0" y="0"/>
                <wp:positionH relativeFrom="margin">
                  <wp:align>right</wp:align>
                </wp:positionH>
                <wp:positionV relativeFrom="paragraph">
                  <wp:posOffset>177800</wp:posOffset>
                </wp:positionV>
                <wp:extent cx="5727700" cy="971550"/>
                <wp:effectExtent l="0" t="0" r="6350" b="0"/>
                <wp:wrapNone/>
                <wp:docPr id="5" name="Rounded Rectangle 4"/>
                <wp:cNvGraphicFramePr/>
                <a:graphic xmlns:a="http://schemas.openxmlformats.org/drawingml/2006/main">
                  <a:graphicData uri="http://schemas.microsoft.com/office/word/2010/wordprocessingShape">
                    <wps:wsp>
                      <wps:cNvSpPr/>
                      <wps:spPr bwMode="gray">
                        <a:xfrm>
                          <a:off x="0" y="0"/>
                          <a:ext cx="5727700" cy="971550"/>
                        </a:xfrm>
                        <a:prstGeom prst="roundRect">
                          <a:avLst/>
                        </a:prstGeom>
                        <a:solidFill>
                          <a:srgbClr val="3F2A55"/>
                        </a:solidFill>
                        <a:ln w="19050" algn="ctr">
                          <a:noFill/>
                          <a:miter lim="800000"/>
                          <a:headEnd/>
                          <a:tailEnd/>
                        </a:ln>
                      </wps:spPr>
                      <wps:txbx>
                        <w:txbxContent>
                          <w:p w14:paraId="287F2630" w14:textId="77777777" w:rsidR="004B6FBE" w:rsidRPr="0071560B" w:rsidRDefault="004B6FBE" w:rsidP="00227FBE">
                            <w:pPr>
                              <w:pStyle w:val="Title"/>
                              <w:jc w:val="center"/>
                              <w:rPr>
                                <w:rFonts w:ascii="Arial" w:hAnsi="Arial" w:cs="Arial"/>
                                <w:b/>
                                <w:sz w:val="52"/>
                              </w:rPr>
                            </w:pPr>
                            <w:r w:rsidRPr="0071560B">
                              <w:rPr>
                                <w:rFonts w:ascii="Arial" w:hAnsi="Arial" w:cs="Arial"/>
                                <w:b/>
                                <w:sz w:val="52"/>
                              </w:rPr>
                              <w:t>Incident Management Framework</w:t>
                            </w:r>
                          </w:p>
                        </w:txbxContent>
                      </wps:txbx>
                      <wps:bodyPr rot="0" spcFirstLastPara="0" vertOverflow="overflow" horzOverflow="overflow" vert="horz" wrap="square" lIns="88900" tIns="88900" rIns="88900" bIns="8890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E0380EF" id="Rounded Rectangle 4" o:spid="_x0000_s1026" style="position:absolute;margin-left:399.8pt;margin-top:14pt;width:451pt;height:76.5pt;z-index:25165465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arcsize="10923f" o:bwmode="graySca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IEoVQIAAJsEAAAOAAAAZHJzL2Uyb0RvYy54bWysVE1v2zAMvQ/YfxB0X+xkyJIacYqgXYYB&#10;XVu0HXpWZDkWIIsapcTOfv0oOWmzbqdhPgiiRPHjvUcvLvvWsL1Cr8GWfDzKOVNWQqXttuTfn9Yf&#10;5pz5IGwlDFhV8oPy/HL5/t2ic4WaQAOmUsgoiPVF50rehOCKLPOyUa3wI3DK0mUN2IpAJm6zCkVH&#10;0VuTTfL8U9YBVg5BKu/p9Hq45MsUv66VDHd17VVgpuRUW0grpnUT12y5EMUWhWu0PJYh/qGKVmhL&#10;SV9CXYsg2A71H6FaLRE81GEkoc2grrVUqQfqZpy/6eaxEU6lXggc715g8v8vrLzdP7p7JBg65wtP&#10;W7bpvkFFVBEqh9RTX2Mbe6NqWZ+gO7xAp/rAJB1OZ5PZLCeEJd1dzMbTacI2E8XptUMfvihoWdyU&#10;HGFnqwfiJ6UQ+xsfqAjyP/nFjB6MrtbamGTgdnNlkO0FcflxPVlNp5E+evKbm7GsIyVe5FQBE2ZL&#10;spQBUxYLMVaivNWBdGd0W/J5Hr9BCY0S1WdbJZcgtBn2lMJYynSCaAAr9JueHOPhBqoDIYcw6Ms7&#10;udbU5Y3w4V4gCYpKoSEJd7TUBqg+OO44awB//u08+hPPdMtZRwItuf+xE6g4M18tKWA+v4h4h3MD&#10;z43NuWF37RUQbmMaRyfTlh5jMKdtjdA+0yytYtaInJWUe8DuaFyFYXBoGqVarZIbqdiJcGMfnYzB&#10;I0+RwKf+WaA7Uh1IJLdwErMo3pA9+MaXFla7ALVOSnjF9Yg8TUBi+zitccTO7eT1+k9Z/gIAAP//&#10;AwBQSwMEFAAGAAgAAAAhAPOshhHbAAAABwEAAA8AAABkcnMvZG93bnJldi54bWxMj81ugzAQhO+V&#10;+g7WRuqtMUFqQykmQkXNrYf8PMCCHYyC1wg7gb59t6f2tLua0ew3xW5xg7ibKfSeFGzWCQhDrdc9&#10;dQrOp8/nDESISBoHT0bBtwmwKx8fCsy1n+lg7sfYCQ6hkKMCG+OYSxlaaxyGtR8NsXbxk8PI59RJ&#10;PeHM4W6QaZK8Soc98QeLo/mwpr0eb04Byku238/n+qupDy+0tXO1rSulnlZL9Q4imiX+meEXn9Gh&#10;ZKbG30gHMSjgIlFBmvFk9S1JeWnYlm0SkGUh//OXPwAAAP//AwBQSwECLQAUAAYACAAAACEAtoM4&#10;kv4AAADhAQAAEwAAAAAAAAAAAAAAAAAAAAAAW0NvbnRlbnRfVHlwZXNdLnhtbFBLAQItABQABgAI&#10;AAAAIQA4/SH/1gAAAJQBAAALAAAAAAAAAAAAAAAAAC8BAABfcmVscy8ucmVsc1BLAQItABQABgAI&#10;AAAAIQDjRIEoVQIAAJsEAAAOAAAAAAAAAAAAAAAAAC4CAABkcnMvZTJvRG9jLnhtbFBLAQItABQA&#10;BgAIAAAAIQDzrIYR2wAAAAcBAAAPAAAAAAAAAAAAAAAAAK8EAABkcnMvZG93bnJldi54bWxQSwUG&#10;AAAAAAQABADzAAAAtwUAAAAA&#10;" fillcolor="#3f2a55" stroked="f" strokeweight="1.5pt">
                <v:stroke joinstyle="miter"/>
                <v:textbox inset="7pt,7pt,7pt,7pt">
                  <w:txbxContent>
                    <w:p w14:paraId="287F2630" w14:textId="77777777" w:rsidR="004B6FBE" w:rsidRPr="0071560B" w:rsidRDefault="004B6FBE" w:rsidP="00227FBE">
                      <w:pPr>
                        <w:pStyle w:val="Title"/>
                        <w:jc w:val="center"/>
                        <w:rPr>
                          <w:rFonts w:ascii="Arial" w:hAnsi="Arial" w:cs="Arial"/>
                          <w:b/>
                          <w:sz w:val="52"/>
                        </w:rPr>
                      </w:pPr>
                      <w:r w:rsidRPr="0071560B">
                        <w:rPr>
                          <w:rFonts w:ascii="Arial" w:hAnsi="Arial" w:cs="Arial"/>
                          <w:b/>
                          <w:sz w:val="52"/>
                        </w:rPr>
                        <w:t>Incident Management Framework</w:t>
                      </w:r>
                    </w:p>
                  </w:txbxContent>
                </v:textbox>
                <w10:wrap anchorx="margin"/>
              </v:roundrect>
            </w:pict>
          </mc:Fallback>
        </mc:AlternateContent>
      </w:r>
    </w:p>
    <w:p w14:paraId="6CFDA918" w14:textId="77777777" w:rsidR="006207DF" w:rsidRPr="0071560B" w:rsidRDefault="006207DF" w:rsidP="00630C85">
      <w:pPr>
        <w:spacing w:line="240" w:lineRule="auto"/>
      </w:pPr>
    </w:p>
    <w:p w14:paraId="5A4CF6CD" w14:textId="77777777" w:rsidR="002A1297" w:rsidRPr="0071560B" w:rsidRDefault="002A1297" w:rsidP="00630C85">
      <w:pPr>
        <w:spacing w:line="240" w:lineRule="auto"/>
      </w:pPr>
    </w:p>
    <w:p w14:paraId="55A504B1" w14:textId="77777777" w:rsidR="002A1297" w:rsidRPr="0071560B" w:rsidRDefault="002A1297" w:rsidP="00630C85">
      <w:pPr>
        <w:spacing w:line="240" w:lineRule="auto"/>
      </w:pPr>
    </w:p>
    <w:p w14:paraId="36B1DB8F" w14:textId="77777777" w:rsidR="002A1297" w:rsidRPr="0071560B" w:rsidRDefault="002A1297" w:rsidP="00630C85">
      <w:pPr>
        <w:spacing w:line="240" w:lineRule="auto"/>
      </w:pPr>
    </w:p>
    <w:p w14:paraId="6040CDF2" w14:textId="77777777" w:rsidR="002A1297" w:rsidRPr="0071560B" w:rsidRDefault="002A1297" w:rsidP="00630C85">
      <w:pPr>
        <w:spacing w:line="240" w:lineRule="auto"/>
      </w:pPr>
    </w:p>
    <w:p w14:paraId="3129A451" w14:textId="77777777" w:rsidR="009871EE" w:rsidRPr="0071560B" w:rsidRDefault="009871EE" w:rsidP="00630C85">
      <w:pPr>
        <w:spacing w:line="240" w:lineRule="auto"/>
      </w:pPr>
    </w:p>
    <w:p w14:paraId="25918461" w14:textId="77777777" w:rsidR="009871EE" w:rsidRPr="0071560B" w:rsidRDefault="009871EE" w:rsidP="00630C85">
      <w:pPr>
        <w:spacing w:line="240" w:lineRule="auto"/>
      </w:pPr>
    </w:p>
    <w:p w14:paraId="5A90459E" w14:textId="77777777" w:rsidR="009871EE" w:rsidRPr="0071560B" w:rsidRDefault="009871EE" w:rsidP="00630C85">
      <w:pPr>
        <w:spacing w:line="240" w:lineRule="auto"/>
      </w:pPr>
    </w:p>
    <w:p w14:paraId="6BCBAA11" w14:textId="6895CEAA" w:rsidR="006207DF" w:rsidRPr="0071560B" w:rsidRDefault="007D07AC" w:rsidP="00630C85">
      <w:pPr>
        <w:spacing w:line="240" w:lineRule="auto"/>
        <w:rPr>
          <w:rFonts w:ascii="Arial" w:hAnsi="Arial" w:cs="Arial"/>
          <w:sz w:val="24"/>
        </w:rPr>
      </w:pPr>
      <w:r w:rsidRPr="0071560B">
        <w:rPr>
          <w:rFonts w:ascii="Arial" w:hAnsi="Arial" w:cs="Arial"/>
          <w:sz w:val="24"/>
        </w:rPr>
        <w:t xml:space="preserve">Version </w:t>
      </w:r>
      <w:r w:rsidR="00BA179C">
        <w:rPr>
          <w:rFonts w:ascii="Arial" w:hAnsi="Arial" w:cs="Arial"/>
          <w:sz w:val="24"/>
        </w:rPr>
        <w:t>4.1</w:t>
      </w:r>
    </w:p>
    <w:p w14:paraId="7F484F0D" w14:textId="2EF72FBB" w:rsidR="002A1297" w:rsidRPr="0071560B" w:rsidRDefault="000C416D" w:rsidP="00630C85">
      <w:pPr>
        <w:spacing w:line="240" w:lineRule="auto"/>
        <w:rPr>
          <w:rFonts w:ascii="Arial" w:hAnsi="Arial" w:cs="Arial"/>
          <w:sz w:val="24"/>
        </w:rPr>
      </w:pPr>
      <w:r>
        <w:rPr>
          <w:rFonts w:ascii="Arial" w:hAnsi="Arial" w:cs="Arial"/>
          <w:sz w:val="24"/>
        </w:rPr>
        <w:t>Oct 2026</w:t>
      </w:r>
    </w:p>
    <w:p w14:paraId="140D8FC0" w14:textId="77777777" w:rsidR="002A1297" w:rsidRPr="0071560B" w:rsidRDefault="002A1297" w:rsidP="00422B7B">
      <w:pPr>
        <w:pStyle w:val="BodyText"/>
        <w:rPr>
          <w:rFonts w:ascii="Arial" w:hAnsi="Arial" w:cs="Arial"/>
          <w:color w:val="3F2A56"/>
          <w:sz w:val="32"/>
          <w:szCs w:val="32"/>
        </w:rPr>
      </w:pPr>
      <w:r w:rsidRPr="0071560B">
        <w:rPr>
          <w:rFonts w:ascii="Arial" w:hAnsi="Arial" w:cs="Arial"/>
          <w:color w:val="3F2A56"/>
          <w:sz w:val="32"/>
          <w:szCs w:val="32"/>
        </w:rPr>
        <w:t>Version Control</w:t>
      </w:r>
    </w:p>
    <w:p w14:paraId="67506D1F" w14:textId="04469751" w:rsidR="0090116C" w:rsidRPr="0071560B" w:rsidRDefault="0090116C" w:rsidP="00A4268C">
      <w:pPr>
        <w:pStyle w:val="BodyText"/>
        <w:jc w:val="both"/>
        <w:rPr>
          <w:rFonts w:ascii="Arial" w:hAnsi="Arial" w:cs="Arial"/>
          <w:color w:val="3F2A56"/>
          <w:sz w:val="24"/>
          <w:szCs w:val="24"/>
        </w:rPr>
      </w:pPr>
      <w:r w:rsidRPr="0071560B">
        <w:rPr>
          <w:rFonts w:ascii="Arial" w:hAnsi="Arial" w:cs="Arial"/>
          <w:sz w:val="24"/>
          <w:szCs w:val="24"/>
        </w:rPr>
        <w:lastRenderedPageBreak/>
        <w:t xml:space="preserve">The </w:t>
      </w:r>
      <w:r w:rsidR="00252659" w:rsidRPr="0071560B">
        <w:rPr>
          <w:rFonts w:ascii="Arial" w:hAnsi="Arial" w:cs="Arial"/>
          <w:sz w:val="24"/>
          <w:szCs w:val="24"/>
        </w:rPr>
        <w:t xml:space="preserve">Resilience Manager within the </w:t>
      </w:r>
      <w:r w:rsidR="008029C1" w:rsidRPr="0071560B">
        <w:rPr>
          <w:rFonts w:ascii="Arial" w:hAnsi="Arial" w:cs="Arial"/>
          <w:sz w:val="24"/>
          <w:szCs w:val="24"/>
        </w:rPr>
        <w:t>Scottish Food Crime and Incidents Unit</w:t>
      </w:r>
      <w:r w:rsidRPr="0071560B">
        <w:rPr>
          <w:rFonts w:ascii="Arial" w:hAnsi="Arial" w:cs="Arial"/>
          <w:sz w:val="24"/>
          <w:szCs w:val="24"/>
        </w:rPr>
        <w:t xml:space="preserve"> </w:t>
      </w:r>
      <w:r w:rsidR="00B220B6" w:rsidRPr="0071560B">
        <w:rPr>
          <w:rFonts w:ascii="Arial" w:hAnsi="Arial" w:cs="Arial"/>
          <w:sz w:val="24"/>
          <w:szCs w:val="24"/>
        </w:rPr>
        <w:t xml:space="preserve">(SFCIU) </w:t>
      </w:r>
      <w:r w:rsidR="00252659" w:rsidRPr="0071560B">
        <w:rPr>
          <w:rFonts w:ascii="Arial" w:hAnsi="Arial" w:cs="Arial"/>
          <w:sz w:val="24"/>
          <w:szCs w:val="24"/>
        </w:rPr>
        <w:t xml:space="preserve">at </w:t>
      </w:r>
      <w:r w:rsidRPr="0071560B">
        <w:rPr>
          <w:rFonts w:ascii="Arial" w:hAnsi="Arial" w:cs="Arial"/>
          <w:sz w:val="24"/>
          <w:szCs w:val="24"/>
        </w:rPr>
        <w:t>F</w:t>
      </w:r>
      <w:r w:rsidR="00873D38" w:rsidRPr="0071560B">
        <w:rPr>
          <w:rFonts w:ascii="Arial" w:hAnsi="Arial" w:cs="Arial"/>
          <w:sz w:val="24"/>
          <w:szCs w:val="24"/>
        </w:rPr>
        <w:t xml:space="preserve">ood </w:t>
      </w:r>
      <w:r w:rsidRPr="0071560B">
        <w:rPr>
          <w:rFonts w:ascii="Arial" w:hAnsi="Arial" w:cs="Arial"/>
          <w:sz w:val="24"/>
          <w:szCs w:val="24"/>
        </w:rPr>
        <w:t>S</w:t>
      </w:r>
      <w:r w:rsidR="00873D38" w:rsidRPr="0071560B">
        <w:rPr>
          <w:rFonts w:ascii="Arial" w:hAnsi="Arial" w:cs="Arial"/>
          <w:sz w:val="24"/>
          <w:szCs w:val="24"/>
        </w:rPr>
        <w:t xml:space="preserve">tandards </w:t>
      </w:r>
      <w:r w:rsidRPr="0071560B">
        <w:rPr>
          <w:rFonts w:ascii="Arial" w:hAnsi="Arial" w:cs="Arial"/>
          <w:sz w:val="24"/>
          <w:szCs w:val="24"/>
        </w:rPr>
        <w:t>S</w:t>
      </w:r>
      <w:r w:rsidR="00873D38" w:rsidRPr="0071560B">
        <w:rPr>
          <w:rFonts w:ascii="Arial" w:hAnsi="Arial" w:cs="Arial"/>
          <w:sz w:val="24"/>
          <w:szCs w:val="24"/>
        </w:rPr>
        <w:t>cotland (FSS)</w:t>
      </w:r>
      <w:r w:rsidRPr="0071560B">
        <w:rPr>
          <w:rFonts w:ascii="Arial" w:hAnsi="Arial" w:cs="Arial"/>
          <w:sz w:val="24"/>
          <w:szCs w:val="24"/>
        </w:rPr>
        <w:t xml:space="preserve"> is responsible for </w:t>
      </w:r>
      <w:r w:rsidR="00A4268C" w:rsidRPr="0071560B">
        <w:rPr>
          <w:rFonts w:ascii="Arial" w:hAnsi="Arial" w:cs="Arial"/>
          <w:sz w:val="24"/>
          <w:szCs w:val="24"/>
        </w:rPr>
        <w:t>maintaining this Incident Management Framework</w:t>
      </w:r>
      <w:r w:rsidR="00873D38" w:rsidRPr="0071560B">
        <w:rPr>
          <w:rFonts w:ascii="Arial" w:hAnsi="Arial" w:cs="Arial"/>
          <w:sz w:val="24"/>
          <w:szCs w:val="24"/>
        </w:rPr>
        <w:t xml:space="preserve"> (IMF)</w:t>
      </w:r>
      <w:r w:rsidR="00A4268C" w:rsidRPr="0071560B">
        <w:rPr>
          <w:rFonts w:ascii="Arial" w:hAnsi="Arial" w:cs="Arial"/>
          <w:sz w:val="24"/>
          <w:szCs w:val="24"/>
        </w:rPr>
        <w:t xml:space="preserve"> which will be reviewed on an annual basis. Any queries/feedback relating to this document should be emailed to: </w:t>
      </w:r>
      <w:hyperlink r:id="rId13" w:history="1">
        <w:r w:rsidR="00252659" w:rsidRPr="0071560B">
          <w:rPr>
            <w:rStyle w:val="Hyperlink"/>
            <w:rFonts w:ascii="Arial" w:hAnsi="Arial" w:cs="Arial"/>
            <w:sz w:val="24"/>
            <w:szCs w:val="24"/>
          </w:rPr>
          <w:t>resilience@fss.scot</w:t>
        </w:r>
      </w:hyperlink>
      <w:r w:rsidR="00A4268C" w:rsidRPr="0071560B">
        <w:rPr>
          <w:rFonts w:ascii="Arial" w:hAnsi="Arial" w:cs="Arial"/>
          <w:color w:val="3F2A56"/>
          <w:sz w:val="24"/>
          <w:szCs w:val="24"/>
        </w:rPr>
        <w:t xml:space="preserve"> </w:t>
      </w:r>
    </w:p>
    <w:tbl>
      <w:tblPr>
        <w:tblW w:w="949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13"/>
        <w:gridCol w:w="1843"/>
        <w:gridCol w:w="1984"/>
        <w:gridCol w:w="1843"/>
        <w:gridCol w:w="2410"/>
      </w:tblGrid>
      <w:tr w:rsidR="00B3133D" w:rsidRPr="0071560B" w14:paraId="51B7BBC3" w14:textId="77777777" w:rsidTr="00090B46">
        <w:trPr>
          <w:trHeight w:val="502"/>
          <w:jc w:val="center"/>
        </w:trPr>
        <w:tc>
          <w:tcPr>
            <w:tcW w:w="1413" w:type="dxa"/>
            <w:shd w:val="clear" w:color="auto" w:fill="3F2A55"/>
            <w:vAlign w:val="center"/>
          </w:tcPr>
          <w:p w14:paraId="13773D31" w14:textId="77777777" w:rsidR="0090116C" w:rsidRPr="0071560B" w:rsidRDefault="0090116C" w:rsidP="00630C85">
            <w:pPr>
              <w:pStyle w:val="x"/>
              <w:spacing w:line="240" w:lineRule="auto"/>
              <w:ind w:right="-158" w:hanging="113"/>
              <w:jc w:val="center"/>
              <w:rPr>
                <w:rFonts w:cs="Arial"/>
                <w:b/>
                <w:color w:val="FFFFFF"/>
                <w:sz w:val="22"/>
                <w:szCs w:val="22"/>
                <w:lang w:val="en-GB"/>
              </w:rPr>
            </w:pPr>
            <w:r w:rsidRPr="0071560B">
              <w:rPr>
                <w:rFonts w:cs="Arial"/>
                <w:b/>
                <w:color w:val="FFFFFF"/>
                <w:sz w:val="22"/>
                <w:szCs w:val="22"/>
                <w:lang w:val="en-GB"/>
              </w:rPr>
              <w:br w:type="page"/>
              <w:t>Version</w:t>
            </w:r>
          </w:p>
        </w:tc>
        <w:tc>
          <w:tcPr>
            <w:tcW w:w="1843" w:type="dxa"/>
            <w:shd w:val="clear" w:color="auto" w:fill="3F2A55"/>
            <w:vAlign w:val="center"/>
          </w:tcPr>
          <w:p w14:paraId="60734F19" w14:textId="77777777" w:rsidR="0090116C" w:rsidRPr="0071560B" w:rsidRDefault="0090116C" w:rsidP="00630C85">
            <w:pPr>
              <w:pStyle w:val="x"/>
              <w:spacing w:line="240" w:lineRule="auto"/>
              <w:jc w:val="center"/>
              <w:rPr>
                <w:rFonts w:cs="Arial"/>
                <w:b/>
                <w:color w:val="FFFFFF"/>
                <w:sz w:val="22"/>
                <w:szCs w:val="22"/>
                <w:lang w:val="en-GB"/>
              </w:rPr>
            </w:pPr>
            <w:r w:rsidRPr="0071560B">
              <w:rPr>
                <w:rFonts w:cs="Arial"/>
                <w:b/>
                <w:color w:val="FFFFFF"/>
                <w:sz w:val="22"/>
                <w:szCs w:val="22"/>
                <w:lang w:val="en-GB"/>
              </w:rPr>
              <w:t>Date</w:t>
            </w:r>
          </w:p>
        </w:tc>
        <w:tc>
          <w:tcPr>
            <w:tcW w:w="1984" w:type="dxa"/>
            <w:shd w:val="clear" w:color="auto" w:fill="3F2A55"/>
            <w:vAlign w:val="center"/>
          </w:tcPr>
          <w:p w14:paraId="42AE6B2B" w14:textId="77777777" w:rsidR="0090116C" w:rsidRPr="0071560B" w:rsidRDefault="0090116C" w:rsidP="00630C85">
            <w:pPr>
              <w:pStyle w:val="x"/>
              <w:spacing w:line="240" w:lineRule="auto"/>
              <w:jc w:val="center"/>
              <w:rPr>
                <w:rFonts w:cs="Arial"/>
                <w:b/>
                <w:color w:val="FFFFFF"/>
                <w:sz w:val="22"/>
                <w:szCs w:val="22"/>
                <w:lang w:val="en-GB"/>
              </w:rPr>
            </w:pPr>
            <w:r w:rsidRPr="0071560B">
              <w:rPr>
                <w:rFonts w:cs="Arial"/>
                <w:b/>
                <w:color w:val="FFFFFF"/>
                <w:sz w:val="22"/>
                <w:szCs w:val="22"/>
                <w:lang w:val="en-GB"/>
              </w:rPr>
              <w:t>Last review carried out</w:t>
            </w:r>
          </w:p>
        </w:tc>
        <w:tc>
          <w:tcPr>
            <w:tcW w:w="1843" w:type="dxa"/>
            <w:shd w:val="clear" w:color="auto" w:fill="3F2A55"/>
            <w:vAlign w:val="center"/>
          </w:tcPr>
          <w:p w14:paraId="3852187A" w14:textId="77777777" w:rsidR="0090116C" w:rsidRPr="0071560B" w:rsidRDefault="0090116C" w:rsidP="00630C85">
            <w:pPr>
              <w:pStyle w:val="x"/>
              <w:spacing w:line="240" w:lineRule="auto"/>
              <w:jc w:val="center"/>
              <w:rPr>
                <w:rFonts w:cs="Arial"/>
                <w:b/>
                <w:color w:val="FFFFFF"/>
                <w:sz w:val="22"/>
                <w:szCs w:val="22"/>
                <w:lang w:val="en-GB"/>
              </w:rPr>
            </w:pPr>
            <w:r w:rsidRPr="0071560B">
              <w:rPr>
                <w:rFonts w:cs="Arial"/>
                <w:b/>
                <w:color w:val="FFFFFF"/>
                <w:sz w:val="22"/>
                <w:szCs w:val="22"/>
                <w:lang w:val="en-GB"/>
              </w:rPr>
              <w:t>Next review due</w:t>
            </w:r>
          </w:p>
        </w:tc>
        <w:tc>
          <w:tcPr>
            <w:tcW w:w="2410" w:type="dxa"/>
            <w:shd w:val="clear" w:color="auto" w:fill="3F2A55"/>
            <w:vAlign w:val="center"/>
          </w:tcPr>
          <w:p w14:paraId="4081E194" w14:textId="77777777" w:rsidR="0090116C" w:rsidRPr="0071560B" w:rsidRDefault="0090116C" w:rsidP="00630C85">
            <w:pPr>
              <w:pStyle w:val="x"/>
              <w:spacing w:line="240" w:lineRule="auto"/>
              <w:jc w:val="center"/>
              <w:rPr>
                <w:rFonts w:cs="Arial"/>
                <w:b/>
                <w:color w:val="FFFFFF"/>
                <w:sz w:val="22"/>
                <w:szCs w:val="22"/>
                <w:lang w:val="en-GB"/>
              </w:rPr>
            </w:pPr>
            <w:r w:rsidRPr="0071560B">
              <w:rPr>
                <w:rFonts w:cs="Arial"/>
                <w:b/>
                <w:color w:val="FFFFFF"/>
                <w:sz w:val="22"/>
                <w:szCs w:val="22"/>
                <w:lang w:val="en-GB"/>
              </w:rPr>
              <w:t>Comments</w:t>
            </w:r>
          </w:p>
        </w:tc>
      </w:tr>
      <w:tr w:rsidR="00B3133D" w:rsidRPr="0071560B" w14:paraId="63799928" w14:textId="77777777" w:rsidTr="00090B46">
        <w:trPr>
          <w:trHeight w:val="492"/>
          <w:jc w:val="center"/>
        </w:trPr>
        <w:tc>
          <w:tcPr>
            <w:tcW w:w="1413" w:type="dxa"/>
            <w:vAlign w:val="center"/>
          </w:tcPr>
          <w:p w14:paraId="10AB0F3E" w14:textId="77777777" w:rsidR="0090116C" w:rsidRPr="0071560B" w:rsidRDefault="0090116C" w:rsidP="007D07AC">
            <w:pPr>
              <w:pStyle w:val="x"/>
              <w:spacing w:line="240" w:lineRule="auto"/>
              <w:jc w:val="center"/>
              <w:rPr>
                <w:rFonts w:cs="Arial"/>
                <w:sz w:val="22"/>
                <w:szCs w:val="22"/>
                <w:lang w:val="en-GB"/>
              </w:rPr>
            </w:pPr>
            <w:r w:rsidRPr="0071560B">
              <w:rPr>
                <w:rFonts w:cs="Arial"/>
                <w:sz w:val="22"/>
                <w:szCs w:val="22"/>
                <w:lang w:val="en-GB"/>
              </w:rPr>
              <w:t>1.0</w:t>
            </w:r>
          </w:p>
        </w:tc>
        <w:tc>
          <w:tcPr>
            <w:tcW w:w="1843" w:type="dxa"/>
            <w:vAlign w:val="center"/>
          </w:tcPr>
          <w:p w14:paraId="0D748A7A" w14:textId="77777777" w:rsidR="0090116C" w:rsidRPr="0071560B" w:rsidRDefault="00F37D24" w:rsidP="0035760B">
            <w:pPr>
              <w:pStyle w:val="x"/>
              <w:spacing w:line="240" w:lineRule="auto"/>
              <w:jc w:val="center"/>
              <w:rPr>
                <w:rFonts w:cs="Arial"/>
                <w:sz w:val="22"/>
                <w:szCs w:val="22"/>
                <w:lang w:val="en-GB"/>
              </w:rPr>
            </w:pPr>
            <w:r w:rsidRPr="0071560B">
              <w:rPr>
                <w:rFonts w:cs="Arial"/>
                <w:sz w:val="22"/>
                <w:szCs w:val="22"/>
                <w:lang w:val="en-GB"/>
              </w:rPr>
              <w:t>August</w:t>
            </w:r>
            <w:r w:rsidR="0090116C" w:rsidRPr="0071560B">
              <w:rPr>
                <w:rFonts w:cs="Arial"/>
                <w:sz w:val="22"/>
                <w:szCs w:val="22"/>
                <w:lang w:val="en-GB"/>
              </w:rPr>
              <w:t xml:space="preserve"> 2018</w:t>
            </w:r>
          </w:p>
        </w:tc>
        <w:tc>
          <w:tcPr>
            <w:tcW w:w="1984" w:type="dxa"/>
            <w:vAlign w:val="center"/>
          </w:tcPr>
          <w:p w14:paraId="4AF132B3" w14:textId="77777777" w:rsidR="0090116C" w:rsidRPr="0071560B" w:rsidRDefault="0090116C" w:rsidP="007D07AC">
            <w:pPr>
              <w:pStyle w:val="x"/>
              <w:spacing w:line="240" w:lineRule="auto"/>
              <w:jc w:val="center"/>
              <w:rPr>
                <w:rFonts w:cs="Arial"/>
                <w:sz w:val="22"/>
                <w:szCs w:val="22"/>
                <w:lang w:val="en-GB"/>
              </w:rPr>
            </w:pPr>
            <w:r w:rsidRPr="0071560B">
              <w:rPr>
                <w:rFonts w:cs="Arial"/>
                <w:sz w:val="22"/>
                <w:szCs w:val="22"/>
                <w:lang w:val="en-GB"/>
              </w:rPr>
              <w:t>N/A</w:t>
            </w:r>
          </w:p>
        </w:tc>
        <w:tc>
          <w:tcPr>
            <w:tcW w:w="1843" w:type="dxa"/>
            <w:vAlign w:val="center"/>
          </w:tcPr>
          <w:p w14:paraId="2232E8B4" w14:textId="77777777" w:rsidR="0090116C" w:rsidRPr="0071560B" w:rsidRDefault="00F37D24" w:rsidP="00B3133D">
            <w:pPr>
              <w:pStyle w:val="x"/>
              <w:spacing w:line="240" w:lineRule="auto"/>
              <w:jc w:val="center"/>
              <w:rPr>
                <w:rFonts w:cs="Arial"/>
                <w:sz w:val="22"/>
                <w:szCs w:val="22"/>
                <w:lang w:val="en-GB"/>
              </w:rPr>
            </w:pPr>
            <w:r w:rsidRPr="0071560B">
              <w:rPr>
                <w:rFonts w:cs="Arial"/>
                <w:sz w:val="22"/>
                <w:szCs w:val="22"/>
                <w:lang w:val="en-GB"/>
              </w:rPr>
              <w:t>August</w:t>
            </w:r>
            <w:r w:rsidR="0090116C" w:rsidRPr="0071560B">
              <w:rPr>
                <w:rFonts w:cs="Arial"/>
                <w:sz w:val="22"/>
                <w:szCs w:val="22"/>
                <w:lang w:val="en-GB"/>
              </w:rPr>
              <w:t xml:space="preserve"> 2019</w:t>
            </w:r>
          </w:p>
        </w:tc>
        <w:tc>
          <w:tcPr>
            <w:tcW w:w="2410" w:type="dxa"/>
            <w:vAlign w:val="center"/>
          </w:tcPr>
          <w:p w14:paraId="1615F58B" w14:textId="77777777" w:rsidR="00252659" w:rsidRPr="0071560B" w:rsidRDefault="0090116C" w:rsidP="007D07AC">
            <w:pPr>
              <w:pStyle w:val="x"/>
              <w:spacing w:line="240" w:lineRule="auto"/>
              <w:jc w:val="center"/>
              <w:rPr>
                <w:rFonts w:cs="Arial"/>
                <w:sz w:val="22"/>
                <w:szCs w:val="22"/>
                <w:lang w:val="en-GB"/>
              </w:rPr>
            </w:pPr>
            <w:r w:rsidRPr="0071560B">
              <w:rPr>
                <w:rFonts w:cs="Arial"/>
                <w:sz w:val="22"/>
                <w:szCs w:val="22"/>
                <w:lang w:val="en-GB"/>
              </w:rPr>
              <w:t>First Version</w:t>
            </w:r>
          </w:p>
        </w:tc>
      </w:tr>
      <w:tr w:rsidR="00B3133D" w:rsidRPr="0071560B" w14:paraId="10DAD9EE" w14:textId="77777777" w:rsidTr="00090B46">
        <w:trPr>
          <w:trHeight w:val="492"/>
          <w:jc w:val="center"/>
        </w:trPr>
        <w:tc>
          <w:tcPr>
            <w:tcW w:w="1413" w:type="dxa"/>
            <w:vAlign w:val="center"/>
          </w:tcPr>
          <w:p w14:paraId="4AF56E32" w14:textId="0BD58CF1" w:rsidR="00252659" w:rsidRPr="0071560B" w:rsidRDefault="00E162A8" w:rsidP="007D07AC">
            <w:pPr>
              <w:pStyle w:val="x"/>
              <w:spacing w:line="240" w:lineRule="auto"/>
              <w:jc w:val="center"/>
              <w:rPr>
                <w:rFonts w:cs="Arial"/>
                <w:sz w:val="22"/>
                <w:szCs w:val="22"/>
                <w:lang w:val="en-GB"/>
              </w:rPr>
            </w:pPr>
            <w:r w:rsidRPr="0071560B">
              <w:rPr>
                <w:rFonts w:cs="Arial"/>
                <w:sz w:val="22"/>
                <w:szCs w:val="22"/>
                <w:lang w:val="en-GB"/>
              </w:rPr>
              <w:t>2.0</w:t>
            </w:r>
          </w:p>
        </w:tc>
        <w:tc>
          <w:tcPr>
            <w:tcW w:w="1843" w:type="dxa"/>
            <w:vAlign w:val="center"/>
          </w:tcPr>
          <w:p w14:paraId="449145C3" w14:textId="4143E477" w:rsidR="00252659" w:rsidRPr="0071560B" w:rsidRDefault="008625E7" w:rsidP="0035760B">
            <w:pPr>
              <w:pStyle w:val="x"/>
              <w:spacing w:line="240" w:lineRule="auto"/>
              <w:jc w:val="center"/>
              <w:rPr>
                <w:rFonts w:cs="Arial"/>
                <w:sz w:val="22"/>
                <w:szCs w:val="22"/>
                <w:lang w:val="en-GB"/>
              </w:rPr>
            </w:pPr>
            <w:r w:rsidRPr="0071560B">
              <w:rPr>
                <w:rFonts w:cs="Arial"/>
                <w:sz w:val="22"/>
                <w:szCs w:val="22"/>
                <w:lang w:val="en-GB"/>
              </w:rPr>
              <w:t>August</w:t>
            </w:r>
            <w:r w:rsidR="00834CC7" w:rsidRPr="0071560B">
              <w:rPr>
                <w:rFonts w:cs="Arial"/>
                <w:sz w:val="22"/>
                <w:szCs w:val="22"/>
                <w:lang w:val="en-GB"/>
              </w:rPr>
              <w:t xml:space="preserve"> 2022</w:t>
            </w:r>
          </w:p>
        </w:tc>
        <w:tc>
          <w:tcPr>
            <w:tcW w:w="1984" w:type="dxa"/>
            <w:vAlign w:val="center"/>
          </w:tcPr>
          <w:p w14:paraId="142E1C44" w14:textId="24C85B00" w:rsidR="00252659" w:rsidRPr="0071560B" w:rsidRDefault="00B3133D" w:rsidP="007D07AC">
            <w:pPr>
              <w:pStyle w:val="x"/>
              <w:spacing w:line="240" w:lineRule="auto"/>
              <w:jc w:val="center"/>
              <w:rPr>
                <w:rFonts w:cs="Arial"/>
                <w:sz w:val="22"/>
                <w:szCs w:val="22"/>
                <w:lang w:val="en-GB"/>
              </w:rPr>
            </w:pPr>
            <w:r w:rsidRPr="0071560B">
              <w:rPr>
                <w:rFonts w:cs="Arial"/>
                <w:sz w:val="22"/>
                <w:szCs w:val="22"/>
                <w:lang w:val="en-GB"/>
              </w:rPr>
              <w:t>August 2018</w:t>
            </w:r>
          </w:p>
        </w:tc>
        <w:tc>
          <w:tcPr>
            <w:tcW w:w="1843" w:type="dxa"/>
            <w:vAlign w:val="center"/>
          </w:tcPr>
          <w:p w14:paraId="47FF08B0" w14:textId="79A0BFF0" w:rsidR="00252659" w:rsidRPr="0071560B" w:rsidRDefault="008625E7" w:rsidP="00B3133D">
            <w:pPr>
              <w:pStyle w:val="x"/>
              <w:spacing w:line="240" w:lineRule="auto"/>
              <w:jc w:val="center"/>
              <w:rPr>
                <w:rFonts w:cs="Arial"/>
                <w:sz w:val="22"/>
                <w:szCs w:val="22"/>
                <w:lang w:val="en-GB"/>
              </w:rPr>
            </w:pPr>
            <w:r w:rsidRPr="0071560B">
              <w:rPr>
                <w:rFonts w:cs="Arial"/>
                <w:sz w:val="22"/>
                <w:szCs w:val="22"/>
                <w:lang w:val="en-GB"/>
              </w:rPr>
              <w:t>August</w:t>
            </w:r>
            <w:r w:rsidR="00B3133D" w:rsidRPr="0071560B">
              <w:rPr>
                <w:rFonts w:cs="Arial"/>
                <w:sz w:val="22"/>
                <w:szCs w:val="22"/>
                <w:lang w:val="en-GB"/>
              </w:rPr>
              <w:t xml:space="preserve"> </w:t>
            </w:r>
            <w:r w:rsidR="00834CC7" w:rsidRPr="0071560B">
              <w:rPr>
                <w:rFonts w:cs="Arial"/>
                <w:sz w:val="22"/>
                <w:szCs w:val="22"/>
                <w:lang w:val="en-GB"/>
              </w:rPr>
              <w:t>2023</w:t>
            </w:r>
          </w:p>
        </w:tc>
        <w:tc>
          <w:tcPr>
            <w:tcW w:w="2410" w:type="dxa"/>
            <w:vAlign w:val="center"/>
          </w:tcPr>
          <w:p w14:paraId="1DFD1351" w14:textId="72082559" w:rsidR="00252659" w:rsidRPr="0071560B" w:rsidRDefault="00B3133D" w:rsidP="00B3133D">
            <w:pPr>
              <w:pStyle w:val="x"/>
              <w:spacing w:line="240" w:lineRule="auto"/>
              <w:jc w:val="center"/>
              <w:rPr>
                <w:rFonts w:cs="Arial"/>
                <w:sz w:val="22"/>
                <w:szCs w:val="22"/>
                <w:lang w:val="en-GB"/>
              </w:rPr>
            </w:pPr>
            <w:r w:rsidRPr="0071560B">
              <w:rPr>
                <w:rFonts w:cs="Arial"/>
                <w:sz w:val="22"/>
                <w:szCs w:val="22"/>
                <w:lang w:val="en-GB"/>
              </w:rPr>
              <w:t>L</w:t>
            </w:r>
            <w:r w:rsidR="002856E9" w:rsidRPr="0071560B">
              <w:rPr>
                <w:rFonts w:cs="Arial"/>
                <w:sz w:val="22"/>
                <w:szCs w:val="22"/>
                <w:lang w:val="en-GB"/>
              </w:rPr>
              <w:t>essons learned from C</w:t>
            </w:r>
            <w:r w:rsidR="0079237C" w:rsidRPr="0071560B">
              <w:rPr>
                <w:rFonts w:cs="Arial"/>
                <w:sz w:val="22"/>
                <w:szCs w:val="22"/>
                <w:lang w:val="en-GB"/>
              </w:rPr>
              <w:t>OVID-</w:t>
            </w:r>
            <w:r w:rsidRPr="0071560B">
              <w:rPr>
                <w:rFonts w:cs="Arial"/>
                <w:sz w:val="22"/>
                <w:szCs w:val="22"/>
                <w:lang w:val="en-GB"/>
              </w:rPr>
              <w:t>19 response</w:t>
            </w:r>
          </w:p>
        </w:tc>
      </w:tr>
      <w:tr w:rsidR="000B1A86" w:rsidRPr="0071560B" w14:paraId="31899A95" w14:textId="77777777" w:rsidTr="00090B46">
        <w:trPr>
          <w:trHeight w:val="492"/>
          <w:jc w:val="center"/>
        </w:trPr>
        <w:tc>
          <w:tcPr>
            <w:tcW w:w="1413" w:type="dxa"/>
            <w:vAlign w:val="center"/>
          </w:tcPr>
          <w:p w14:paraId="7C5B1986" w14:textId="417B9399" w:rsidR="000B1A86" w:rsidRPr="0071560B" w:rsidRDefault="000B1A86" w:rsidP="007D07AC">
            <w:pPr>
              <w:pStyle w:val="x"/>
              <w:spacing w:line="240" w:lineRule="auto"/>
              <w:jc w:val="center"/>
              <w:rPr>
                <w:rFonts w:cs="Arial"/>
                <w:sz w:val="22"/>
                <w:szCs w:val="22"/>
                <w:lang w:val="en-GB"/>
              </w:rPr>
            </w:pPr>
            <w:r w:rsidRPr="0071560B">
              <w:rPr>
                <w:rFonts w:cs="Arial"/>
                <w:sz w:val="22"/>
                <w:szCs w:val="22"/>
                <w:lang w:val="en-GB"/>
              </w:rPr>
              <w:t>3.0</w:t>
            </w:r>
          </w:p>
        </w:tc>
        <w:tc>
          <w:tcPr>
            <w:tcW w:w="1843" w:type="dxa"/>
            <w:vAlign w:val="center"/>
          </w:tcPr>
          <w:p w14:paraId="4DEF23AA" w14:textId="55785E3D" w:rsidR="000B1A86" w:rsidRPr="0071560B" w:rsidRDefault="000B1A86" w:rsidP="0035760B">
            <w:pPr>
              <w:pStyle w:val="x"/>
              <w:spacing w:line="240" w:lineRule="auto"/>
              <w:jc w:val="center"/>
              <w:rPr>
                <w:rFonts w:cs="Arial"/>
                <w:sz w:val="22"/>
                <w:szCs w:val="22"/>
                <w:lang w:val="en-GB"/>
              </w:rPr>
            </w:pPr>
            <w:r w:rsidRPr="0071560B">
              <w:rPr>
                <w:rFonts w:cs="Arial"/>
                <w:sz w:val="22"/>
                <w:szCs w:val="22"/>
                <w:lang w:val="en-GB"/>
              </w:rPr>
              <w:t>February 2024</w:t>
            </w:r>
          </w:p>
        </w:tc>
        <w:tc>
          <w:tcPr>
            <w:tcW w:w="1984" w:type="dxa"/>
            <w:vAlign w:val="center"/>
          </w:tcPr>
          <w:p w14:paraId="6A37FF81" w14:textId="4BE4CE67" w:rsidR="000B1A86" w:rsidRPr="0071560B" w:rsidRDefault="000B1A86" w:rsidP="007D07AC">
            <w:pPr>
              <w:pStyle w:val="x"/>
              <w:spacing w:line="240" w:lineRule="auto"/>
              <w:jc w:val="center"/>
              <w:rPr>
                <w:rFonts w:cs="Arial"/>
                <w:sz w:val="22"/>
                <w:szCs w:val="22"/>
                <w:lang w:val="en-GB"/>
              </w:rPr>
            </w:pPr>
            <w:r w:rsidRPr="0071560B">
              <w:rPr>
                <w:rFonts w:cs="Arial"/>
                <w:sz w:val="22"/>
                <w:szCs w:val="22"/>
                <w:lang w:val="en-GB"/>
              </w:rPr>
              <w:t>August 2022</w:t>
            </w:r>
          </w:p>
        </w:tc>
        <w:tc>
          <w:tcPr>
            <w:tcW w:w="1843" w:type="dxa"/>
            <w:vAlign w:val="center"/>
          </w:tcPr>
          <w:p w14:paraId="0151F466" w14:textId="1DB8247B" w:rsidR="000B1A86" w:rsidRPr="0071560B" w:rsidRDefault="000B1A86" w:rsidP="00B3133D">
            <w:pPr>
              <w:pStyle w:val="x"/>
              <w:spacing w:line="240" w:lineRule="auto"/>
              <w:jc w:val="center"/>
              <w:rPr>
                <w:rFonts w:cs="Arial"/>
                <w:sz w:val="22"/>
                <w:szCs w:val="22"/>
                <w:lang w:val="en-GB"/>
              </w:rPr>
            </w:pPr>
            <w:r w:rsidRPr="0071560B">
              <w:rPr>
                <w:rFonts w:cs="Arial"/>
                <w:sz w:val="22"/>
                <w:szCs w:val="22"/>
                <w:lang w:val="en-GB"/>
              </w:rPr>
              <w:t>August 2024</w:t>
            </w:r>
          </w:p>
        </w:tc>
        <w:tc>
          <w:tcPr>
            <w:tcW w:w="2410" w:type="dxa"/>
            <w:vAlign w:val="center"/>
          </w:tcPr>
          <w:p w14:paraId="40199C2F" w14:textId="07C89C43" w:rsidR="000B1A86" w:rsidRPr="0071560B" w:rsidRDefault="000B1A86" w:rsidP="00B3133D">
            <w:pPr>
              <w:pStyle w:val="x"/>
              <w:spacing w:line="240" w:lineRule="auto"/>
              <w:jc w:val="center"/>
              <w:rPr>
                <w:rFonts w:cs="Arial"/>
                <w:sz w:val="22"/>
                <w:szCs w:val="22"/>
                <w:lang w:val="en-GB"/>
              </w:rPr>
            </w:pPr>
            <w:r w:rsidRPr="0071560B">
              <w:rPr>
                <w:rFonts w:cs="Arial"/>
                <w:sz w:val="22"/>
                <w:szCs w:val="22"/>
                <w:lang w:val="en-GB"/>
              </w:rPr>
              <w:t xml:space="preserve">Update to FSS </w:t>
            </w:r>
            <w:r w:rsidR="004872B4" w:rsidRPr="0071560B">
              <w:rPr>
                <w:rFonts w:cs="Arial"/>
                <w:sz w:val="22"/>
                <w:szCs w:val="22"/>
                <w:lang w:val="en-GB"/>
              </w:rPr>
              <w:t xml:space="preserve">contact details: remove </w:t>
            </w:r>
            <w:r w:rsidR="007C4D2F" w:rsidRPr="0071560B">
              <w:rPr>
                <w:rFonts w:cs="Arial"/>
                <w:sz w:val="22"/>
                <w:szCs w:val="22"/>
                <w:lang w:val="en-GB"/>
              </w:rPr>
              <w:t xml:space="preserve">Incidents Team landline no. &amp; update Comms Team no. </w:t>
            </w:r>
          </w:p>
        </w:tc>
      </w:tr>
      <w:tr w:rsidR="00F23979" w:rsidRPr="0071560B" w14:paraId="3C44D8DB" w14:textId="77777777" w:rsidTr="00090B46">
        <w:trPr>
          <w:trHeight w:val="492"/>
          <w:jc w:val="center"/>
        </w:trPr>
        <w:tc>
          <w:tcPr>
            <w:tcW w:w="1413" w:type="dxa"/>
            <w:vAlign w:val="center"/>
          </w:tcPr>
          <w:p w14:paraId="3584D6F5" w14:textId="3A4E6ECF" w:rsidR="00F23979" w:rsidRPr="0071560B" w:rsidRDefault="00F23979" w:rsidP="007D07AC">
            <w:pPr>
              <w:pStyle w:val="x"/>
              <w:spacing w:line="240" w:lineRule="auto"/>
              <w:jc w:val="center"/>
              <w:rPr>
                <w:rFonts w:cs="Arial"/>
                <w:sz w:val="22"/>
                <w:szCs w:val="22"/>
                <w:lang w:val="en-GB"/>
              </w:rPr>
            </w:pPr>
            <w:r w:rsidRPr="0071560B">
              <w:rPr>
                <w:rFonts w:cs="Arial"/>
                <w:sz w:val="22"/>
                <w:szCs w:val="22"/>
                <w:lang w:val="en-GB"/>
              </w:rPr>
              <w:t>4.0</w:t>
            </w:r>
          </w:p>
        </w:tc>
        <w:tc>
          <w:tcPr>
            <w:tcW w:w="1843" w:type="dxa"/>
            <w:vAlign w:val="center"/>
          </w:tcPr>
          <w:p w14:paraId="443736A4" w14:textId="485E8043" w:rsidR="00F23979" w:rsidRPr="0071560B" w:rsidRDefault="00F23979" w:rsidP="0035760B">
            <w:pPr>
              <w:pStyle w:val="x"/>
              <w:spacing w:line="240" w:lineRule="auto"/>
              <w:jc w:val="center"/>
              <w:rPr>
                <w:rFonts w:cs="Arial"/>
                <w:sz w:val="22"/>
                <w:szCs w:val="22"/>
                <w:lang w:val="en-GB"/>
              </w:rPr>
            </w:pPr>
            <w:r w:rsidRPr="0071560B">
              <w:rPr>
                <w:rFonts w:cs="Arial"/>
                <w:sz w:val="22"/>
                <w:szCs w:val="22"/>
                <w:lang w:val="en-GB"/>
              </w:rPr>
              <w:t>April 2025</w:t>
            </w:r>
          </w:p>
        </w:tc>
        <w:tc>
          <w:tcPr>
            <w:tcW w:w="1984" w:type="dxa"/>
            <w:vAlign w:val="center"/>
          </w:tcPr>
          <w:p w14:paraId="15380FEA" w14:textId="5839670C" w:rsidR="00F23979" w:rsidRPr="0071560B" w:rsidRDefault="000C416D" w:rsidP="007D07AC">
            <w:pPr>
              <w:pStyle w:val="x"/>
              <w:spacing w:line="240" w:lineRule="auto"/>
              <w:jc w:val="center"/>
              <w:rPr>
                <w:rFonts w:cs="Arial"/>
                <w:sz w:val="22"/>
                <w:szCs w:val="22"/>
                <w:lang w:val="en-GB"/>
              </w:rPr>
            </w:pPr>
            <w:r>
              <w:rPr>
                <w:rFonts w:cs="Arial"/>
                <w:sz w:val="22"/>
                <w:szCs w:val="22"/>
                <w:lang w:val="en-GB"/>
              </w:rPr>
              <w:t>March 2025</w:t>
            </w:r>
          </w:p>
        </w:tc>
        <w:tc>
          <w:tcPr>
            <w:tcW w:w="1843" w:type="dxa"/>
            <w:vAlign w:val="center"/>
          </w:tcPr>
          <w:p w14:paraId="22C751C9" w14:textId="3BE6AB7B" w:rsidR="00F23979" w:rsidRPr="0071560B" w:rsidRDefault="00F23979" w:rsidP="00B3133D">
            <w:pPr>
              <w:pStyle w:val="x"/>
              <w:spacing w:line="240" w:lineRule="auto"/>
              <w:jc w:val="center"/>
              <w:rPr>
                <w:rFonts w:cs="Arial"/>
                <w:sz w:val="22"/>
                <w:szCs w:val="22"/>
                <w:lang w:val="en-GB"/>
              </w:rPr>
            </w:pPr>
            <w:r w:rsidRPr="0071560B">
              <w:rPr>
                <w:rFonts w:cs="Arial"/>
                <w:sz w:val="22"/>
                <w:szCs w:val="22"/>
                <w:lang w:val="en-GB"/>
              </w:rPr>
              <w:t>Jan 2026</w:t>
            </w:r>
          </w:p>
        </w:tc>
        <w:tc>
          <w:tcPr>
            <w:tcW w:w="2410" w:type="dxa"/>
            <w:vAlign w:val="center"/>
          </w:tcPr>
          <w:p w14:paraId="53995453" w14:textId="4EBBD809" w:rsidR="00F23979" w:rsidRPr="0071560B" w:rsidRDefault="00F23979" w:rsidP="00B3133D">
            <w:pPr>
              <w:pStyle w:val="x"/>
              <w:spacing w:line="240" w:lineRule="auto"/>
              <w:jc w:val="center"/>
              <w:rPr>
                <w:rFonts w:cs="Arial"/>
                <w:sz w:val="22"/>
                <w:szCs w:val="22"/>
                <w:lang w:val="en-GB"/>
              </w:rPr>
            </w:pPr>
            <w:r w:rsidRPr="0071560B">
              <w:rPr>
                <w:rFonts w:cs="Arial"/>
                <w:sz w:val="22"/>
                <w:szCs w:val="22"/>
                <w:lang w:val="en-GB"/>
              </w:rPr>
              <w:t xml:space="preserve">Full review to </w:t>
            </w:r>
            <w:r w:rsidR="00606E27" w:rsidRPr="0071560B">
              <w:rPr>
                <w:rFonts w:cs="Arial"/>
                <w:sz w:val="22"/>
                <w:szCs w:val="22"/>
                <w:lang w:val="en-GB"/>
              </w:rPr>
              <w:t>incorporate</w:t>
            </w:r>
            <w:r w:rsidRPr="0071560B">
              <w:rPr>
                <w:rFonts w:cs="Arial"/>
                <w:sz w:val="22"/>
                <w:szCs w:val="22"/>
                <w:lang w:val="en-GB"/>
              </w:rPr>
              <w:t xml:space="preserve"> org restructure and incident lessons learned</w:t>
            </w:r>
          </w:p>
        </w:tc>
      </w:tr>
      <w:tr w:rsidR="000C416D" w:rsidRPr="0071560B" w14:paraId="69694BE3" w14:textId="77777777" w:rsidTr="00090B46">
        <w:trPr>
          <w:trHeight w:val="492"/>
          <w:jc w:val="center"/>
        </w:trPr>
        <w:tc>
          <w:tcPr>
            <w:tcW w:w="1413" w:type="dxa"/>
            <w:vAlign w:val="center"/>
          </w:tcPr>
          <w:p w14:paraId="646888AA" w14:textId="7D2E18C3" w:rsidR="000C416D" w:rsidRPr="0071560B" w:rsidRDefault="00DD0EEA" w:rsidP="007D07AC">
            <w:pPr>
              <w:pStyle w:val="x"/>
              <w:spacing w:line="240" w:lineRule="auto"/>
              <w:jc w:val="center"/>
              <w:rPr>
                <w:rFonts w:cs="Arial"/>
                <w:sz w:val="22"/>
                <w:szCs w:val="22"/>
                <w:lang w:val="en-GB"/>
              </w:rPr>
            </w:pPr>
            <w:r>
              <w:rPr>
                <w:rFonts w:cs="Arial"/>
                <w:sz w:val="22"/>
                <w:szCs w:val="22"/>
                <w:lang w:val="en-GB"/>
              </w:rPr>
              <w:t>4.1</w:t>
            </w:r>
            <w:r w:rsidR="000C416D">
              <w:rPr>
                <w:rFonts w:cs="Arial"/>
                <w:sz w:val="22"/>
                <w:szCs w:val="22"/>
                <w:lang w:val="en-GB"/>
              </w:rPr>
              <w:t xml:space="preserve"> </w:t>
            </w:r>
          </w:p>
        </w:tc>
        <w:tc>
          <w:tcPr>
            <w:tcW w:w="1843" w:type="dxa"/>
            <w:vAlign w:val="center"/>
          </w:tcPr>
          <w:p w14:paraId="194FD29A" w14:textId="51A6D0D2" w:rsidR="000C416D" w:rsidRPr="0071560B" w:rsidRDefault="000C416D" w:rsidP="0035760B">
            <w:pPr>
              <w:pStyle w:val="x"/>
              <w:spacing w:line="240" w:lineRule="auto"/>
              <w:jc w:val="center"/>
              <w:rPr>
                <w:rFonts w:cs="Arial"/>
                <w:sz w:val="22"/>
                <w:szCs w:val="22"/>
                <w:lang w:val="en-GB"/>
              </w:rPr>
            </w:pPr>
            <w:r>
              <w:rPr>
                <w:rFonts w:cs="Arial"/>
                <w:sz w:val="22"/>
                <w:szCs w:val="22"/>
                <w:lang w:val="en-GB"/>
              </w:rPr>
              <w:t>Oct 2026</w:t>
            </w:r>
          </w:p>
        </w:tc>
        <w:tc>
          <w:tcPr>
            <w:tcW w:w="1984" w:type="dxa"/>
            <w:vAlign w:val="center"/>
          </w:tcPr>
          <w:p w14:paraId="264F268D" w14:textId="6C9714A1" w:rsidR="000C416D" w:rsidRPr="0071560B" w:rsidRDefault="000C416D" w:rsidP="007D07AC">
            <w:pPr>
              <w:pStyle w:val="x"/>
              <w:spacing w:line="240" w:lineRule="auto"/>
              <w:jc w:val="center"/>
              <w:rPr>
                <w:rFonts w:cs="Arial"/>
                <w:sz w:val="22"/>
                <w:szCs w:val="22"/>
                <w:lang w:val="en-GB"/>
              </w:rPr>
            </w:pPr>
            <w:r>
              <w:rPr>
                <w:rFonts w:cs="Arial"/>
                <w:sz w:val="22"/>
                <w:szCs w:val="22"/>
                <w:lang w:val="en-GB"/>
              </w:rPr>
              <w:t>March 2025</w:t>
            </w:r>
          </w:p>
        </w:tc>
        <w:tc>
          <w:tcPr>
            <w:tcW w:w="1843" w:type="dxa"/>
            <w:vAlign w:val="center"/>
          </w:tcPr>
          <w:p w14:paraId="4586C970" w14:textId="6F5689C0" w:rsidR="000C416D" w:rsidRPr="0071560B" w:rsidRDefault="000C416D" w:rsidP="00B3133D">
            <w:pPr>
              <w:pStyle w:val="x"/>
              <w:spacing w:line="240" w:lineRule="auto"/>
              <w:jc w:val="center"/>
              <w:rPr>
                <w:rFonts w:cs="Arial"/>
                <w:sz w:val="22"/>
                <w:szCs w:val="22"/>
                <w:lang w:val="en-GB"/>
              </w:rPr>
            </w:pPr>
            <w:r>
              <w:rPr>
                <w:rFonts w:cs="Arial"/>
                <w:sz w:val="22"/>
                <w:szCs w:val="22"/>
                <w:lang w:val="en-GB"/>
              </w:rPr>
              <w:t>Nov 2026</w:t>
            </w:r>
          </w:p>
        </w:tc>
        <w:tc>
          <w:tcPr>
            <w:tcW w:w="2410" w:type="dxa"/>
            <w:vAlign w:val="center"/>
          </w:tcPr>
          <w:p w14:paraId="5EEA9BD6" w14:textId="65E72732" w:rsidR="000C416D" w:rsidRPr="0071560B" w:rsidRDefault="00DD0EEA" w:rsidP="00B3133D">
            <w:pPr>
              <w:pStyle w:val="x"/>
              <w:spacing w:line="240" w:lineRule="auto"/>
              <w:jc w:val="center"/>
              <w:rPr>
                <w:rFonts w:cs="Arial"/>
                <w:sz w:val="22"/>
                <w:szCs w:val="22"/>
                <w:lang w:val="en-GB"/>
              </w:rPr>
            </w:pPr>
            <w:r>
              <w:rPr>
                <w:rFonts w:cs="Arial"/>
                <w:sz w:val="22"/>
                <w:szCs w:val="22"/>
                <w:lang w:val="en-GB"/>
              </w:rPr>
              <w:t>Minor amend: u</w:t>
            </w:r>
            <w:r w:rsidR="000C416D">
              <w:rPr>
                <w:rFonts w:cs="Arial"/>
                <w:sz w:val="22"/>
                <w:szCs w:val="22"/>
                <w:lang w:val="en-GB"/>
              </w:rPr>
              <w:t>pdate to Foreword to reflect CEO change</w:t>
            </w:r>
          </w:p>
        </w:tc>
      </w:tr>
    </w:tbl>
    <w:p w14:paraId="5CFEE55A" w14:textId="77777777" w:rsidR="009839E5" w:rsidRPr="0071560B" w:rsidRDefault="009839E5" w:rsidP="009D3CB9">
      <w:pPr>
        <w:pStyle w:val="BodyText"/>
        <w:spacing w:before="240"/>
        <w:rPr>
          <w:rFonts w:ascii="Arial" w:hAnsi="Arial" w:cs="Arial"/>
          <w:color w:val="3F2A56"/>
          <w:sz w:val="32"/>
          <w:szCs w:val="32"/>
        </w:rPr>
      </w:pPr>
      <w:r w:rsidRPr="0071560B">
        <w:rPr>
          <w:rFonts w:ascii="Arial" w:hAnsi="Arial" w:cs="Arial"/>
          <w:color w:val="3F2A56"/>
          <w:sz w:val="32"/>
          <w:szCs w:val="32"/>
        </w:rPr>
        <w:t xml:space="preserve">Contact </w:t>
      </w:r>
      <w:r w:rsidR="008440BC" w:rsidRPr="0071560B">
        <w:rPr>
          <w:rFonts w:ascii="Arial" w:hAnsi="Arial" w:cs="Arial"/>
          <w:color w:val="3F2A56"/>
          <w:sz w:val="32"/>
          <w:szCs w:val="32"/>
        </w:rPr>
        <w:t>Details</w:t>
      </w:r>
    </w:p>
    <w:tbl>
      <w:tblPr>
        <w:tblStyle w:val="TableGrid"/>
        <w:tblW w:w="0" w:type="auto"/>
        <w:tblLook w:val="04A0" w:firstRow="1" w:lastRow="0" w:firstColumn="1" w:lastColumn="0" w:noHBand="0" w:noVBand="1"/>
      </w:tblPr>
      <w:tblGrid>
        <w:gridCol w:w="8980"/>
      </w:tblGrid>
      <w:tr w:rsidR="00256DC7" w:rsidRPr="0071560B" w14:paraId="3FA24765" w14:textId="77777777" w:rsidTr="00814352">
        <w:tc>
          <w:tcPr>
            <w:tcW w:w="9002" w:type="dxa"/>
            <w:tcBorders>
              <w:top w:val="single" w:sz="18" w:space="0" w:color="auto"/>
              <w:left w:val="single" w:sz="18" w:space="0" w:color="auto"/>
              <w:bottom w:val="single" w:sz="18" w:space="0" w:color="auto"/>
              <w:right w:val="single" w:sz="18" w:space="0" w:color="auto"/>
            </w:tcBorders>
          </w:tcPr>
          <w:p w14:paraId="39B194F2" w14:textId="77777777" w:rsidR="00256DC7" w:rsidRPr="0071560B" w:rsidRDefault="00256DC7" w:rsidP="00522FA0">
            <w:pPr>
              <w:widowControl w:val="0"/>
              <w:autoSpaceDE w:val="0"/>
              <w:autoSpaceDN w:val="0"/>
              <w:adjustRightInd w:val="0"/>
              <w:spacing w:line="276" w:lineRule="auto"/>
              <w:rPr>
                <w:rFonts w:ascii="Arial" w:hAnsi="Arial" w:cs="Helvetica"/>
                <w:b/>
                <w:color w:val="3F2A55"/>
              </w:rPr>
            </w:pPr>
            <w:r w:rsidRPr="0071560B">
              <w:rPr>
                <w:rFonts w:ascii="Arial" w:hAnsi="Arial" w:cs="Helvetica"/>
                <w:b/>
                <w:color w:val="3F2A55"/>
              </w:rPr>
              <w:t xml:space="preserve">Food Standards Scotland (FSS) </w:t>
            </w:r>
          </w:p>
          <w:p w14:paraId="452AE478" w14:textId="77777777" w:rsidR="00E133B4" w:rsidRPr="0071560B" w:rsidRDefault="00256DC7" w:rsidP="00522FA0">
            <w:pPr>
              <w:widowControl w:val="0"/>
              <w:autoSpaceDE w:val="0"/>
              <w:autoSpaceDN w:val="0"/>
              <w:adjustRightInd w:val="0"/>
              <w:spacing w:line="276" w:lineRule="auto"/>
              <w:rPr>
                <w:rFonts w:ascii="Arial" w:hAnsi="Arial" w:cs="Helvetica"/>
              </w:rPr>
            </w:pPr>
            <w:r w:rsidRPr="0071560B">
              <w:rPr>
                <w:rFonts w:ascii="Arial" w:hAnsi="Arial" w:cs="Helvetica"/>
              </w:rPr>
              <w:t>FSS operates a 24-hour response to food/feed incidents</w:t>
            </w:r>
            <w:r w:rsidR="00E133B4" w:rsidRPr="0071560B">
              <w:rPr>
                <w:rFonts w:ascii="Arial" w:hAnsi="Arial" w:cs="Helvetica"/>
              </w:rPr>
              <w:t xml:space="preserve">. </w:t>
            </w:r>
          </w:p>
          <w:p w14:paraId="1ADF6AFB" w14:textId="77777777" w:rsidR="000248F9" w:rsidRPr="0071560B" w:rsidRDefault="00E133B4" w:rsidP="00522FA0">
            <w:pPr>
              <w:widowControl w:val="0"/>
              <w:autoSpaceDE w:val="0"/>
              <w:autoSpaceDN w:val="0"/>
              <w:adjustRightInd w:val="0"/>
              <w:spacing w:line="276" w:lineRule="auto"/>
              <w:rPr>
                <w:rFonts w:ascii="Arial" w:hAnsi="Arial" w:cs="Helvetica"/>
              </w:rPr>
            </w:pPr>
            <w:r w:rsidRPr="0071560B">
              <w:rPr>
                <w:rFonts w:ascii="Arial" w:hAnsi="Arial" w:cs="Helvetica"/>
              </w:rPr>
              <w:t xml:space="preserve">The Incidents Team can be </w:t>
            </w:r>
            <w:r w:rsidR="00256DC7" w:rsidRPr="0071560B">
              <w:rPr>
                <w:rFonts w:ascii="Arial" w:hAnsi="Arial" w:cs="Helvetica"/>
              </w:rPr>
              <w:t>contacted by</w:t>
            </w:r>
            <w:r w:rsidR="000248F9" w:rsidRPr="0071560B">
              <w:rPr>
                <w:rFonts w:ascii="Arial" w:hAnsi="Arial" w:cs="Helvetica"/>
              </w:rPr>
              <w:t>:</w:t>
            </w:r>
          </w:p>
          <w:p w14:paraId="41B95930" w14:textId="12CC7062" w:rsidR="000B1A86" w:rsidRPr="0071560B" w:rsidRDefault="000248F9" w:rsidP="00522FA0">
            <w:pPr>
              <w:widowControl w:val="0"/>
              <w:autoSpaceDE w:val="0"/>
              <w:autoSpaceDN w:val="0"/>
              <w:adjustRightInd w:val="0"/>
              <w:spacing w:line="276" w:lineRule="auto"/>
              <w:rPr>
                <w:rFonts w:ascii="Arial" w:hAnsi="Arial" w:cs="Helvetica"/>
              </w:rPr>
            </w:pPr>
            <w:r w:rsidRPr="0071560B">
              <w:rPr>
                <w:rFonts w:ascii="Arial" w:hAnsi="Arial" w:cs="Helvetica"/>
              </w:rPr>
              <w:t>Tel</w:t>
            </w:r>
            <w:r w:rsidR="00E133B4" w:rsidRPr="0071560B">
              <w:rPr>
                <w:rFonts w:ascii="Arial" w:hAnsi="Arial" w:cs="Helvetica"/>
              </w:rPr>
              <w:t xml:space="preserve">: </w:t>
            </w:r>
            <w:r w:rsidR="00256DC7" w:rsidRPr="0071560B">
              <w:rPr>
                <w:rFonts w:ascii="Arial" w:hAnsi="Arial" w:cs="Helvetica"/>
                <w:b/>
                <w:color w:val="3F2A56"/>
              </w:rPr>
              <w:t>07881 516 867</w:t>
            </w:r>
            <w:r w:rsidR="00256DC7" w:rsidRPr="0071560B">
              <w:rPr>
                <w:rFonts w:ascii="Arial" w:hAnsi="Arial" w:cs="Helvetica"/>
              </w:rPr>
              <w:t xml:space="preserve">. </w:t>
            </w:r>
          </w:p>
          <w:p w14:paraId="1537DEE6" w14:textId="1FC3E3D9" w:rsidR="000B1A86" w:rsidRPr="0071560B" w:rsidRDefault="00E133B4" w:rsidP="00522FA0">
            <w:pPr>
              <w:widowControl w:val="0"/>
              <w:autoSpaceDE w:val="0"/>
              <w:autoSpaceDN w:val="0"/>
              <w:adjustRightInd w:val="0"/>
              <w:spacing w:line="276" w:lineRule="auto"/>
              <w:rPr>
                <w:rFonts w:ascii="Arial" w:hAnsi="Arial" w:cs="Helvetica"/>
                <w:u w:color="254CB2"/>
              </w:rPr>
            </w:pPr>
            <w:r w:rsidRPr="0071560B">
              <w:rPr>
                <w:rFonts w:ascii="Arial" w:hAnsi="Arial" w:cs="Helvetica"/>
              </w:rPr>
              <w:t xml:space="preserve">E-mail: </w:t>
            </w:r>
            <w:hyperlink r:id="rId14" w:history="1">
              <w:r w:rsidRPr="0071560B">
                <w:rPr>
                  <w:rStyle w:val="Hyperlink"/>
                  <w:rFonts w:ascii="Arial" w:hAnsi="Arial" w:cs="Helvetica"/>
                  <w:u w:color="254CB2"/>
                </w:rPr>
                <w:t>incidents@fss.scot</w:t>
              </w:r>
            </w:hyperlink>
            <w:r w:rsidRPr="0071560B">
              <w:rPr>
                <w:rFonts w:ascii="Arial" w:hAnsi="Arial" w:cs="Helvetica"/>
                <w:u w:color="254CB2"/>
              </w:rPr>
              <w:t xml:space="preserve"> </w:t>
            </w:r>
          </w:p>
          <w:p w14:paraId="752FFC8F" w14:textId="77777777" w:rsidR="005171FD" w:rsidRPr="0071560B" w:rsidRDefault="005171FD" w:rsidP="00522FA0">
            <w:pPr>
              <w:widowControl w:val="0"/>
              <w:autoSpaceDE w:val="0"/>
              <w:autoSpaceDN w:val="0"/>
              <w:adjustRightInd w:val="0"/>
              <w:spacing w:line="276" w:lineRule="auto"/>
              <w:rPr>
                <w:rFonts w:ascii="Arial" w:hAnsi="Arial" w:cs="Helvetica"/>
                <w:u w:color="254CB2"/>
              </w:rPr>
            </w:pPr>
          </w:p>
          <w:p w14:paraId="0FC97BE2" w14:textId="2C82939D" w:rsidR="00256DC7" w:rsidRPr="0071560B" w:rsidRDefault="00256DC7" w:rsidP="00256DC7">
            <w:pPr>
              <w:widowControl w:val="0"/>
              <w:autoSpaceDE w:val="0"/>
              <w:autoSpaceDN w:val="0"/>
              <w:adjustRightInd w:val="0"/>
              <w:spacing w:line="276" w:lineRule="auto"/>
              <w:rPr>
                <w:rFonts w:ascii="Arial" w:hAnsi="Arial" w:cs="Arial"/>
                <w:color w:val="3F2A55"/>
              </w:rPr>
            </w:pPr>
            <w:r w:rsidRPr="0071560B">
              <w:rPr>
                <w:rFonts w:ascii="Arial" w:hAnsi="Arial" w:cs="Helvetica"/>
              </w:rPr>
              <w:t xml:space="preserve">The Communications </w:t>
            </w:r>
            <w:r w:rsidR="00E133B4" w:rsidRPr="0071560B">
              <w:rPr>
                <w:rFonts w:ascii="Arial" w:hAnsi="Arial" w:cs="Helvetica"/>
              </w:rPr>
              <w:t>T</w:t>
            </w:r>
            <w:r w:rsidRPr="0071560B">
              <w:rPr>
                <w:rFonts w:ascii="Arial" w:hAnsi="Arial" w:cs="Helvetica"/>
              </w:rPr>
              <w:t xml:space="preserve">eam can be contacted </w:t>
            </w:r>
            <w:r w:rsidR="00E133B4" w:rsidRPr="0071560B">
              <w:rPr>
                <w:rFonts w:ascii="Arial" w:hAnsi="Arial" w:cs="Helvetica"/>
              </w:rPr>
              <w:t xml:space="preserve">by </w:t>
            </w:r>
            <w:r w:rsidR="000248F9" w:rsidRPr="0071560B">
              <w:rPr>
                <w:rFonts w:ascii="Arial" w:hAnsi="Arial" w:cs="Helvetica"/>
              </w:rPr>
              <w:t>Tel</w:t>
            </w:r>
            <w:r w:rsidR="00E133B4" w:rsidRPr="0071560B">
              <w:rPr>
                <w:rFonts w:ascii="Arial" w:hAnsi="Arial" w:cs="Helvetica"/>
              </w:rPr>
              <w:t>:</w:t>
            </w:r>
            <w:r w:rsidRPr="0071560B">
              <w:rPr>
                <w:rFonts w:ascii="Arial" w:hAnsi="Arial" w:cs="Helvetica"/>
              </w:rPr>
              <w:t xml:space="preserve"> </w:t>
            </w:r>
            <w:r w:rsidR="000B1A86" w:rsidRPr="0071560B">
              <w:rPr>
                <w:rFonts w:ascii="Arial" w:hAnsi="Arial" w:cs="Helvetica"/>
                <w:b/>
                <w:color w:val="3F2A56"/>
              </w:rPr>
              <w:t>07818 809 629</w:t>
            </w:r>
            <w:r w:rsidRPr="0071560B">
              <w:rPr>
                <w:rFonts w:ascii="Arial" w:hAnsi="Arial" w:cs="Helvetica"/>
              </w:rPr>
              <w:t xml:space="preserve">. </w:t>
            </w:r>
          </w:p>
        </w:tc>
      </w:tr>
      <w:tr w:rsidR="00256DC7" w:rsidRPr="0071560B" w14:paraId="7373221A" w14:textId="77777777" w:rsidTr="00814352">
        <w:tc>
          <w:tcPr>
            <w:tcW w:w="9002" w:type="dxa"/>
            <w:tcBorders>
              <w:top w:val="nil"/>
              <w:left w:val="nil"/>
              <w:bottom w:val="single" w:sz="18" w:space="0" w:color="auto"/>
              <w:right w:val="nil"/>
            </w:tcBorders>
          </w:tcPr>
          <w:p w14:paraId="2CE8A0F2" w14:textId="6DB9E271" w:rsidR="00256DC7" w:rsidRPr="0071560B" w:rsidRDefault="00256DC7" w:rsidP="00814352">
            <w:pPr>
              <w:spacing w:before="240"/>
              <w:rPr>
                <w:rFonts w:ascii="Arial" w:hAnsi="Arial" w:cs="Arial"/>
                <w:color w:val="3F2A55"/>
              </w:rPr>
            </w:pPr>
          </w:p>
        </w:tc>
      </w:tr>
      <w:tr w:rsidR="00256DC7" w:rsidRPr="0071560B" w14:paraId="0279BC69" w14:textId="77777777" w:rsidTr="00814352">
        <w:tc>
          <w:tcPr>
            <w:tcW w:w="9002" w:type="dxa"/>
            <w:tcBorders>
              <w:top w:val="single" w:sz="18" w:space="0" w:color="auto"/>
              <w:left w:val="single" w:sz="18" w:space="0" w:color="auto"/>
              <w:bottom w:val="single" w:sz="18" w:space="0" w:color="auto"/>
              <w:right w:val="single" w:sz="18" w:space="0" w:color="auto"/>
            </w:tcBorders>
          </w:tcPr>
          <w:p w14:paraId="22F03682" w14:textId="5AB3613E" w:rsidR="00256DC7" w:rsidRPr="0071560B" w:rsidRDefault="00256DC7" w:rsidP="00522FA0">
            <w:pPr>
              <w:widowControl w:val="0"/>
              <w:autoSpaceDE w:val="0"/>
              <w:autoSpaceDN w:val="0"/>
              <w:adjustRightInd w:val="0"/>
              <w:spacing w:line="276" w:lineRule="auto"/>
              <w:rPr>
                <w:rFonts w:ascii="Arial" w:hAnsi="Arial" w:cs="Helvetica"/>
                <w:color w:val="3F2A56"/>
              </w:rPr>
            </w:pPr>
            <w:r w:rsidRPr="0071560B">
              <w:rPr>
                <w:rFonts w:ascii="Arial" w:hAnsi="Arial" w:cs="Helvetica"/>
                <w:b/>
                <w:color w:val="3F2A56"/>
              </w:rPr>
              <w:t>F</w:t>
            </w:r>
            <w:r w:rsidR="005171FD" w:rsidRPr="0071560B">
              <w:rPr>
                <w:rFonts w:ascii="Arial" w:hAnsi="Arial" w:cs="Helvetica"/>
                <w:b/>
                <w:color w:val="3F2A56"/>
              </w:rPr>
              <w:t xml:space="preserve">ood </w:t>
            </w:r>
            <w:r w:rsidRPr="0071560B">
              <w:rPr>
                <w:rFonts w:ascii="Arial" w:hAnsi="Arial" w:cs="Helvetica"/>
                <w:b/>
                <w:color w:val="3F2A56"/>
              </w:rPr>
              <w:t>S</w:t>
            </w:r>
            <w:r w:rsidR="005171FD" w:rsidRPr="0071560B">
              <w:rPr>
                <w:rFonts w:ascii="Arial" w:hAnsi="Arial" w:cs="Helvetica"/>
                <w:b/>
                <w:color w:val="3F2A56"/>
              </w:rPr>
              <w:t xml:space="preserve">tandards </w:t>
            </w:r>
            <w:r w:rsidRPr="0071560B">
              <w:rPr>
                <w:rFonts w:ascii="Arial" w:hAnsi="Arial" w:cs="Helvetica"/>
                <w:b/>
                <w:color w:val="3F2A56"/>
              </w:rPr>
              <w:t>A</w:t>
            </w:r>
            <w:r w:rsidR="005171FD" w:rsidRPr="0071560B">
              <w:rPr>
                <w:rFonts w:ascii="Arial" w:hAnsi="Arial" w:cs="Helvetica"/>
                <w:b/>
                <w:color w:val="3F2A56"/>
              </w:rPr>
              <w:t>gency</w:t>
            </w:r>
            <w:r w:rsidRPr="0071560B">
              <w:rPr>
                <w:rFonts w:ascii="Arial" w:hAnsi="Arial" w:cs="Helvetica"/>
                <w:b/>
                <w:color w:val="3F2A56"/>
              </w:rPr>
              <w:t xml:space="preserve"> </w:t>
            </w:r>
            <w:r w:rsidR="005171FD" w:rsidRPr="0071560B">
              <w:rPr>
                <w:rFonts w:ascii="Arial" w:hAnsi="Arial" w:cs="Helvetica"/>
                <w:b/>
                <w:color w:val="3F2A56"/>
              </w:rPr>
              <w:t>(</w:t>
            </w:r>
            <w:r w:rsidRPr="0071560B">
              <w:rPr>
                <w:rFonts w:ascii="Arial" w:hAnsi="Arial" w:cs="Helvetica"/>
                <w:b/>
                <w:color w:val="3F2A56"/>
              </w:rPr>
              <w:t>England</w:t>
            </w:r>
            <w:r w:rsidR="005171FD" w:rsidRPr="0071560B">
              <w:rPr>
                <w:rFonts w:ascii="Arial" w:hAnsi="Arial" w:cs="Helvetica"/>
                <w:b/>
                <w:color w:val="3F2A56"/>
              </w:rPr>
              <w:t xml:space="preserve">) </w:t>
            </w:r>
            <w:r w:rsidR="00341B64" w:rsidRPr="0071560B">
              <w:rPr>
                <w:rFonts w:ascii="Arial" w:hAnsi="Arial" w:cs="Helvetica"/>
                <w:bCs/>
                <w:color w:val="3F2A56"/>
              </w:rPr>
              <w:t>(24-hour response</w:t>
            </w:r>
            <w:r w:rsidR="00341B64" w:rsidRPr="0071560B">
              <w:rPr>
                <w:rFonts w:ascii="Arial" w:hAnsi="Arial" w:cs="Helvetica"/>
                <w:bCs/>
              </w:rPr>
              <w:t>)</w:t>
            </w:r>
            <w:r w:rsidRPr="0071560B">
              <w:rPr>
                <w:rFonts w:ascii="Arial" w:hAnsi="Arial" w:cs="Helvetica"/>
              </w:rPr>
              <w:t xml:space="preserve">Tel: </w:t>
            </w:r>
            <w:r w:rsidRPr="0071560B">
              <w:rPr>
                <w:rFonts w:ascii="Arial" w:hAnsi="Arial" w:cs="Helvetica"/>
                <w:b/>
                <w:color w:val="3F2A56"/>
              </w:rPr>
              <w:t>020 7276 8448</w:t>
            </w:r>
            <w:r w:rsidRPr="0071560B">
              <w:rPr>
                <w:rFonts w:ascii="Arial" w:hAnsi="Arial" w:cs="Helvetica"/>
                <w:color w:val="3F2A56"/>
              </w:rPr>
              <w:t xml:space="preserve"> </w:t>
            </w:r>
          </w:p>
          <w:p w14:paraId="3C5279B4" w14:textId="487C83B4" w:rsidR="0079237C" w:rsidRPr="0071560B" w:rsidRDefault="00256DC7" w:rsidP="00873D38">
            <w:pPr>
              <w:widowControl w:val="0"/>
              <w:autoSpaceDE w:val="0"/>
              <w:autoSpaceDN w:val="0"/>
              <w:adjustRightInd w:val="0"/>
              <w:spacing w:line="276" w:lineRule="auto"/>
              <w:rPr>
                <w:rFonts w:ascii="Arial" w:hAnsi="Arial" w:cs="Helvetica"/>
                <w:color w:val="3F2A56"/>
              </w:rPr>
            </w:pPr>
            <w:r w:rsidRPr="0071560B">
              <w:rPr>
                <w:rFonts w:ascii="Arial" w:hAnsi="Arial" w:cs="Helvetica"/>
              </w:rPr>
              <w:t xml:space="preserve">E-mail: </w:t>
            </w:r>
            <w:hyperlink r:id="rId15" w:history="1">
              <w:r w:rsidR="00284F70" w:rsidRPr="0071560B">
                <w:rPr>
                  <w:rStyle w:val="Hyperlink"/>
                  <w:rFonts w:ascii="Arial" w:hAnsi="Arial" w:cs="Helvetica"/>
                  <w:u w:color="254CB2"/>
                </w:rPr>
                <w:t>foodincidents@food.gov.uk</w:t>
              </w:r>
            </w:hyperlink>
          </w:p>
          <w:p w14:paraId="50525AFF" w14:textId="0D46AC81" w:rsidR="00584437" w:rsidRPr="0071560B" w:rsidRDefault="00584437" w:rsidP="00873D38">
            <w:pPr>
              <w:widowControl w:val="0"/>
              <w:autoSpaceDE w:val="0"/>
              <w:autoSpaceDN w:val="0"/>
              <w:adjustRightInd w:val="0"/>
              <w:spacing w:line="276" w:lineRule="auto"/>
              <w:rPr>
                <w:rFonts w:ascii="Arial" w:hAnsi="Arial" w:cs="Arial"/>
                <w:color w:val="3F2A55"/>
              </w:rPr>
            </w:pPr>
            <w:r w:rsidRPr="0071560B">
              <w:rPr>
                <w:rFonts w:ascii="Arial" w:hAnsi="Arial" w:cs="Helvetica"/>
              </w:rPr>
              <w:t xml:space="preserve">Out-of-hours calls for </w:t>
            </w:r>
            <w:r w:rsidR="007A77FA" w:rsidRPr="0071560B">
              <w:rPr>
                <w:rFonts w:ascii="Arial" w:hAnsi="Arial" w:cs="Helvetica"/>
              </w:rPr>
              <w:t xml:space="preserve">the declaration of an offsite nuclear emergency </w:t>
            </w:r>
            <w:r w:rsidRPr="0071560B">
              <w:rPr>
                <w:rFonts w:ascii="Arial" w:hAnsi="Arial" w:cs="Helvetica"/>
              </w:rPr>
              <w:t xml:space="preserve">only should be made by telephone on Tel: </w:t>
            </w:r>
            <w:r w:rsidRPr="0071560B">
              <w:rPr>
                <w:rFonts w:ascii="Arial" w:hAnsi="Arial" w:cs="Helvetica"/>
                <w:b/>
                <w:color w:val="3F2A56"/>
              </w:rPr>
              <w:t>020</w:t>
            </w:r>
            <w:r w:rsidR="00B01C82" w:rsidRPr="0071560B">
              <w:rPr>
                <w:rFonts w:ascii="Arial" w:hAnsi="Arial" w:cs="Helvetica"/>
                <w:b/>
                <w:color w:val="3F2A56"/>
              </w:rPr>
              <w:t xml:space="preserve"> </w:t>
            </w:r>
            <w:r w:rsidRPr="0071560B">
              <w:rPr>
                <w:rFonts w:ascii="Arial" w:hAnsi="Arial" w:cs="Helvetica"/>
                <w:b/>
                <w:color w:val="3F2A56"/>
              </w:rPr>
              <w:t>7276</w:t>
            </w:r>
            <w:r w:rsidR="00B01C82" w:rsidRPr="0071560B">
              <w:rPr>
                <w:rFonts w:ascii="Arial" w:hAnsi="Arial" w:cs="Helvetica"/>
                <w:b/>
                <w:color w:val="3F2A56"/>
              </w:rPr>
              <w:t xml:space="preserve"> </w:t>
            </w:r>
            <w:r w:rsidRPr="0071560B">
              <w:rPr>
                <w:rFonts w:ascii="Arial" w:hAnsi="Arial" w:cs="Helvetica"/>
                <w:b/>
                <w:color w:val="3F2A56"/>
              </w:rPr>
              <w:t>8668.</w:t>
            </w:r>
          </w:p>
        </w:tc>
      </w:tr>
      <w:tr w:rsidR="00256DC7" w:rsidRPr="0071560B" w14:paraId="42C0CF86" w14:textId="77777777" w:rsidTr="00814352">
        <w:tc>
          <w:tcPr>
            <w:tcW w:w="9002" w:type="dxa"/>
            <w:tcBorders>
              <w:top w:val="single" w:sz="18" w:space="0" w:color="auto"/>
              <w:left w:val="nil"/>
              <w:bottom w:val="single" w:sz="18" w:space="0" w:color="auto"/>
              <w:right w:val="nil"/>
            </w:tcBorders>
          </w:tcPr>
          <w:p w14:paraId="133DBE78" w14:textId="25E19561" w:rsidR="00873D38" w:rsidRPr="0071560B" w:rsidRDefault="00873D38" w:rsidP="00522FA0">
            <w:pPr>
              <w:rPr>
                <w:rFonts w:ascii="Arial" w:hAnsi="Arial" w:cs="Arial"/>
                <w:color w:val="3F2A55"/>
              </w:rPr>
            </w:pPr>
          </w:p>
        </w:tc>
      </w:tr>
      <w:tr w:rsidR="00256DC7" w:rsidRPr="0071560B" w14:paraId="11E8690A" w14:textId="77777777" w:rsidTr="00814352">
        <w:trPr>
          <w:trHeight w:val="907"/>
        </w:trPr>
        <w:tc>
          <w:tcPr>
            <w:tcW w:w="9002" w:type="dxa"/>
            <w:tcBorders>
              <w:top w:val="single" w:sz="18" w:space="0" w:color="auto"/>
              <w:left w:val="single" w:sz="18" w:space="0" w:color="auto"/>
              <w:bottom w:val="single" w:sz="18" w:space="0" w:color="auto"/>
              <w:right w:val="single" w:sz="18" w:space="0" w:color="auto"/>
            </w:tcBorders>
          </w:tcPr>
          <w:p w14:paraId="09C97DB6" w14:textId="735EFCB9" w:rsidR="00256DC7" w:rsidRPr="0071560B" w:rsidRDefault="00256DC7" w:rsidP="00522FA0">
            <w:pPr>
              <w:rPr>
                <w:rFonts w:ascii="Arial" w:hAnsi="Arial" w:cs="Arial"/>
                <w:color w:val="3F2A55"/>
              </w:rPr>
            </w:pPr>
            <w:r w:rsidRPr="0071560B">
              <w:rPr>
                <w:rFonts w:ascii="Arial" w:hAnsi="Arial" w:cs="Helvetica"/>
                <w:b/>
                <w:color w:val="3F2A56"/>
              </w:rPr>
              <w:t>FSA Wales</w:t>
            </w:r>
            <w:r w:rsidR="00284F70" w:rsidRPr="0071560B">
              <w:rPr>
                <w:rFonts w:ascii="Arial" w:hAnsi="Arial" w:cs="Helvetica"/>
                <w:b/>
                <w:color w:val="3F2A56"/>
              </w:rPr>
              <w:t xml:space="preserve"> (Consumer Protection Team)</w:t>
            </w:r>
            <w:r w:rsidRPr="0071560B">
              <w:rPr>
                <w:rFonts w:ascii="Arial" w:hAnsi="Arial" w:cs="Helvetica"/>
              </w:rPr>
              <w:br/>
              <w:t xml:space="preserve">Tel: </w:t>
            </w:r>
            <w:r w:rsidRPr="0071560B">
              <w:rPr>
                <w:rFonts w:ascii="Arial" w:hAnsi="Arial" w:cs="Helvetica"/>
                <w:b/>
                <w:color w:val="3F2A56"/>
              </w:rPr>
              <w:t>029 2067 8</w:t>
            </w:r>
            <w:r w:rsidR="00284F70" w:rsidRPr="0071560B">
              <w:rPr>
                <w:rFonts w:ascii="Arial" w:hAnsi="Arial" w:cs="Helvetica"/>
                <w:b/>
                <w:color w:val="3F2A56"/>
              </w:rPr>
              <w:t xml:space="preserve">899 </w:t>
            </w:r>
            <w:r w:rsidRPr="0071560B">
              <w:rPr>
                <w:rFonts w:ascii="Arial" w:hAnsi="Arial" w:cs="Helvetica"/>
              </w:rPr>
              <w:t xml:space="preserve">(out-of-hours Tel: </w:t>
            </w:r>
            <w:r w:rsidRPr="0071560B">
              <w:rPr>
                <w:rFonts w:ascii="Arial" w:hAnsi="Arial" w:cs="Helvetica"/>
                <w:b/>
                <w:color w:val="3F2A56"/>
              </w:rPr>
              <w:t>07789 926 573</w:t>
            </w:r>
            <w:r w:rsidRPr="0071560B">
              <w:rPr>
                <w:rFonts w:ascii="Arial" w:hAnsi="Arial" w:cs="Helvetica"/>
              </w:rPr>
              <w:t xml:space="preserve">) </w:t>
            </w:r>
            <w:r w:rsidRPr="0071560B">
              <w:rPr>
                <w:rFonts w:ascii="Arial" w:hAnsi="Arial" w:cs="Helvetica"/>
              </w:rPr>
              <w:br/>
              <w:t xml:space="preserve">E-mail: </w:t>
            </w:r>
            <w:hyperlink r:id="rId16" w:history="1">
              <w:r w:rsidR="00284F70" w:rsidRPr="0071560B">
                <w:rPr>
                  <w:rStyle w:val="Hyperlink"/>
                  <w:rFonts w:ascii="Arial" w:hAnsi="Arial" w:cs="Helvetica"/>
                </w:rPr>
                <w:t>wales.foodincidents@food.gov.uk</w:t>
              </w:r>
            </w:hyperlink>
          </w:p>
        </w:tc>
      </w:tr>
      <w:tr w:rsidR="00256DC7" w:rsidRPr="0071560B" w14:paraId="0923C0D1" w14:textId="77777777" w:rsidTr="00814352">
        <w:tc>
          <w:tcPr>
            <w:tcW w:w="9002" w:type="dxa"/>
            <w:tcBorders>
              <w:top w:val="nil"/>
              <w:left w:val="nil"/>
              <w:bottom w:val="single" w:sz="18" w:space="0" w:color="auto"/>
              <w:right w:val="nil"/>
            </w:tcBorders>
          </w:tcPr>
          <w:p w14:paraId="3FFDAC99" w14:textId="77777777" w:rsidR="00256DC7" w:rsidRPr="0071560B" w:rsidRDefault="00256DC7" w:rsidP="00522FA0">
            <w:pPr>
              <w:widowControl w:val="0"/>
              <w:autoSpaceDE w:val="0"/>
              <w:autoSpaceDN w:val="0"/>
              <w:adjustRightInd w:val="0"/>
              <w:spacing w:line="276" w:lineRule="auto"/>
              <w:rPr>
                <w:rFonts w:ascii="Arial" w:hAnsi="Arial" w:cs="Helvetica"/>
                <w:b/>
                <w:color w:val="3F2A56"/>
              </w:rPr>
            </w:pPr>
          </w:p>
          <w:p w14:paraId="2329FCC0" w14:textId="77777777" w:rsidR="00452006" w:rsidRPr="0071560B" w:rsidRDefault="00452006" w:rsidP="00452006">
            <w:pPr>
              <w:rPr>
                <w:rFonts w:ascii="Arial" w:hAnsi="Arial" w:cs="Helvetica"/>
              </w:rPr>
            </w:pPr>
          </w:p>
          <w:p w14:paraId="21010BAE" w14:textId="77777777" w:rsidR="00452006" w:rsidRPr="0071560B" w:rsidRDefault="00452006" w:rsidP="00243831">
            <w:pPr>
              <w:ind w:firstLine="720"/>
              <w:rPr>
                <w:rFonts w:ascii="Arial" w:hAnsi="Arial" w:cs="Helvetica"/>
              </w:rPr>
            </w:pPr>
          </w:p>
          <w:p w14:paraId="1C1267C5" w14:textId="77777777" w:rsidR="00243831" w:rsidRPr="0071560B" w:rsidRDefault="00243831" w:rsidP="00243831">
            <w:pPr>
              <w:rPr>
                <w:rFonts w:ascii="Arial" w:hAnsi="Arial" w:cs="Helvetica"/>
              </w:rPr>
            </w:pPr>
          </w:p>
        </w:tc>
      </w:tr>
      <w:tr w:rsidR="00256DC7" w:rsidRPr="0071560B" w14:paraId="57C04E86" w14:textId="77777777" w:rsidTr="00814352">
        <w:tc>
          <w:tcPr>
            <w:tcW w:w="9002" w:type="dxa"/>
            <w:tcBorders>
              <w:top w:val="single" w:sz="18" w:space="0" w:color="auto"/>
              <w:left w:val="single" w:sz="18" w:space="0" w:color="auto"/>
              <w:bottom w:val="single" w:sz="18" w:space="0" w:color="auto"/>
              <w:right w:val="single" w:sz="18" w:space="0" w:color="auto"/>
            </w:tcBorders>
          </w:tcPr>
          <w:p w14:paraId="3BA8DA02" w14:textId="0CCB322F" w:rsidR="00284F70" w:rsidRPr="0071560B" w:rsidRDefault="00256DC7" w:rsidP="00284F70">
            <w:pPr>
              <w:spacing w:line="276" w:lineRule="auto"/>
              <w:rPr>
                <w:rFonts w:ascii="Arial" w:hAnsi="Arial" w:cs="Helvetica"/>
                <w:b/>
                <w:color w:val="3F2A56"/>
              </w:rPr>
            </w:pPr>
            <w:r w:rsidRPr="0071560B">
              <w:rPr>
                <w:rFonts w:ascii="Arial" w:hAnsi="Arial" w:cs="Helvetica"/>
                <w:b/>
                <w:color w:val="3F2A55"/>
              </w:rPr>
              <w:lastRenderedPageBreak/>
              <w:t>FSA Northern Ireland</w:t>
            </w:r>
            <w:r w:rsidR="00284F70" w:rsidRPr="0071560B">
              <w:rPr>
                <w:rFonts w:ascii="Arial" w:hAnsi="Arial" w:cs="Helvetica"/>
                <w:b/>
                <w:color w:val="3F2A55"/>
              </w:rPr>
              <w:t xml:space="preserve"> </w:t>
            </w:r>
            <w:r w:rsidR="00284F70" w:rsidRPr="0071560B">
              <w:rPr>
                <w:rFonts w:ascii="Arial" w:hAnsi="Arial" w:cs="Helvetica"/>
                <w:b/>
                <w:color w:val="3F2A56"/>
              </w:rPr>
              <w:t>(Consumer Protection Team)</w:t>
            </w:r>
            <w:r w:rsidRPr="0071560B">
              <w:rPr>
                <w:rFonts w:ascii="Arial" w:hAnsi="Arial" w:cs="Helvetica"/>
              </w:rPr>
              <w:br/>
              <w:t>Tel:</w:t>
            </w:r>
            <w:r w:rsidR="00FB6460" w:rsidRPr="0071560B">
              <w:rPr>
                <w:rFonts w:ascii="Arial" w:hAnsi="Arial" w:cs="Helvetica"/>
                <w:b/>
                <w:color w:val="3F2A56"/>
              </w:rPr>
              <w:t xml:space="preserve"> </w:t>
            </w:r>
            <w:r w:rsidR="0023210E" w:rsidRPr="0071560B">
              <w:rPr>
                <w:rFonts w:ascii="Arial" w:hAnsi="Arial" w:cs="Helvetica"/>
                <w:b/>
                <w:color w:val="3F2A56"/>
              </w:rPr>
              <w:t>0330 332 7149 option 4</w:t>
            </w:r>
            <w:r w:rsidRPr="0071560B">
              <w:rPr>
                <w:rFonts w:ascii="Arial" w:hAnsi="Arial" w:cs="Arial"/>
                <w:b/>
                <w:color w:val="3F2A56"/>
              </w:rPr>
              <w:br/>
            </w:r>
            <w:r w:rsidRPr="0071560B">
              <w:rPr>
                <w:rFonts w:ascii="Arial" w:hAnsi="Arial" w:cs="Helvetica"/>
              </w:rPr>
              <w:t xml:space="preserve">E-mail: </w:t>
            </w:r>
            <w:hyperlink r:id="rId17" w:history="1">
              <w:r w:rsidR="00284F70" w:rsidRPr="0071560B">
                <w:rPr>
                  <w:rStyle w:val="Hyperlink"/>
                  <w:rFonts w:ascii="Arial" w:hAnsi="Arial" w:cs="Helvetica"/>
                </w:rPr>
                <w:t>incidents.ni@food.gov.uk</w:t>
              </w:r>
            </w:hyperlink>
          </w:p>
        </w:tc>
      </w:tr>
    </w:tbl>
    <w:p w14:paraId="079155AE" w14:textId="1CCCD336" w:rsidR="00BA50A4" w:rsidRPr="0071560B" w:rsidRDefault="00BA50A4" w:rsidP="009839E5">
      <w:pPr>
        <w:pStyle w:val="BodyText"/>
        <w:rPr>
          <w:rFonts w:ascii="Arial" w:hAnsi="Arial" w:cs="Arial"/>
          <w:color w:val="3F2A56"/>
          <w:sz w:val="24"/>
          <w:szCs w:val="24"/>
        </w:rPr>
      </w:pPr>
    </w:p>
    <w:p w14:paraId="1DD832CD" w14:textId="77777777" w:rsidR="0095415B" w:rsidRPr="0071560B" w:rsidRDefault="0095415B" w:rsidP="009839E5">
      <w:pPr>
        <w:pStyle w:val="BodyText"/>
        <w:rPr>
          <w:rFonts w:ascii="Arial" w:hAnsi="Arial" w:cs="Arial"/>
          <w:color w:val="3F2A56"/>
          <w:sz w:val="24"/>
          <w:szCs w:val="24"/>
        </w:rPr>
      </w:pPr>
    </w:p>
    <w:p w14:paraId="46965089" w14:textId="77777777" w:rsidR="0095415B" w:rsidRPr="0071560B" w:rsidRDefault="0095415B" w:rsidP="009839E5">
      <w:pPr>
        <w:pStyle w:val="BodyText"/>
        <w:rPr>
          <w:rFonts w:ascii="Arial" w:hAnsi="Arial" w:cs="Arial"/>
          <w:color w:val="3F2A56"/>
          <w:sz w:val="24"/>
          <w:szCs w:val="24"/>
        </w:rPr>
      </w:pPr>
    </w:p>
    <w:p w14:paraId="2D155210" w14:textId="77777777" w:rsidR="0095415B" w:rsidRPr="0071560B" w:rsidRDefault="0095415B" w:rsidP="009839E5">
      <w:pPr>
        <w:pStyle w:val="BodyText"/>
        <w:rPr>
          <w:rFonts w:ascii="Arial" w:hAnsi="Arial" w:cs="Arial"/>
          <w:color w:val="3F2A56"/>
          <w:sz w:val="24"/>
          <w:szCs w:val="24"/>
        </w:rPr>
      </w:pPr>
    </w:p>
    <w:p w14:paraId="0D4B5957" w14:textId="77777777" w:rsidR="0095415B" w:rsidRPr="0071560B" w:rsidRDefault="0095415B" w:rsidP="009839E5">
      <w:pPr>
        <w:pStyle w:val="BodyText"/>
        <w:rPr>
          <w:rFonts w:ascii="Arial" w:hAnsi="Arial" w:cs="Arial"/>
          <w:color w:val="3F2A56"/>
          <w:sz w:val="24"/>
          <w:szCs w:val="24"/>
        </w:rPr>
      </w:pPr>
    </w:p>
    <w:p w14:paraId="1D94BE08" w14:textId="77777777" w:rsidR="0095415B" w:rsidRPr="0071560B" w:rsidRDefault="0095415B" w:rsidP="009839E5">
      <w:pPr>
        <w:pStyle w:val="BodyText"/>
        <w:rPr>
          <w:rFonts w:ascii="Arial" w:hAnsi="Arial" w:cs="Arial"/>
          <w:color w:val="3F2A56"/>
          <w:sz w:val="24"/>
          <w:szCs w:val="24"/>
        </w:rPr>
      </w:pPr>
    </w:p>
    <w:p w14:paraId="763A60EC" w14:textId="77777777" w:rsidR="0095415B" w:rsidRPr="0071560B" w:rsidRDefault="0095415B" w:rsidP="009839E5">
      <w:pPr>
        <w:pStyle w:val="BodyText"/>
        <w:rPr>
          <w:rFonts w:ascii="Arial" w:hAnsi="Arial" w:cs="Arial"/>
          <w:color w:val="3F2A56"/>
          <w:sz w:val="24"/>
          <w:szCs w:val="24"/>
        </w:rPr>
      </w:pPr>
    </w:p>
    <w:p w14:paraId="4BA5343F" w14:textId="77777777" w:rsidR="0095415B" w:rsidRPr="0071560B" w:rsidRDefault="0095415B" w:rsidP="009839E5">
      <w:pPr>
        <w:pStyle w:val="BodyText"/>
        <w:rPr>
          <w:rFonts w:ascii="Arial" w:hAnsi="Arial" w:cs="Arial"/>
          <w:color w:val="3F2A56"/>
          <w:sz w:val="24"/>
          <w:szCs w:val="24"/>
        </w:rPr>
      </w:pPr>
    </w:p>
    <w:p w14:paraId="183AB14B" w14:textId="77777777" w:rsidR="0095415B" w:rsidRPr="0071560B" w:rsidRDefault="0095415B" w:rsidP="009839E5">
      <w:pPr>
        <w:pStyle w:val="BodyText"/>
        <w:rPr>
          <w:rFonts w:ascii="Arial" w:hAnsi="Arial" w:cs="Arial"/>
          <w:color w:val="3F2A56"/>
          <w:sz w:val="24"/>
          <w:szCs w:val="24"/>
        </w:rPr>
      </w:pPr>
    </w:p>
    <w:p w14:paraId="22AD776C" w14:textId="77777777" w:rsidR="0095415B" w:rsidRPr="0071560B" w:rsidRDefault="0095415B" w:rsidP="009839E5">
      <w:pPr>
        <w:pStyle w:val="BodyText"/>
        <w:rPr>
          <w:rFonts w:ascii="Arial" w:hAnsi="Arial" w:cs="Arial"/>
          <w:color w:val="3F2A56"/>
          <w:sz w:val="24"/>
          <w:szCs w:val="24"/>
        </w:rPr>
      </w:pPr>
    </w:p>
    <w:p w14:paraId="3C8BDDB0" w14:textId="77777777" w:rsidR="0095415B" w:rsidRPr="0071560B" w:rsidRDefault="0095415B" w:rsidP="009839E5">
      <w:pPr>
        <w:pStyle w:val="BodyText"/>
        <w:rPr>
          <w:rFonts w:ascii="Arial" w:hAnsi="Arial" w:cs="Arial"/>
          <w:color w:val="3F2A56"/>
          <w:sz w:val="24"/>
          <w:szCs w:val="24"/>
        </w:rPr>
      </w:pPr>
    </w:p>
    <w:p w14:paraId="1D9EBFDE" w14:textId="77777777" w:rsidR="0095415B" w:rsidRPr="0071560B" w:rsidRDefault="0095415B" w:rsidP="009839E5">
      <w:pPr>
        <w:pStyle w:val="BodyText"/>
        <w:rPr>
          <w:rFonts w:ascii="Arial" w:hAnsi="Arial" w:cs="Arial"/>
          <w:color w:val="3F2A56"/>
          <w:sz w:val="24"/>
          <w:szCs w:val="24"/>
        </w:rPr>
      </w:pPr>
    </w:p>
    <w:p w14:paraId="63B72CE2" w14:textId="77777777" w:rsidR="0095415B" w:rsidRPr="0071560B" w:rsidRDefault="0095415B" w:rsidP="009839E5">
      <w:pPr>
        <w:pStyle w:val="BodyText"/>
        <w:rPr>
          <w:rFonts w:ascii="Arial" w:hAnsi="Arial" w:cs="Arial"/>
          <w:color w:val="3F2A56"/>
          <w:sz w:val="24"/>
          <w:szCs w:val="24"/>
        </w:rPr>
      </w:pPr>
    </w:p>
    <w:p w14:paraId="461F4D06" w14:textId="77777777" w:rsidR="0095415B" w:rsidRPr="0071560B" w:rsidRDefault="0095415B" w:rsidP="009839E5">
      <w:pPr>
        <w:pStyle w:val="BodyText"/>
        <w:rPr>
          <w:rFonts w:ascii="Arial" w:hAnsi="Arial" w:cs="Arial"/>
          <w:color w:val="3F2A56"/>
          <w:sz w:val="24"/>
          <w:szCs w:val="24"/>
        </w:rPr>
      </w:pPr>
    </w:p>
    <w:p w14:paraId="29BEF2E0" w14:textId="77777777" w:rsidR="0095415B" w:rsidRPr="0071560B" w:rsidRDefault="0095415B" w:rsidP="009839E5">
      <w:pPr>
        <w:pStyle w:val="BodyText"/>
        <w:rPr>
          <w:rFonts w:ascii="Arial" w:hAnsi="Arial" w:cs="Arial"/>
          <w:color w:val="3F2A56"/>
          <w:sz w:val="24"/>
          <w:szCs w:val="24"/>
        </w:rPr>
      </w:pPr>
    </w:p>
    <w:p w14:paraId="23A33D32" w14:textId="77777777" w:rsidR="0095415B" w:rsidRPr="0071560B" w:rsidRDefault="0095415B" w:rsidP="009839E5">
      <w:pPr>
        <w:pStyle w:val="BodyText"/>
        <w:rPr>
          <w:rFonts w:ascii="Arial" w:hAnsi="Arial" w:cs="Arial"/>
          <w:color w:val="3F2A56"/>
          <w:sz w:val="24"/>
          <w:szCs w:val="24"/>
        </w:rPr>
      </w:pPr>
    </w:p>
    <w:p w14:paraId="1ABAF6DB" w14:textId="77777777" w:rsidR="0095415B" w:rsidRPr="0071560B" w:rsidRDefault="0095415B" w:rsidP="009839E5">
      <w:pPr>
        <w:pStyle w:val="BodyText"/>
        <w:rPr>
          <w:rFonts w:ascii="Arial" w:hAnsi="Arial" w:cs="Arial"/>
          <w:color w:val="3F2A56"/>
          <w:sz w:val="24"/>
          <w:szCs w:val="24"/>
        </w:rPr>
      </w:pPr>
    </w:p>
    <w:p w14:paraId="16A277A0" w14:textId="77777777" w:rsidR="0095415B" w:rsidRPr="0071560B" w:rsidRDefault="0095415B" w:rsidP="009839E5">
      <w:pPr>
        <w:pStyle w:val="BodyText"/>
        <w:rPr>
          <w:rFonts w:ascii="Arial" w:hAnsi="Arial" w:cs="Arial"/>
          <w:color w:val="3F2A56"/>
          <w:sz w:val="24"/>
          <w:szCs w:val="24"/>
        </w:rPr>
      </w:pPr>
    </w:p>
    <w:p w14:paraId="0B034D53" w14:textId="77777777" w:rsidR="0095415B" w:rsidRPr="0071560B" w:rsidRDefault="0095415B" w:rsidP="009839E5">
      <w:pPr>
        <w:pStyle w:val="BodyText"/>
        <w:rPr>
          <w:rFonts w:ascii="Arial" w:hAnsi="Arial" w:cs="Arial"/>
          <w:color w:val="3F2A56"/>
          <w:sz w:val="24"/>
          <w:szCs w:val="24"/>
        </w:rPr>
      </w:pPr>
    </w:p>
    <w:p w14:paraId="2F7FA07A" w14:textId="77777777" w:rsidR="0095415B" w:rsidRPr="0071560B" w:rsidRDefault="0095415B" w:rsidP="009839E5">
      <w:pPr>
        <w:pStyle w:val="BodyText"/>
        <w:rPr>
          <w:rFonts w:ascii="Arial" w:hAnsi="Arial" w:cs="Arial"/>
          <w:color w:val="3F2A56"/>
          <w:sz w:val="24"/>
          <w:szCs w:val="24"/>
        </w:rPr>
      </w:pPr>
    </w:p>
    <w:p w14:paraId="5C310D9B" w14:textId="77777777" w:rsidR="0095415B" w:rsidRPr="0071560B" w:rsidRDefault="0095415B" w:rsidP="009839E5">
      <w:pPr>
        <w:pStyle w:val="BodyText"/>
        <w:rPr>
          <w:rFonts w:ascii="Arial" w:hAnsi="Arial" w:cs="Arial"/>
          <w:color w:val="3F2A56"/>
          <w:sz w:val="24"/>
          <w:szCs w:val="24"/>
        </w:rPr>
      </w:pPr>
    </w:p>
    <w:p w14:paraId="0063EB02" w14:textId="77777777" w:rsidR="0095415B" w:rsidRPr="0071560B" w:rsidRDefault="0095415B" w:rsidP="009839E5">
      <w:pPr>
        <w:pStyle w:val="BodyText"/>
        <w:rPr>
          <w:rFonts w:ascii="Arial" w:hAnsi="Arial" w:cs="Arial"/>
          <w:color w:val="3F2A56"/>
          <w:sz w:val="24"/>
          <w:szCs w:val="24"/>
        </w:rPr>
      </w:pPr>
    </w:p>
    <w:p w14:paraId="1089A04C" w14:textId="77777777" w:rsidR="0095415B" w:rsidRPr="0071560B" w:rsidRDefault="0095415B" w:rsidP="009839E5">
      <w:pPr>
        <w:pStyle w:val="BodyText"/>
        <w:rPr>
          <w:rFonts w:ascii="Arial" w:hAnsi="Arial" w:cs="Arial"/>
          <w:color w:val="3F2A56"/>
          <w:sz w:val="24"/>
          <w:szCs w:val="24"/>
        </w:rPr>
      </w:pPr>
    </w:p>
    <w:p w14:paraId="53FA7F3F" w14:textId="7D6CE4FD" w:rsidR="00814352" w:rsidRPr="0071560B" w:rsidRDefault="00814352" w:rsidP="00814352">
      <w:pPr>
        <w:pStyle w:val="Heading1"/>
        <w:spacing w:after="240"/>
        <w:rPr>
          <w:rFonts w:ascii="Arial" w:hAnsi="Arial" w:cs="Arial"/>
          <w:color w:val="3F2A56"/>
        </w:rPr>
      </w:pPr>
      <w:bookmarkStart w:id="1" w:name="_Toc194956920"/>
      <w:r w:rsidRPr="0071560B">
        <w:rPr>
          <w:rFonts w:ascii="Arial" w:hAnsi="Arial" w:cs="Arial"/>
          <w:color w:val="3F2A56"/>
        </w:rPr>
        <w:lastRenderedPageBreak/>
        <w:t>Foreword</w:t>
      </w:r>
      <w:bookmarkEnd w:id="1"/>
    </w:p>
    <w:p w14:paraId="6D259695" w14:textId="41302F9E" w:rsidR="00BA50A4" w:rsidRPr="0071560B" w:rsidRDefault="00BA50A4" w:rsidP="00814352">
      <w:pPr>
        <w:rPr>
          <w:rFonts w:ascii="Arial" w:hAnsi="Arial" w:cs="Arial"/>
          <w:color w:val="3F2A56"/>
          <w:sz w:val="24"/>
          <w:szCs w:val="24"/>
        </w:rPr>
      </w:pPr>
      <w:r w:rsidRPr="0071560B">
        <w:rPr>
          <w:rFonts w:ascii="Arial" w:hAnsi="Arial" w:cs="Arial"/>
          <w:snapToGrid w:val="0"/>
          <w:color w:val="000000"/>
          <w:sz w:val="24"/>
        </w:rPr>
        <w:t xml:space="preserve">As outlined in the Food Standards Scotland (FSS)’s </w:t>
      </w:r>
      <w:hyperlink r:id="rId18" w:history="1">
        <w:r w:rsidRPr="0071560B">
          <w:rPr>
            <w:rStyle w:val="Hyperlink"/>
            <w:rFonts w:ascii="Arial" w:hAnsi="Arial" w:cs="Arial"/>
            <w:snapToGrid w:val="0"/>
            <w:sz w:val="24"/>
          </w:rPr>
          <w:t>Strategy</w:t>
        </w:r>
        <w:r w:rsidRPr="0071560B">
          <w:rPr>
            <w:rStyle w:val="Hyperlink"/>
            <w:rFonts w:ascii="Arial" w:hAnsi="Arial" w:cs="Arial"/>
            <w:snapToGrid w:val="0"/>
            <w:sz w:val="24"/>
          </w:rPr>
          <w:t xml:space="preserve"> </w:t>
        </w:r>
        <w:r w:rsidRPr="0071560B">
          <w:rPr>
            <w:rStyle w:val="Hyperlink"/>
            <w:rFonts w:ascii="Arial" w:hAnsi="Arial" w:cs="Arial"/>
            <w:snapToGrid w:val="0"/>
            <w:sz w:val="24"/>
          </w:rPr>
          <w:t>for 2021 – 2026</w:t>
        </w:r>
      </w:hyperlink>
      <w:r w:rsidRPr="0071560B">
        <w:rPr>
          <w:rFonts w:ascii="Arial" w:hAnsi="Arial" w:cs="Arial"/>
          <w:snapToGrid w:val="0"/>
          <w:color w:val="000000"/>
          <w:sz w:val="24"/>
        </w:rPr>
        <w:t xml:space="preserve">, our mission is to be Scotland’s leading authority on food safety, standards and healthy eating; using data and evidence to provide assurance and advice that inspires consumer confidence and improves public health. </w:t>
      </w:r>
    </w:p>
    <w:p w14:paraId="560EC91D" w14:textId="77777777" w:rsidR="00BA50A4" w:rsidRPr="0071560B" w:rsidRDefault="00BA50A4" w:rsidP="00BA50A4">
      <w:pPr>
        <w:spacing w:after="0" w:line="240" w:lineRule="auto"/>
        <w:jc w:val="both"/>
        <w:rPr>
          <w:rFonts w:ascii="Arial" w:hAnsi="Arial" w:cs="Arial"/>
          <w:snapToGrid w:val="0"/>
          <w:color w:val="000000"/>
          <w:sz w:val="24"/>
        </w:rPr>
      </w:pPr>
    </w:p>
    <w:p w14:paraId="10464876" w14:textId="36623195" w:rsidR="00BA50A4" w:rsidRPr="0071560B" w:rsidRDefault="00BA50A4" w:rsidP="00BA50A4">
      <w:pPr>
        <w:spacing w:after="0" w:line="240" w:lineRule="auto"/>
        <w:jc w:val="both"/>
        <w:rPr>
          <w:rFonts w:ascii="Arial" w:hAnsi="Arial" w:cs="Arial"/>
          <w:iCs/>
          <w:sz w:val="24"/>
          <w:lang w:eastAsia="en-GB"/>
        </w:rPr>
      </w:pPr>
      <w:r w:rsidRPr="0071560B">
        <w:rPr>
          <w:rFonts w:ascii="Arial" w:hAnsi="Arial" w:cs="Arial"/>
          <w:snapToGrid w:val="0"/>
          <w:color w:val="000000"/>
          <w:sz w:val="24"/>
        </w:rPr>
        <w:t>Our statutory objectives are defined in the Food (Scotland) Act 2015 and a</w:t>
      </w:r>
      <w:r w:rsidRPr="0071560B">
        <w:rPr>
          <w:rFonts w:ascii="Arial" w:hAnsi="Arial" w:cs="Arial"/>
          <w:sz w:val="24"/>
        </w:rPr>
        <w:t xml:space="preserve">s </w:t>
      </w:r>
      <w:r w:rsidRPr="0071560B">
        <w:rPr>
          <w:rFonts w:ascii="Arial" w:hAnsi="Arial" w:cs="Arial"/>
          <w:iCs/>
          <w:sz w:val="24"/>
          <w:lang w:eastAsia="en-GB"/>
        </w:rPr>
        <w:t>Chief Executive of Food Standards Scotland, it is my responsibility to ensure that FSS acts to protect the public from risks to health which may arise in connection with the consumption of food.  Therefore, it is vital that FSS responds in a collaborative and timely manner during food or feed incidents which may have an impact on consumers. It is our role to work closely with Local Authorities, Public Health Scotland and other health professionals, Scottish Government, Industry, Retailers and Trade Associations to minimi</w:t>
      </w:r>
      <w:r w:rsidR="008029C1" w:rsidRPr="0071560B">
        <w:rPr>
          <w:rFonts w:ascii="Arial" w:hAnsi="Arial" w:cs="Arial"/>
          <w:iCs/>
          <w:sz w:val="24"/>
          <w:lang w:eastAsia="en-GB"/>
        </w:rPr>
        <w:t>s</w:t>
      </w:r>
      <w:r w:rsidRPr="0071560B">
        <w:rPr>
          <w:rFonts w:ascii="Arial" w:hAnsi="Arial" w:cs="Arial"/>
          <w:iCs/>
          <w:sz w:val="24"/>
          <w:lang w:eastAsia="en-GB"/>
        </w:rPr>
        <w:t xml:space="preserve">e quickly the risk to consumers in the event of a food incident. </w:t>
      </w:r>
    </w:p>
    <w:p w14:paraId="7356920F" w14:textId="77777777" w:rsidR="00BA50A4" w:rsidRPr="0071560B" w:rsidRDefault="00BA50A4" w:rsidP="00BA50A4">
      <w:pPr>
        <w:spacing w:after="0" w:line="240" w:lineRule="auto"/>
        <w:jc w:val="both"/>
        <w:rPr>
          <w:rFonts w:ascii="Arial" w:hAnsi="Arial" w:cs="Arial"/>
          <w:iCs/>
          <w:sz w:val="24"/>
          <w:lang w:eastAsia="en-GB"/>
        </w:rPr>
      </w:pPr>
    </w:p>
    <w:p w14:paraId="5B2E3652" w14:textId="683B27F9" w:rsidR="00BA50A4" w:rsidRPr="0071560B" w:rsidRDefault="00BA50A4" w:rsidP="00BA50A4">
      <w:pPr>
        <w:spacing w:after="0" w:line="240" w:lineRule="auto"/>
        <w:jc w:val="both"/>
        <w:rPr>
          <w:rFonts w:ascii="Arial" w:hAnsi="Arial" w:cs="Arial"/>
          <w:snapToGrid w:val="0"/>
          <w:color w:val="000000"/>
          <w:sz w:val="24"/>
        </w:rPr>
      </w:pPr>
      <w:r w:rsidRPr="0071560B">
        <w:rPr>
          <w:rFonts w:ascii="Arial" w:hAnsi="Arial" w:cs="Arial"/>
          <w:iCs/>
          <w:sz w:val="24"/>
          <w:lang w:eastAsia="en-GB"/>
        </w:rPr>
        <w:t xml:space="preserve">However, the food supply chain is a global one and </w:t>
      </w:r>
      <w:r w:rsidRPr="0071560B">
        <w:rPr>
          <w:rFonts w:ascii="Arial" w:hAnsi="Arial" w:cs="Arial"/>
          <w:snapToGrid w:val="0"/>
          <w:color w:val="000000"/>
          <w:sz w:val="24"/>
        </w:rPr>
        <w:t xml:space="preserve">FSS works closely with colleagues </w:t>
      </w:r>
      <w:r w:rsidR="0005533A" w:rsidRPr="0071560B">
        <w:rPr>
          <w:rFonts w:ascii="Arial" w:hAnsi="Arial" w:cs="Arial"/>
          <w:snapToGrid w:val="0"/>
          <w:color w:val="000000"/>
          <w:sz w:val="24"/>
        </w:rPr>
        <w:t xml:space="preserve">at </w:t>
      </w:r>
      <w:r w:rsidRPr="0071560B">
        <w:rPr>
          <w:rFonts w:ascii="Arial" w:hAnsi="Arial" w:cs="Arial"/>
          <w:snapToGrid w:val="0"/>
          <w:color w:val="000000"/>
          <w:sz w:val="24"/>
        </w:rPr>
        <w:t xml:space="preserve">the Food Standards Agency to manage incidents across the UK and internationally. A Memorandum of Understanding is in place between </w:t>
      </w:r>
      <w:r w:rsidR="008029C1" w:rsidRPr="0071560B">
        <w:rPr>
          <w:rFonts w:ascii="Arial" w:hAnsi="Arial" w:cs="Arial"/>
          <w:snapToGrid w:val="0"/>
          <w:color w:val="000000"/>
          <w:sz w:val="24"/>
        </w:rPr>
        <w:t xml:space="preserve">FSS </w:t>
      </w:r>
      <w:r w:rsidRPr="0071560B">
        <w:rPr>
          <w:rFonts w:ascii="Arial" w:hAnsi="Arial" w:cs="Arial"/>
          <w:snapToGrid w:val="0"/>
          <w:color w:val="000000"/>
          <w:sz w:val="24"/>
        </w:rPr>
        <w:t xml:space="preserve"> and the Food Standards Agency to ensure liaison arrangements continue to deliver a </w:t>
      </w:r>
      <w:r w:rsidR="00002271" w:rsidRPr="0071560B">
        <w:rPr>
          <w:rFonts w:ascii="Arial" w:hAnsi="Arial" w:cs="Arial"/>
          <w:snapToGrid w:val="0"/>
          <w:color w:val="000000"/>
          <w:sz w:val="24"/>
        </w:rPr>
        <w:t>coordinated</w:t>
      </w:r>
      <w:r w:rsidRPr="0071560B">
        <w:rPr>
          <w:rFonts w:ascii="Arial" w:hAnsi="Arial" w:cs="Arial"/>
          <w:snapToGrid w:val="0"/>
          <w:color w:val="000000"/>
          <w:sz w:val="24"/>
        </w:rPr>
        <w:t xml:space="preserve"> incident handling response based on aligned principles.</w:t>
      </w:r>
    </w:p>
    <w:p w14:paraId="16E6BEC9" w14:textId="77777777" w:rsidR="00BA50A4" w:rsidRPr="0071560B" w:rsidRDefault="00BA50A4" w:rsidP="00BA50A4">
      <w:pPr>
        <w:spacing w:after="0" w:line="240" w:lineRule="auto"/>
        <w:jc w:val="both"/>
        <w:rPr>
          <w:rFonts w:ascii="Arial" w:hAnsi="Arial" w:cs="Arial"/>
          <w:iCs/>
          <w:sz w:val="24"/>
          <w:lang w:eastAsia="en-GB"/>
        </w:rPr>
      </w:pPr>
    </w:p>
    <w:p w14:paraId="2D31D413" w14:textId="1BA1F2AB" w:rsidR="00BA50A4" w:rsidRPr="0071560B" w:rsidRDefault="00BA50A4" w:rsidP="00BA50A4">
      <w:pPr>
        <w:spacing w:after="0" w:line="240" w:lineRule="auto"/>
        <w:jc w:val="both"/>
        <w:rPr>
          <w:rFonts w:ascii="Arial" w:hAnsi="Arial" w:cs="Arial"/>
          <w:snapToGrid w:val="0"/>
          <w:color w:val="000000"/>
          <w:sz w:val="24"/>
        </w:rPr>
      </w:pPr>
      <w:r w:rsidRPr="0071560B">
        <w:rPr>
          <w:rFonts w:ascii="Arial" w:hAnsi="Arial" w:cs="Arial"/>
          <w:snapToGrid w:val="0"/>
          <w:color w:val="000000"/>
          <w:sz w:val="24"/>
        </w:rPr>
        <w:t>Investigating and managing incidents to ensure that consumers are protected has been, and will continue to be, a crucial aspect of all our work. Protection of public health will always be a top priority and maintaining confidence in the food supply system is integral to that. We accept that meeting those objectives can cause tension with businesses involved in incidents. While we are committed to working and supporting businesses involved in incidents our approach is, and always will be, determined by levels of uncertainty: the more uncertainty there is, the more precautionary we are likely to be to protect public health. However, businesses should be assured that our response will also be proportionate and determined by the evidence we have.</w:t>
      </w:r>
    </w:p>
    <w:p w14:paraId="6BA1B970" w14:textId="77777777" w:rsidR="00BA50A4" w:rsidRPr="0071560B" w:rsidRDefault="00BA50A4" w:rsidP="00BA50A4">
      <w:pPr>
        <w:spacing w:after="0" w:line="240" w:lineRule="auto"/>
        <w:jc w:val="both"/>
        <w:rPr>
          <w:rFonts w:ascii="Arial" w:hAnsi="Arial" w:cs="Arial"/>
          <w:snapToGrid w:val="0"/>
          <w:color w:val="000000"/>
          <w:sz w:val="24"/>
        </w:rPr>
      </w:pPr>
    </w:p>
    <w:p w14:paraId="3653E40A" w14:textId="79908B68" w:rsidR="00BA50A4" w:rsidRPr="0071560B" w:rsidRDefault="00BA50A4" w:rsidP="00BA50A4">
      <w:pPr>
        <w:spacing w:after="0" w:line="240" w:lineRule="auto"/>
        <w:jc w:val="both"/>
        <w:rPr>
          <w:rFonts w:ascii="Arial" w:hAnsi="Arial" w:cs="Arial"/>
          <w:snapToGrid w:val="0"/>
          <w:color w:val="000000"/>
          <w:sz w:val="24"/>
        </w:rPr>
      </w:pPr>
      <w:r w:rsidRPr="0071560B">
        <w:rPr>
          <w:rFonts w:ascii="Arial" w:hAnsi="Arial" w:cs="Arial"/>
          <w:snapToGrid w:val="0"/>
          <w:color w:val="000000"/>
          <w:sz w:val="24"/>
        </w:rPr>
        <w:t>This FSS Incident Management Framework (IMF) has been developed in recognition of the size and structure of our organisation and will be reviewed regularly to ensure the document continues to be fit for purpose.</w:t>
      </w:r>
    </w:p>
    <w:p w14:paraId="4AE97429" w14:textId="69C95E1D" w:rsidR="002B1947" w:rsidRPr="0071560B" w:rsidRDefault="002B1947" w:rsidP="002B1947">
      <w:pPr>
        <w:spacing w:after="0" w:line="240" w:lineRule="auto"/>
        <w:jc w:val="both"/>
        <w:rPr>
          <w:rFonts w:ascii="Arial" w:hAnsi="Arial" w:cs="Arial"/>
          <w:snapToGrid w:val="0"/>
          <w:color w:val="000000"/>
          <w:sz w:val="24"/>
        </w:rPr>
      </w:pPr>
    </w:p>
    <w:p w14:paraId="6698B074" w14:textId="6C41B663" w:rsidR="000C416D" w:rsidRPr="00AA00CA" w:rsidRDefault="00AA00CA" w:rsidP="002B1947">
      <w:pPr>
        <w:spacing w:line="240" w:lineRule="auto"/>
        <w:jc w:val="both"/>
        <w:rPr>
          <w:rFonts w:ascii="Arial" w:hAnsi="Arial" w:cs="Arial"/>
          <w:noProof/>
          <w:color w:val="000000"/>
          <w:sz w:val="24"/>
          <w:lang w:eastAsia="en-GB"/>
        </w:rPr>
      </w:pPr>
      <w:r>
        <w:rPr>
          <w:rFonts w:ascii="Arial" w:hAnsi="Arial" w:cs="Arial"/>
          <w:noProof/>
          <w:color w:val="000000"/>
          <w:sz w:val="24"/>
          <w:lang w:eastAsia="en-GB"/>
        </w:rPr>
        <w:drawing>
          <wp:inline distT="0" distB="0" distL="0" distR="0" wp14:anchorId="20AC752F" wp14:editId="307C5AED">
            <wp:extent cx="1168479" cy="533400"/>
            <wp:effectExtent l="0" t="0" r="0" b="0"/>
            <wp:docPr id="1185730127"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78030" cy="537760"/>
                    </a:xfrm>
                    <a:prstGeom prst="rect">
                      <a:avLst/>
                    </a:prstGeom>
                    <a:noFill/>
                  </pic:spPr>
                </pic:pic>
              </a:graphicData>
            </a:graphic>
          </wp:inline>
        </w:drawing>
      </w:r>
    </w:p>
    <w:p w14:paraId="7C9FBC9F" w14:textId="55D3B371" w:rsidR="00B97DFF" w:rsidRPr="0071560B" w:rsidRDefault="009E2540" w:rsidP="002B1947">
      <w:pPr>
        <w:spacing w:line="240" w:lineRule="auto"/>
        <w:jc w:val="both"/>
        <w:rPr>
          <w:rFonts w:ascii="Arial" w:hAnsi="Arial" w:cs="Arial"/>
          <w:sz w:val="24"/>
          <w:lang w:eastAsia="en-GB"/>
        </w:rPr>
      </w:pPr>
      <w:r>
        <w:rPr>
          <w:rFonts w:ascii="Arial" w:hAnsi="Arial" w:cs="Arial"/>
          <w:sz w:val="24"/>
          <w:lang w:eastAsia="en-GB"/>
        </w:rPr>
        <w:t xml:space="preserve">Catherine Topley </w:t>
      </w:r>
    </w:p>
    <w:p w14:paraId="48063554" w14:textId="0C78429A" w:rsidR="002B1947" w:rsidRPr="0071560B" w:rsidRDefault="002B1947" w:rsidP="002B1947">
      <w:pPr>
        <w:spacing w:line="240" w:lineRule="auto"/>
        <w:jc w:val="both"/>
        <w:rPr>
          <w:rFonts w:ascii="Arial" w:hAnsi="Arial" w:cs="Arial"/>
          <w:sz w:val="24"/>
          <w:lang w:eastAsia="en-GB"/>
        </w:rPr>
      </w:pPr>
      <w:r w:rsidRPr="0071560B">
        <w:rPr>
          <w:rFonts w:ascii="Arial" w:hAnsi="Arial" w:cs="Arial"/>
          <w:sz w:val="24"/>
          <w:lang w:eastAsia="en-GB"/>
        </w:rPr>
        <w:t>Chief Executive</w:t>
      </w:r>
    </w:p>
    <w:p w14:paraId="3138AFA2" w14:textId="77777777" w:rsidR="002B1947" w:rsidRPr="0071560B" w:rsidRDefault="002B1947" w:rsidP="002B1947">
      <w:pPr>
        <w:spacing w:line="240" w:lineRule="auto"/>
        <w:jc w:val="both"/>
        <w:rPr>
          <w:rFonts w:ascii="Arial" w:hAnsi="Arial" w:cs="Arial"/>
          <w:sz w:val="24"/>
          <w:lang w:eastAsia="en-GB"/>
        </w:rPr>
      </w:pPr>
      <w:r w:rsidRPr="0071560B">
        <w:rPr>
          <w:rFonts w:ascii="Arial" w:hAnsi="Arial" w:cs="Arial"/>
          <w:sz w:val="24"/>
          <w:lang w:eastAsia="en-GB"/>
        </w:rPr>
        <w:t>Food Standards Scotland</w:t>
      </w:r>
    </w:p>
    <w:p w14:paraId="66B6A4B4" w14:textId="77777777" w:rsidR="002B1947" w:rsidRPr="0071560B" w:rsidRDefault="002B1947" w:rsidP="002B1947">
      <w:pPr>
        <w:spacing w:line="240" w:lineRule="auto"/>
      </w:pPr>
      <w:r w:rsidRPr="0071560B">
        <w:br w:type="page"/>
      </w:r>
    </w:p>
    <w:sdt>
      <w:sdtPr>
        <w:rPr>
          <w:rFonts w:ascii="Arial" w:eastAsiaTheme="minorHAnsi" w:hAnsi="Arial" w:cs="Arial"/>
          <w:noProof/>
          <w:color w:val="auto"/>
          <w:sz w:val="20"/>
          <w:szCs w:val="20"/>
          <w:lang w:val="en-GB"/>
        </w:rPr>
        <w:id w:val="-633172006"/>
        <w:docPartObj>
          <w:docPartGallery w:val="Table of Contents"/>
          <w:docPartUnique/>
        </w:docPartObj>
      </w:sdtPr>
      <w:sdtEndPr>
        <w:rPr>
          <w:b/>
          <w:bCs/>
        </w:rPr>
      </w:sdtEndPr>
      <w:sdtContent>
        <w:p w14:paraId="07D978D7" w14:textId="77777777" w:rsidR="002A1297" w:rsidRPr="0071560B" w:rsidRDefault="002A1297" w:rsidP="00630C85">
          <w:pPr>
            <w:pStyle w:val="TOCHeading"/>
            <w:spacing w:after="240" w:line="240" w:lineRule="auto"/>
            <w:rPr>
              <w:rFonts w:ascii="Arial" w:hAnsi="Arial" w:cs="Arial"/>
              <w:color w:val="3F2A55"/>
              <w:lang w:val="en-GB"/>
            </w:rPr>
          </w:pPr>
          <w:r w:rsidRPr="0071560B">
            <w:rPr>
              <w:rFonts w:ascii="Arial" w:hAnsi="Arial" w:cs="Arial"/>
              <w:color w:val="3F2A55"/>
              <w:lang w:val="en-GB"/>
            </w:rPr>
            <w:t>Table of Contents</w:t>
          </w:r>
        </w:p>
        <w:p w14:paraId="21EF4985" w14:textId="4265EEAC" w:rsidR="00B220B6" w:rsidRPr="0071560B" w:rsidRDefault="00B91EB0">
          <w:pPr>
            <w:pStyle w:val="TOC1"/>
            <w:rPr>
              <w:rFonts w:asciiTheme="minorHAnsi" w:eastAsiaTheme="minorEastAsia" w:hAnsiTheme="minorHAnsi" w:cstheme="minorBidi"/>
              <w:noProof w:val="0"/>
              <w:kern w:val="2"/>
              <w:sz w:val="24"/>
              <w:szCs w:val="24"/>
              <w:lang w:val="en-GB" w:eastAsia="en-GB"/>
              <w14:ligatures w14:val="standardContextual"/>
            </w:rPr>
          </w:pPr>
          <w:r w:rsidRPr="0071560B">
            <w:rPr>
              <w:noProof w:val="0"/>
              <w:sz w:val="20"/>
              <w:szCs w:val="20"/>
              <w:lang w:val="en-GB"/>
            </w:rPr>
            <w:fldChar w:fldCharType="begin"/>
          </w:r>
          <w:r w:rsidRPr="0071560B">
            <w:rPr>
              <w:noProof w:val="0"/>
              <w:sz w:val="20"/>
              <w:szCs w:val="20"/>
              <w:lang w:val="en-GB"/>
            </w:rPr>
            <w:instrText xml:space="preserve"> TOC \o "1-5" \h \z \u </w:instrText>
          </w:r>
          <w:r w:rsidRPr="0071560B">
            <w:rPr>
              <w:noProof w:val="0"/>
              <w:sz w:val="20"/>
              <w:szCs w:val="20"/>
              <w:lang w:val="en-GB"/>
            </w:rPr>
            <w:fldChar w:fldCharType="separate"/>
          </w:r>
          <w:hyperlink w:anchor="_Toc194956920" w:history="1">
            <w:r w:rsidR="00B220B6" w:rsidRPr="0071560B">
              <w:rPr>
                <w:rStyle w:val="Hyperlink"/>
                <w:noProof w:val="0"/>
                <w:lang w:val="en-GB"/>
              </w:rPr>
              <w:t>Foreword</w:t>
            </w:r>
            <w:r w:rsidR="00B220B6" w:rsidRPr="0071560B">
              <w:rPr>
                <w:noProof w:val="0"/>
                <w:webHidden/>
                <w:lang w:val="en-GB"/>
              </w:rPr>
              <w:tab/>
            </w:r>
            <w:r w:rsidR="00B220B6" w:rsidRPr="0071560B">
              <w:rPr>
                <w:noProof w:val="0"/>
                <w:webHidden/>
                <w:lang w:val="en-GB"/>
              </w:rPr>
              <w:fldChar w:fldCharType="begin"/>
            </w:r>
            <w:r w:rsidR="00B220B6" w:rsidRPr="0071560B">
              <w:rPr>
                <w:noProof w:val="0"/>
                <w:webHidden/>
                <w:lang w:val="en-GB"/>
              </w:rPr>
              <w:instrText xml:space="preserve"> PAGEREF _Toc194956920 \h </w:instrText>
            </w:r>
            <w:r w:rsidR="00B220B6" w:rsidRPr="0071560B">
              <w:rPr>
                <w:noProof w:val="0"/>
                <w:webHidden/>
                <w:lang w:val="en-GB"/>
              </w:rPr>
            </w:r>
            <w:r w:rsidR="00B220B6" w:rsidRPr="0071560B">
              <w:rPr>
                <w:noProof w:val="0"/>
                <w:webHidden/>
                <w:lang w:val="en-GB"/>
              </w:rPr>
              <w:fldChar w:fldCharType="separate"/>
            </w:r>
            <w:r w:rsidR="00B220B6" w:rsidRPr="0071560B">
              <w:rPr>
                <w:noProof w:val="0"/>
                <w:webHidden/>
                <w:lang w:val="en-GB"/>
              </w:rPr>
              <w:t>4</w:t>
            </w:r>
            <w:r w:rsidR="00B220B6" w:rsidRPr="0071560B">
              <w:rPr>
                <w:noProof w:val="0"/>
                <w:webHidden/>
                <w:lang w:val="en-GB"/>
              </w:rPr>
              <w:fldChar w:fldCharType="end"/>
            </w:r>
          </w:hyperlink>
        </w:p>
        <w:p w14:paraId="73E43639" w14:textId="0C270AC0"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21" w:history="1">
            <w:r w:rsidRPr="0071560B">
              <w:rPr>
                <w:rStyle w:val="Hyperlink"/>
                <w:noProof w:val="0"/>
                <w:lang w:val="en-GB"/>
              </w:rPr>
              <w:t>Abbreviations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_Toc194956921 \h </w:instrText>
            </w:r>
            <w:r w:rsidRPr="0071560B">
              <w:rPr>
                <w:noProof w:val="0"/>
                <w:webHidden/>
                <w:lang w:val="en-GB"/>
              </w:rPr>
            </w:r>
            <w:r w:rsidRPr="0071560B">
              <w:rPr>
                <w:noProof w:val="0"/>
                <w:webHidden/>
                <w:lang w:val="en-GB"/>
              </w:rPr>
              <w:fldChar w:fldCharType="separate"/>
            </w:r>
            <w:r w:rsidRPr="0071560B">
              <w:rPr>
                <w:noProof w:val="0"/>
                <w:webHidden/>
                <w:lang w:val="en-GB"/>
              </w:rPr>
              <w:t>8</w:t>
            </w:r>
            <w:r w:rsidRPr="0071560B">
              <w:rPr>
                <w:noProof w:val="0"/>
                <w:webHidden/>
                <w:lang w:val="en-GB"/>
              </w:rPr>
              <w:fldChar w:fldCharType="end"/>
            </w:r>
          </w:hyperlink>
        </w:p>
        <w:p w14:paraId="150130C8" w14:textId="4CFD10E1"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22" w:history="1">
            <w:r w:rsidRPr="0071560B">
              <w:rPr>
                <w:rStyle w:val="Hyperlink"/>
                <w:noProof w:val="0"/>
                <w:lang w:val="en-GB"/>
              </w:rPr>
              <w:t>1. Introduction</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_Toc194956922 \h </w:instrText>
            </w:r>
            <w:r w:rsidRPr="0071560B">
              <w:rPr>
                <w:noProof w:val="0"/>
                <w:webHidden/>
                <w:lang w:val="en-GB"/>
              </w:rPr>
            </w:r>
            <w:r w:rsidRPr="0071560B">
              <w:rPr>
                <w:noProof w:val="0"/>
                <w:webHidden/>
                <w:lang w:val="en-GB"/>
              </w:rPr>
              <w:fldChar w:fldCharType="separate"/>
            </w:r>
            <w:r w:rsidRPr="0071560B">
              <w:rPr>
                <w:noProof w:val="0"/>
                <w:webHidden/>
                <w:lang w:val="en-GB"/>
              </w:rPr>
              <w:t>10</w:t>
            </w:r>
            <w:r w:rsidRPr="0071560B">
              <w:rPr>
                <w:noProof w:val="0"/>
                <w:webHidden/>
                <w:lang w:val="en-GB"/>
              </w:rPr>
              <w:fldChar w:fldCharType="end"/>
            </w:r>
          </w:hyperlink>
        </w:p>
        <w:p w14:paraId="69B916BC" w14:textId="7B711A44" w:rsidR="00B220B6" w:rsidRPr="0071560B" w:rsidRDefault="00B220B6">
          <w:pPr>
            <w:pStyle w:val="TOC3"/>
            <w:rPr>
              <w:rFonts w:eastAsiaTheme="minorEastAsia"/>
              <w:kern w:val="2"/>
              <w:sz w:val="24"/>
              <w:szCs w:val="24"/>
              <w:lang w:eastAsia="en-GB"/>
              <w14:ligatures w14:val="standardContextual"/>
            </w:rPr>
          </w:pPr>
          <w:hyperlink w:anchor="_Toc194956923" w:history="1">
            <w:r w:rsidRPr="0071560B">
              <w:rPr>
                <w:rStyle w:val="Hyperlink"/>
                <w:rFonts w:ascii="Arial" w:hAnsi="Arial" w:cs="Arial"/>
              </w:rPr>
              <w:t>1.1 Purpose</w:t>
            </w:r>
            <w:r w:rsidRPr="0071560B">
              <w:rPr>
                <w:webHidden/>
              </w:rPr>
              <w:tab/>
            </w:r>
            <w:r w:rsidRPr="0071560B">
              <w:rPr>
                <w:webHidden/>
              </w:rPr>
              <w:fldChar w:fldCharType="begin"/>
            </w:r>
            <w:r w:rsidRPr="0071560B">
              <w:rPr>
                <w:webHidden/>
              </w:rPr>
              <w:instrText xml:space="preserve"> PAGEREF _Toc194956923 \h </w:instrText>
            </w:r>
            <w:r w:rsidRPr="0071560B">
              <w:rPr>
                <w:webHidden/>
              </w:rPr>
            </w:r>
            <w:r w:rsidRPr="0071560B">
              <w:rPr>
                <w:webHidden/>
              </w:rPr>
              <w:fldChar w:fldCharType="separate"/>
            </w:r>
            <w:r w:rsidRPr="0071560B">
              <w:rPr>
                <w:webHidden/>
              </w:rPr>
              <w:t>10</w:t>
            </w:r>
            <w:r w:rsidRPr="0071560B">
              <w:rPr>
                <w:webHidden/>
              </w:rPr>
              <w:fldChar w:fldCharType="end"/>
            </w:r>
          </w:hyperlink>
        </w:p>
        <w:p w14:paraId="7CAA1F55" w14:textId="3DD434EB" w:rsidR="00B220B6" w:rsidRPr="0071560B" w:rsidRDefault="00B220B6">
          <w:pPr>
            <w:pStyle w:val="TOC3"/>
            <w:rPr>
              <w:rFonts w:eastAsiaTheme="minorEastAsia"/>
              <w:kern w:val="2"/>
              <w:sz w:val="24"/>
              <w:szCs w:val="24"/>
              <w:lang w:eastAsia="en-GB"/>
              <w14:ligatures w14:val="standardContextual"/>
            </w:rPr>
          </w:pPr>
          <w:hyperlink w:anchor="_Toc194956924" w:history="1">
            <w:r w:rsidRPr="0071560B">
              <w:rPr>
                <w:rStyle w:val="Hyperlink"/>
                <w:rFonts w:ascii="Arial" w:hAnsi="Arial" w:cs="Arial"/>
              </w:rPr>
              <w:t>1.2 Scope of response</w:t>
            </w:r>
            <w:r w:rsidRPr="0071560B">
              <w:rPr>
                <w:webHidden/>
              </w:rPr>
              <w:tab/>
            </w:r>
            <w:r w:rsidRPr="0071560B">
              <w:rPr>
                <w:webHidden/>
              </w:rPr>
              <w:fldChar w:fldCharType="begin"/>
            </w:r>
            <w:r w:rsidRPr="0071560B">
              <w:rPr>
                <w:webHidden/>
              </w:rPr>
              <w:instrText xml:space="preserve"> PAGEREF _Toc194956924 \h </w:instrText>
            </w:r>
            <w:r w:rsidRPr="0071560B">
              <w:rPr>
                <w:webHidden/>
              </w:rPr>
            </w:r>
            <w:r w:rsidRPr="0071560B">
              <w:rPr>
                <w:webHidden/>
              </w:rPr>
              <w:fldChar w:fldCharType="separate"/>
            </w:r>
            <w:r w:rsidRPr="0071560B">
              <w:rPr>
                <w:webHidden/>
              </w:rPr>
              <w:t>11</w:t>
            </w:r>
            <w:r w:rsidRPr="0071560B">
              <w:rPr>
                <w:webHidden/>
              </w:rPr>
              <w:fldChar w:fldCharType="end"/>
            </w:r>
          </w:hyperlink>
        </w:p>
        <w:p w14:paraId="2580F571" w14:textId="29DEF4AB" w:rsidR="00B220B6" w:rsidRPr="0071560B" w:rsidRDefault="00B220B6">
          <w:pPr>
            <w:pStyle w:val="TOC3"/>
            <w:rPr>
              <w:rFonts w:eastAsiaTheme="minorEastAsia"/>
              <w:kern w:val="2"/>
              <w:sz w:val="24"/>
              <w:szCs w:val="24"/>
              <w:lang w:eastAsia="en-GB"/>
              <w14:ligatures w14:val="standardContextual"/>
            </w:rPr>
          </w:pPr>
          <w:hyperlink w:anchor="_Toc194956925" w:history="1">
            <w:r w:rsidRPr="0071560B">
              <w:rPr>
                <w:rStyle w:val="Hyperlink"/>
                <w:rFonts w:ascii="Arial" w:hAnsi="Arial" w:cs="Arial"/>
              </w:rPr>
              <w:t>1.3 Governance</w:t>
            </w:r>
            <w:r w:rsidRPr="0071560B">
              <w:rPr>
                <w:webHidden/>
              </w:rPr>
              <w:tab/>
            </w:r>
            <w:r w:rsidRPr="0071560B">
              <w:rPr>
                <w:webHidden/>
              </w:rPr>
              <w:fldChar w:fldCharType="begin"/>
            </w:r>
            <w:r w:rsidRPr="0071560B">
              <w:rPr>
                <w:webHidden/>
              </w:rPr>
              <w:instrText xml:space="preserve"> PAGEREF _Toc194956925 \h </w:instrText>
            </w:r>
            <w:r w:rsidRPr="0071560B">
              <w:rPr>
                <w:webHidden/>
              </w:rPr>
            </w:r>
            <w:r w:rsidRPr="0071560B">
              <w:rPr>
                <w:webHidden/>
              </w:rPr>
              <w:fldChar w:fldCharType="separate"/>
            </w:r>
            <w:r w:rsidRPr="0071560B">
              <w:rPr>
                <w:webHidden/>
              </w:rPr>
              <w:t>12</w:t>
            </w:r>
            <w:r w:rsidRPr="0071560B">
              <w:rPr>
                <w:webHidden/>
              </w:rPr>
              <w:fldChar w:fldCharType="end"/>
            </w:r>
          </w:hyperlink>
        </w:p>
        <w:p w14:paraId="5F54C9BD" w14:textId="171FF802"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26" w:history="1">
            <w:r w:rsidRPr="0071560B">
              <w:rPr>
                <w:rStyle w:val="Hyperlink"/>
                <w:noProof w:val="0"/>
                <w:lang w:val="en-GB"/>
              </w:rPr>
              <w:t>1.3.1 Accountability</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_Toc194956926 \h </w:instrText>
            </w:r>
            <w:r w:rsidRPr="0071560B">
              <w:rPr>
                <w:noProof w:val="0"/>
                <w:webHidden/>
                <w:lang w:val="en-GB"/>
              </w:rPr>
            </w:r>
            <w:r w:rsidRPr="0071560B">
              <w:rPr>
                <w:noProof w:val="0"/>
                <w:webHidden/>
                <w:lang w:val="en-GB"/>
              </w:rPr>
              <w:fldChar w:fldCharType="separate"/>
            </w:r>
            <w:r w:rsidRPr="0071560B">
              <w:rPr>
                <w:noProof w:val="0"/>
                <w:webHidden/>
                <w:lang w:val="en-GB"/>
              </w:rPr>
              <w:t>12</w:t>
            </w:r>
            <w:r w:rsidRPr="0071560B">
              <w:rPr>
                <w:noProof w:val="0"/>
                <w:webHidden/>
                <w:lang w:val="en-GB"/>
              </w:rPr>
              <w:fldChar w:fldCharType="end"/>
            </w:r>
          </w:hyperlink>
        </w:p>
        <w:p w14:paraId="52CC41C2" w14:textId="122CFF98"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27" w:history="1">
            <w:r w:rsidRPr="0071560B">
              <w:rPr>
                <w:rStyle w:val="Hyperlink"/>
                <w:noProof w:val="0"/>
                <w:lang w:val="en-GB"/>
              </w:rPr>
              <w:t>1.3.2 Ownership</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_Toc194956927 \h </w:instrText>
            </w:r>
            <w:r w:rsidRPr="0071560B">
              <w:rPr>
                <w:noProof w:val="0"/>
                <w:webHidden/>
                <w:lang w:val="en-GB"/>
              </w:rPr>
            </w:r>
            <w:r w:rsidRPr="0071560B">
              <w:rPr>
                <w:noProof w:val="0"/>
                <w:webHidden/>
                <w:lang w:val="en-GB"/>
              </w:rPr>
              <w:fldChar w:fldCharType="separate"/>
            </w:r>
            <w:r w:rsidRPr="0071560B">
              <w:rPr>
                <w:noProof w:val="0"/>
                <w:webHidden/>
                <w:lang w:val="en-GB"/>
              </w:rPr>
              <w:t>12</w:t>
            </w:r>
            <w:r w:rsidRPr="0071560B">
              <w:rPr>
                <w:noProof w:val="0"/>
                <w:webHidden/>
                <w:lang w:val="en-GB"/>
              </w:rPr>
              <w:fldChar w:fldCharType="end"/>
            </w:r>
          </w:hyperlink>
        </w:p>
        <w:p w14:paraId="0103911D" w14:textId="1C2417F5"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28" w:history="1">
            <w:r w:rsidRPr="0071560B">
              <w:rPr>
                <w:rStyle w:val="Hyperlink"/>
                <w:noProof w:val="0"/>
                <w:lang w:val="en-GB"/>
              </w:rPr>
              <w:t>1.3.3 Responsibility</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_Toc194956928 \h </w:instrText>
            </w:r>
            <w:r w:rsidRPr="0071560B">
              <w:rPr>
                <w:noProof w:val="0"/>
                <w:webHidden/>
                <w:lang w:val="en-GB"/>
              </w:rPr>
            </w:r>
            <w:r w:rsidRPr="0071560B">
              <w:rPr>
                <w:noProof w:val="0"/>
                <w:webHidden/>
                <w:lang w:val="en-GB"/>
              </w:rPr>
              <w:fldChar w:fldCharType="separate"/>
            </w:r>
            <w:r w:rsidRPr="0071560B">
              <w:rPr>
                <w:noProof w:val="0"/>
                <w:webHidden/>
                <w:lang w:val="en-GB"/>
              </w:rPr>
              <w:t>12</w:t>
            </w:r>
            <w:r w:rsidRPr="0071560B">
              <w:rPr>
                <w:noProof w:val="0"/>
                <w:webHidden/>
                <w:lang w:val="en-GB"/>
              </w:rPr>
              <w:fldChar w:fldCharType="end"/>
            </w:r>
          </w:hyperlink>
        </w:p>
        <w:p w14:paraId="00E2ACA7" w14:textId="4318C1D5"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29" w:history="1">
            <w:r w:rsidRPr="0071560B">
              <w:rPr>
                <w:rStyle w:val="Hyperlink"/>
                <w:rFonts w:eastAsia="Times New Roman"/>
                <w:noProof w:val="0"/>
                <w:lang w:val="en-GB" w:eastAsia="en-GB"/>
              </w:rPr>
              <w:t>1.3.4 Delivery</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_Toc194956929 \h </w:instrText>
            </w:r>
            <w:r w:rsidRPr="0071560B">
              <w:rPr>
                <w:noProof w:val="0"/>
                <w:webHidden/>
                <w:lang w:val="en-GB"/>
              </w:rPr>
            </w:r>
            <w:r w:rsidRPr="0071560B">
              <w:rPr>
                <w:noProof w:val="0"/>
                <w:webHidden/>
                <w:lang w:val="en-GB"/>
              </w:rPr>
              <w:fldChar w:fldCharType="separate"/>
            </w:r>
            <w:r w:rsidRPr="0071560B">
              <w:rPr>
                <w:noProof w:val="0"/>
                <w:webHidden/>
                <w:lang w:val="en-GB"/>
              </w:rPr>
              <w:t>12</w:t>
            </w:r>
            <w:r w:rsidRPr="0071560B">
              <w:rPr>
                <w:noProof w:val="0"/>
                <w:webHidden/>
                <w:lang w:val="en-GB"/>
              </w:rPr>
              <w:fldChar w:fldCharType="end"/>
            </w:r>
          </w:hyperlink>
        </w:p>
        <w:p w14:paraId="13062F1B" w14:textId="0A668FAC" w:rsidR="00B220B6" w:rsidRPr="0071560B" w:rsidRDefault="00B220B6">
          <w:pPr>
            <w:pStyle w:val="TOC3"/>
            <w:rPr>
              <w:rFonts w:eastAsiaTheme="minorEastAsia"/>
              <w:kern w:val="2"/>
              <w:sz w:val="24"/>
              <w:szCs w:val="24"/>
              <w:lang w:eastAsia="en-GB"/>
              <w14:ligatures w14:val="standardContextual"/>
            </w:rPr>
          </w:pPr>
          <w:hyperlink w:anchor="_Toc194956930" w:history="1">
            <w:r w:rsidRPr="0071560B">
              <w:rPr>
                <w:rStyle w:val="Hyperlink"/>
                <w:rFonts w:ascii="Arial" w:hAnsi="Arial" w:cs="Arial"/>
              </w:rPr>
              <w:t>1.4 Definitions</w:t>
            </w:r>
            <w:r w:rsidRPr="0071560B">
              <w:rPr>
                <w:webHidden/>
              </w:rPr>
              <w:tab/>
            </w:r>
            <w:r w:rsidRPr="0071560B">
              <w:rPr>
                <w:webHidden/>
              </w:rPr>
              <w:fldChar w:fldCharType="begin"/>
            </w:r>
            <w:r w:rsidRPr="0071560B">
              <w:rPr>
                <w:webHidden/>
              </w:rPr>
              <w:instrText xml:space="preserve"> PAGEREF _Toc194956930 \h </w:instrText>
            </w:r>
            <w:r w:rsidRPr="0071560B">
              <w:rPr>
                <w:webHidden/>
              </w:rPr>
            </w:r>
            <w:r w:rsidRPr="0071560B">
              <w:rPr>
                <w:webHidden/>
              </w:rPr>
              <w:fldChar w:fldCharType="separate"/>
            </w:r>
            <w:r w:rsidRPr="0071560B">
              <w:rPr>
                <w:webHidden/>
              </w:rPr>
              <w:t>13</w:t>
            </w:r>
            <w:r w:rsidRPr="0071560B">
              <w:rPr>
                <w:webHidden/>
              </w:rPr>
              <w:fldChar w:fldCharType="end"/>
            </w:r>
          </w:hyperlink>
        </w:p>
        <w:p w14:paraId="6F49D2C4" w14:textId="1A62A31D" w:rsidR="00B220B6" w:rsidRPr="0071560B" w:rsidRDefault="00B220B6">
          <w:pPr>
            <w:pStyle w:val="TOC3"/>
            <w:rPr>
              <w:rFonts w:eastAsiaTheme="minorEastAsia"/>
              <w:kern w:val="2"/>
              <w:sz w:val="24"/>
              <w:szCs w:val="24"/>
              <w:lang w:eastAsia="en-GB"/>
              <w14:ligatures w14:val="standardContextual"/>
            </w:rPr>
          </w:pPr>
          <w:hyperlink w:anchor="_Toc194956931" w:history="1">
            <w:r w:rsidRPr="0071560B">
              <w:rPr>
                <w:rStyle w:val="Hyperlink"/>
                <w:rFonts w:ascii="Arial" w:hAnsi="Arial" w:cs="Arial"/>
              </w:rPr>
              <w:t>1.5 Objectives</w:t>
            </w:r>
            <w:r w:rsidRPr="0071560B">
              <w:rPr>
                <w:webHidden/>
              </w:rPr>
              <w:tab/>
            </w:r>
            <w:r w:rsidRPr="0071560B">
              <w:rPr>
                <w:webHidden/>
              </w:rPr>
              <w:fldChar w:fldCharType="begin"/>
            </w:r>
            <w:r w:rsidRPr="0071560B">
              <w:rPr>
                <w:webHidden/>
              </w:rPr>
              <w:instrText xml:space="preserve"> PAGEREF _Toc194956931 \h </w:instrText>
            </w:r>
            <w:r w:rsidRPr="0071560B">
              <w:rPr>
                <w:webHidden/>
              </w:rPr>
            </w:r>
            <w:r w:rsidRPr="0071560B">
              <w:rPr>
                <w:webHidden/>
              </w:rPr>
              <w:fldChar w:fldCharType="separate"/>
            </w:r>
            <w:r w:rsidRPr="0071560B">
              <w:rPr>
                <w:webHidden/>
              </w:rPr>
              <w:t>13</w:t>
            </w:r>
            <w:r w:rsidRPr="0071560B">
              <w:rPr>
                <w:webHidden/>
              </w:rPr>
              <w:fldChar w:fldCharType="end"/>
            </w:r>
          </w:hyperlink>
        </w:p>
        <w:p w14:paraId="7E27A458" w14:textId="38D36BA9" w:rsidR="00B220B6" w:rsidRPr="0071560B" w:rsidRDefault="00B220B6">
          <w:pPr>
            <w:pStyle w:val="TOC3"/>
            <w:rPr>
              <w:rFonts w:eastAsiaTheme="minorEastAsia"/>
              <w:kern w:val="2"/>
              <w:sz w:val="24"/>
              <w:szCs w:val="24"/>
              <w:lang w:eastAsia="en-GB"/>
              <w14:ligatures w14:val="standardContextual"/>
            </w:rPr>
          </w:pPr>
          <w:hyperlink w:anchor="_Toc194956932" w:history="1">
            <w:r w:rsidRPr="0071560B">
              <w:rPr>
                <w:rStyle w:val="Hyperlink"/>
                <w:rFonts w:ascii="Arial" w:hAnsi="Arial" w:cs="Arial"/>
              </w:rPr>
              <w:t>1.6 Guiding principles</w:t>
            </w:r>
            <w:r w:rsidRPr="0071560B">
              <w:rPr>
                <w:webHidden/>
              </w:rPr>
              <w:tab/>
            </w:r>
            <w:r w:rsidRPr="0071560B">
              <w:rPr>
                <w:webHidden/>
              </w:rPr>
              <w:fldChar w:fldCharType="begin"/>
            </w:r>
            <w:r w:rsidRPr="0071560B">
              <w:rPr>
                <w:webHidden/>
              </w:rPr>
              <w:instrText xml:space="preserve"> PAGEREF _Toc194956932 \h </w:instrText>
            </w:r>
            <w:r w:rsidRPr="0071560B">
              <w:rPr>
                <w:webHidden/>
              </w:rPr>
            </w:r>
            <w:r w:rsidRPr="0071560B">
              <w:rPr>
                <w:webHidden/>
              </w:rPr>
              <w:fldChar w:fldCharType="separate"/>
            </w:r>
            <w:r w:rsidRPr="0071560B">
              <w:rPr>
                <w:webHidden/>
              </w:rPr>
              <w:t>14</w:t>
            </w:r>
            <w:r w:rsidRPr="0071560B">
              <w:rPr>
                <w:webHidden/>
              </w:rPr>
              <w:fldChar w:fldCharType="end"/>
            </w:r>
          </w:hyperlink>
        </w:p>
        <w:p w14:paraId="51D8C538" w14:textId="6492FB08"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33" w:history="1">
            <w:r w:rsidRPr="0071560B">
              <w:rPr>
                <w:rStyle w:val="Hyperlink"/>
                <w:noProof w:val="0"/>
                <w:lang w:val="en-GB"/>
              </w:rPr>
              <w:t>2. Structure, roles and responsibilities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_Toc194956933 \h </w:instrText>
            </w:r>
            <w:r w:rsidRPr="0071560B">
              <w:rPr>
                <w:noProof w:val="0"/>
                <w:webHidden/>
                <w:lang w:val="en-GB"/>
              </w:rPr>
            </w:r>
            <w:r w:rsidRPr="0071560B">
              <w:rPr>
                <w:noProof w:val="0"/>
                <w:webHidden/>
                <w:lang w:val="en-GB"/>
              </w:rPr>
              <w:fldChar w:fldCharType="separate"/>
            </w:r>
            <w:r w:rsidRPr="0071560B">
              <w:rPr>
                <w:noProof w:val="0"/>
                <w:webHidden/>
                <w:lang w:val="en-GB"/>
              </w:rPr>
              <w:t>16</w:t>
            </w:r>
            <w:r w:rsidRPr="0071560B">
              <w:rPr>
                <w:noProof w:val="0"/>
                <w:webHidden/>
                <w:lang w:val="en-GB"/>
              </w:rPr>
              <w:fldChar w:fldCharType="end"/>
            </w:r>
          </w:hyperlink>
        </w:p>
        <w:p w14:paraId="0412DBED" w14:textId="1CD71F33" w:rsidR="00B220B6" w:rsidRPr="0071560B" w:rsidRDefault="00B220B6">
          <w:pPr>
            <w:pStyle w:val="TOC3"/>
            <w:rPr>
              <w:rFonts w:eastAsiaTheme="minorEastAsia"/>
              <w:kern w:val="2"/>
              <w:sz w:val="24"/>
              <w:szCs w:val="24"/>
              <w:lang w:eastAsia="en-GB"/>
              <w14:ligatures w14:val="standardContextual"/>
            </w:rPr>
          </w:pPr>
          <w:hyperlink w:anchor="_Toc194956934" w:history="1">
            <w:r w:rsidRPr="0071560B">
              <w:rPr>
                <w:rStyle w:val="Hyperlink"/>
                <w:rFonts w:ascii="Arial" w:hAnsi="Arial" w:cs="Arial"/>
              </w:rPr>
              <w:t>2.1 Response structure</w:t>
            </w:r>
            <w:r w:rsidRPr="0071560B">
              <w:rPr>
                <w:webHidden/>
              </w:rPr>
              <w:tab/>
            </w:r>
            <w:r w:rsidRPr="0071560B">
              <w:rPr>
                <w:webHidden/>
              </w:rPr>
              <w:fldChar w:fldCharType="begin"/>
            </w:r>
            <w:r w:rsidRPr="0071560B">
              <w:rPr>
                <w:webHidden/>
              </w:rPr>
              <w:instrText xml:space="preserve"> PAGEREF _Toc194956934 \h </w:instrText>
            </w:r>
            <w:r w:rsidRPr="0071560B">
              <w:rPr>
                <w:webHidden/>
              </w:rPr>
            </w:r>
            <w:r w:rsidRPr="0071560B">
              <w:rPr>
                <w:webHidden/>
              </w:rPr>
              <w:fldChar w:fldCharType="separate"/>
            </w:r>
            <w:r w:rsidRPr="0071560B">
              <w:rPr>
                <w:webHidden/>
              </w:rPr>
              <w:t>16</w:t>
            </w:r>
            <w:r w:rsidRPr="0071560B">
              <w:rPr>
                <w:webHidden/>
              </w:rPr>
              <w:fldChar w:fldCharType="end"/>
            </w:r>
          </w:hyperlink>
        </w:p>
        <w:p w14:paraId="628BB9C2" w14:textId="511477C7" w:rsidR="00B220B6" w:rsidRPr="0071560B" w:rsidRDefault="00B220B6">
          <w:pPr>
            <w:pStyle w:val="TOC3"/>
            <w:rPr>
              <w:rFonts w:eastAsiaTheme="minorEastAsia"/>
              <w:kern w:val="2"/>
              <w:sz w:val="24"/>
              <w:szCs w:val="24"/>
              <w:lang w:eastAsia="en-GB"/>
              <w14:ligatures w14:val="standardContextual"/>
            </w:rPr>
          </w:pPr>
          <w:hyperlink w:anchor="_Toc194956935" w:history="1">
            <w:r w:rsidRPr="0071560B">
              <w:rPr>
                <w:rStyle w:val="Hyperlink"/>
                <w:rFonts w:ascii="Arial" w:hAnsi="Arial" w:cs="Arial"/>
              </w:rPr>
              <w:t>2.2 Team descriptions</w:t>
            </w:r>
            <w:r w:rsidRPr="0071560B">
              <w:rPr>
                <w:webHidden/>
              </w:rPr>
              <w:tab/>
            </w:r>
            <w:r w:rsidRPr="0071560B">
              <w:rPr>
                <w:webHidden/>
              </w:rPr>
              <w:fldChar w:fldCharType="begin"/>
            </w:r>
            <w:r w:rsidRPr="0071560B">
              <w:rPr>
                <w:webHidden/>
              </w:rPr>
              <w:instrText xml:space="preserve"> PAGEREF _Toc194956935 \h </w:instrText>
            </w:r>
            <w:r w:rsidRPr="0071560B">
              <w:rPr>
                <w:webHidden/>
              </w:rPr>
            </w:r>
            <w:r w:rsidRPr="0071560B">
              <w:rPr>
                <w:webHidden/>
              </w:rPr>
              <w:fldChar w:fldCharType="separate"/>
            </w:r>
            <w:r w:rsidRPr="0071560B">
              <w:rPr>
                <w:webHidden/>
              </w:rPr>
              <w:t>16</w:t>
            </w:r>
            <w:r w:rsidRPr="0071560B">
              <w:rPr>
                <w:webHidden/>
              </w:rPr>
              <w:fldChar w:fldCharType="end"/>
            </w:r>
          </w:hyperlink>
        </w:p>
        <w:p w14:paraId="25623D31" w14:textId="448ED613" w:rsidR="00B220B6" w:rsidRPr="0071560B" w:rsidRDefault="00B220B6">
          <w:pPr>
            <w:pStyle w:val="TOC3"/>
            <w:rPr>
              <w:rFonts w:eastAsiaTheme="minorEastAsia"/>
              <w:kern w:val="2"/>
              <w:sz w:val="24"/>
              <w:szCs w:val="24"/>
              <w:lang w:eastAsia="en-GB"/>
              <w14:ligatures w14:val="standardContextual"/>
            </w:rPr>
          </w:pPr>
          <w:hyperlink w:anchor="_Toc194956936" w:history="1">
            <w:r w:rsidRPr="0071560B">
              <w:rPr>
                <w:rStyle w:val="Hyperlink"/>
                <w:rFonts w:ascii="Arial" w:hAnsi="Arial" w:cs="Arial"/>
              </w:rPr>
              <w:t>2.3 Incident Assessment Team (IAT)</w:t>
            </w:r>
            <w:r w:rsidRPr="0071560B">
              <w:rPr>
                <w:webHidden/>
              </w:rPr>
              <w:tab/>
            </w:r>
            <w:r w:rsidRPr="0071560B">
              <w:rPr>
                <w:webHidden/>
              </w:rPr>
              <w:fldChar w:fldCharType="begin"/>
            </w:r>
            <w:r w:rsidRPr="0071560B">
              <w:rPr>
                <w:webHidden/>
              </w:rPr>
              <w:instrText xml:space="preserve"> PAGEREF _Toc194956936 \h </w:instrText>
            </w:r>
            <w:r w:rsidRPr="0071560B">
              <w:rPr>
                <w:webHidden/>
              </w:rPr>
            </w:r>
            <w:r w:rsidRPr="0071560B">
              <w:rPr>
                <w:webHidden/>
              </w:rPr>
              <w:fldChar w:fldCharType="separate"/>
            </w:r>
            <w:r w:rsidRPr="0071560B">
              <w:rPr>
                <w:webHidden/>
              </w:rPr>
              <w:t>18</w:t>
            </w:r>
            <w:r w:rsidRPr="0071560B">
              <w:rPr>
                <w:webHidden/>
              </w:rPr>
              <w:fldChar w:fldCharType="end"/>
            </w:r>
          </w:hyperlink>
        </w:p>
        <w:p w14:paraId="44D241FD" w14:textId="006AFE81"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37" w:history="1">
            <w:r w:rsidRPr="0071560B">
              <w:rPr>
                <w:rStyle w:val="Hyperlink"/>
                <w:noProof w:val="0"/>
                <w:lang w:val="en-GB"/>
              </w:rPr>
              <w:t>2.3.1 Membership of the IAT</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_Toc194956937 \h </w:instrText>
            </w:r>
            <w:r w:rsidRPr="0071560B">
              <w:rPr>
                <w:noProof w:val="0"/>
                <w:webHidden/>
                <w:lang w:val="en-GB"/>
              </w:rPr>
            </w:r>
            <w:r w:rsidRPr="0071560B">
              <w:rPr>
                <w:noProof w:val="0"/>
                <w:webHidden/>
                <w:lang w:val="en-GB"/>
              </w:rPr>
              <w:fldChar w:fldCharType="separate"/>
            </w:r>
            <w:r w:rsidRPr="0071560B">
              <w:rPr>
                <w:noProof w:val="0"/>
                <w:webHidden/>
                <w:lang w:val="en-GB"/>
              </w:rPr>
              <w:t>18</w:t>
            </w:r>
            <w:r w:rsidRPr="0071560B">
              <w:rPr>
                <w:noProof w:val="0"/>
                <w:webHidden/>
                <w:lang w:val="en-GB"/>
              </w:rPr>
              <w:fldChar w:fldCharType="end"/>
            </w:r>
          </w:hyperlink>
        </w:p>
        <w:p w14:paraId="513A61CC" w14:textId="386C08E7" w:rsidR="00B220B6" w:rsidRPr="0071560B" w:rsidRDefault="00B220B6">
          <w:pPr>
            <w:pStyle w:val="TOC3"/>
            <w:rPr>
              <w:rFonts w:eastAsiaTheme="minorEastAsia"/>
              <w:kern w:val="2"/>
              <w:sz w:val="24"/>
              <w:szCs w:val="24"/>
              <w:lang w:eastAsia="en-GB"/>
              <w14:ligatures w14:val="standardContextual"/>
            </w:rPr>
          </w:pPr>
          <w:hyperlink w:anchor="_Toc194956938" w:history="1">
            <w:r w:rsidRPr="0071560B">
              <w:rPr>
                <w:rStyle w:val="Hyperlink"/>
                <w:rFonts w:ascii="Arial" w:hAnsi="Arial" w:cs="Arial"/>
              </w:rPr>
              <w:t>2.4 Operational Incident Team (OIT)</w:t>
            </w:r>
            <w:r w:rsidRPr="0071560B">
              <w:rPr>
                <w:webHidden/>
              </w:rPr>
              <w:tab/>
            </w:r>
            <w:r w:rsidRPr="0071560B">
              <w:rPr>
                <w:webHidden/>
              </w:rPr>
              <w:fldChar w:fldCharType="begin"/>
            </w:r>
            <w:r w:rsidRPr="0071560B">
              <w:rPr>
                <w:webHidden/>
              </w:rPr>
              <w:instrText xml:space="preserve"> PAGEREF _Toc194956938 \h </w:instrText>
            </w:r>
            <w:r w:rsidRPr="0071560B">
              <w:rPr>
                <w:webHidden/>
              </w:rPr>
            </w:r>
            <w:r w:rsidRPr="0071560B">
              <w:rPr>
                <w:webHidden/>
              </w:rPr>
              <w:fldChar w:fldCharType="separate"/>
            </w:r>
            <w:r w:rsidRPr="0071560B">
              <w:rPr>
                <w:webHidden/>
              </w:rPr>
              <w:t>19</w:t>
            </w:r>
            <w:r w:rsidRPr="0071560B">
              <w:rPr>
                <w:webHidden/>
              </w:rPr>
              <w:fldChar w:fldCharType="end"/>
            </w:r>
          </w:hyperlink>
        </w:p>
        <w:p w14:paraId="47C6B59C" w14:textId="40FBC6E9"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39" w:history="1">
            <w:r w:rsidRPr="0071560B">
              <w:rPr>
                <w:rStyle w:val="Hyperlink"/>
                <w:noProof w:val="0"/>
                <w:lang w:val="en-GB"/>
              </w:rPr>
              <w:t>2.4.1 Membership of the OIT</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_Toc194956939 \h </w:instrText>
            </w:r>
            <w:r w:rsidRPr="0071560B">
              <w:rPr>
                <w:noProof w:val="0"/>
                <w:webHidden/>
                <w:lang w:val="en-GB"/>
              </w:rPr>
            </w:r>
            <w:r w:rsidRPr="0071560B">
              <w:rPr>
                <w:noProof w:val="0"/>
                <w:webHidden/>
                <w:lang w:val="en-GB"/>
              </w:rPr>
              <w:fldChar w:fldCharType="separate"/>
            </w:r>
            <w:r w:rsidRPr="0071560B">
              <w:rPr>
                <w:noProof w:val="0"/>
                <w:webHidden/>
                <w:lang w:val="en-GB"/>
              </w:rPr>
              <w:t>20</w:t>
            </w:r>
            <w:r w:rsidRPr="0071560B">
              <w:rPr>
                <w:noProof w:val="0"/>
                <w:webHidden/>
                <w:lang w:val="en-GB"/>
              </w:rPr>
              <w:fldChar w:fldCharType="end"/>
            </w:r>
          </w:hyperlink>
        </w:p>
        <w:p w14:paraId="2D320E18" w14:textId="1A33FE82"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40" w:history="1">
            <w:r w:rsidRPr="0071560B">
              <w:rPr>
                <w:rStyle w:val="Hyperlink"/>
                <w:noProof w:val="0"/>
                <w:lang w:val="en-GB"/>
              </w:rPr>
              <w:t>2.4.2 OIT Members Roles and Responsibilities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_Toc194956940 \h </w:instrText>
            </w:r>
            <w:r w:rsidRPr="0071560B">
              <w:rPr>
                <w:noProof w:val="0"/>
                <w:webHidden/>
                <w:lang w:val="en-GB"/>
              </w:rPr>
            </w:r>
            <w:r w:rsidRPr="0071560B">
              <w:rPr>
                <w:noProof w:val="0"/>
                <w:webHidden/>
                <w:lang w:val="en-GB"/>
              </w:rPr>
              <w:fldChar w:fldCharType="separate"/>
            </w:r>
            <w:r w:rsidRPr="0071560B">
              <w:rPr>
                <w:noProof w:val="0"/>
                <w:webHidden/>
                <w:lang w:val="en-GB"/>
              </w:rPr>
              <w:t>21</w:t>
            </w:r>
            <w:r w:rsidRPr="0071560B">
              <w:rPr>
                <w:noProof w:val="0"/>
                <w:webHidden/>
                <w:lang w:val="en-GB"/>
              </w:rPr>
              <w:fldChar w:fldCharType="end"/>
            </w:r>
          </w:hyperlink>
        </w:p>
        <w:p w14:paraId="74538230" w14:textId="4B4CF880" w:rsidR="00B220B6" w:rsidRPr="0071560B" w:rsidRDefault="00B220B6">
          <w:pPr>
            <w:pStyle w:val="TOC3"/>
            <w:rPr>
              <w:rFonts w:eastAsiaTheme="minorEastAsia"/>
              <w:kern w:val="2"/>
              <w:sz w:val="24"/>
              <w:szCs w:val="24"/>
              <w:lang w:eastAsia="en-GB"/>
              <w14:ligatures w14:val="standardContextual"/>
            </w:rPr>
          </w:pPr>
          <w:hyperlink w:anchor="_Toc194956941" w:history="1">
            <w:r w:rsidRPr="0071560B">
              <w:rPr>
                <w:rStyle w:val="Hyperlink"/>
                <w:rFonts w:ascii="Arial" w:hAnsi="Arial" w:cs="Arial"/>
              </w:rPr>
              <w:t>2.5 Strategic Incident Team (SIT)</w:t>
            </w:r>
            <w:r w:rsidRPr="0071560B">
              <w:rPr>
                <w:webHidden/>
              </w:rPr>
              <w:tab/>
            </w:r>
            <w:r w:rsidRPr="0071560B">
              <w:rPr>
                <w:webHidden/>
              </w:rPr>
              <w:fldChar w:fldCharType="begin"/>
            </w:r>
            <w:r w:rsidRPr="0071560B">
              <w:rPr>
                <w:webHidden/>
              </w:rPr>
              <w:instrText xml:space="preserve"> PAGEREF _Toc194956941 \h </w:instrText>
            </w:r>
            <w:r w:rsidRPr="0071560B">
              <w:rPr>
                <w:webHidden/>
              </w:rPr>
            </w:r>
            <w:r w:rsidRPr="0071560B">
              <w:rPr>
                <w:webHidden/>
              </w:rPr>
              <w:fldChar w:fldCharType="separate"/>
            </w:r>
            <w:r w:rsidRPr="0071560B">
              <w:rPr>
                <w:webHidden/>
              </w:rPr>
              <w:t>24</w:t>
            </w:r>
            <w:r w:rsidRPr="0071560B">
              <w:rPr>
                <w:webHidden/>
              </w:rPr>
              <w:fldChar w:fldCharType="end"/>
            </w:r>
          </w:hyperlink>
        </w:p>
        <w:p w14:paraId="42B6529D" w14:textId="09386E8B"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42" w:history="1">
            <w:r w:rsidRPr="0071560B">
              <w:rPr>
                <w:rStyle w:val="Hyperlink"/>
                <w:noProof w:val="0"/>
                <w:lang w:val="en-GB"/>
              </w:rPr>
              <w:t>2.5.1 Membership of the SIT</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_Toc194956942 \h </w:instrText>
            </w:r>
            <w:r w:rsidRPr="0071560B">
              <w:rPr>
                <w:noProof w:val="0"/>
                <w:webHidden/>
                <w:lang w:val="en-GB"/>
              </w:rPr>
            </w:r>
            <w:r w:rsidRPr="0071560B">
              <w:rPr>
                <w:noProof w:val="0"/>
                <w:webHidden/>
                <w:lang w:val="en-GB"/>
              </w:rPr>
              <w:fldChar w:fldCharType="separate"/>
            </w:r>
            <w:r w:rsidRPr="0071560B">
              <w:rPr>
                <w:noProof w:val="0"/>
                <w:webHidden/>
                <w:lang w:val="en-GB"/>
              </w:rPr>
              <w:t>24</w:t>
            </w:r>
            <w:r w:rsidRPr="0071560B">
              <w:rPr>
                <w:noProof w:val="0"/>
                <w:webHidden/>
                <w:lang w:val="en-GB"/>
              </w:rPr>
              <w:fldChar w:fldCharType="end"/>
            </w:r>
          </w:hyperlink>
        </w:p>
        <w:p w14:paraId="678C2F85" w14:textId="09264120"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43" w:history="1">
            <w:r w:rsidRPr="0071560B">
              <w:rPr>
                <w:rStyle w:val="Hyperlink"/>
                <w:noProof w:val="0"/>
                <w:lang w:val="en-GB"/>
              </w:rPr>
              <w:t>2.5.2 SIT Members Roles and Responsibilities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_Toc194956943 \h </w:instrText>
            </w:r>
            <w:r w:rsidRPr="0071560B">
              <w:rPr>
                <w:noProof w:val="0"/>
                <w:webHidden/>
                <w:lang w:val="en-GB"/>
              </w:rPr>
            </w:r>
            <w:r w:rsidRPr="0071560B">
              <w:rPr>
                <w:noProof w:val="0"/>
                <w:webHidden/>
                <w:lang w:val="en-GB"/>
              </w:rPr>
              <w:fldChar w:fldCharType="separate"/>
            </w:r>
            <w:r w:rsidRPr="0071560B">
              <w:rPr>
                <w:noProof w:val="0"/>
                <w:webHidden/>
                <w:lang w:val="en-GB"/>
              </w:rPr>
              <w:t>25</w:t>
            </w:r>
            <w:r w:rsidRPr="0071560B">
              <w:rPr>
                <w:noProof w:val="0"/>
                <w:webHidden/>
                <w:lang w:val="en-GB"/>
              </w:rPr>
              <w:fldChar w:fldCharType="end"/>
            </w:r>
          </w:hyperlink>
        </w:p>
        <w:p w14:paraId="0807DD08" w14:textId="524C13FC" w:rsidR="00B220B6" w:rsidRPr="0071560B" w:rsidRDefault="00B220B6">
          <w:pPr>
            <w:pStyle w:val="TOC3"/>
            <w:rPr>
              <w:rFonts w:eastAsiaTheme="minorEastAsia"/>
              <w:kern w:val="2"/>
              <w:sz w:val="24"/>
              <w:szCs w:val="24"/>
              <w:lang w:eastAsia="en-GB"/>
              <w14:ligatures w14:val="standardContextual"/>
            </w:rPr>
          </w:pPr>
          <w:hyperlink w:anchor="_Toc194956944" w:history="1">
            <w:r w:rsidRPr="0071560B">
              <w:rPr>
                <w:rStyle w:val="Hyperlink"/>
                <w:rFonts w:ascii="Arial" w:hAnsi="Arial" w:cs="Arial"/>
              </w:rPr>
              <w:t>2.6 Support team roles</w:t>
            </w:r>
            <w:r w:rsidRPr="0071560B">
              <w:rPr>
                <w:webHidden/>
              </w:rPr>
              <w:tab/>
            </w:r>
            <w:r w:rsidRPr="0071560B">
              <w:rPr>
                <w:webHidden/>
              </w:rPr>
              <w:fldChar w:fldCharType="begin"/>
            </w:r>
            <w:r w:rsidRPr="0071560B">
              <w:rPr>
                <w:webHidden/>
              </w:rPr>
              <w:instrText xml:space="preserve"> PAGEREF _Toc194956944 \h </w:instrText>
            </w:r>
            <w:r w:rsidRPr="0071560B">
              <w:rPr>
                <w:webHidden/>
              </w:rPr>
            </w:r>
            <w:r w:rsidRPr="0071560B">
              <w:rPr>
                <w:webHidden/>
              </w:rPr>
              <w:fldChar w:fldCharType="separate"/>
            </w:r>
            <w:r w:rsidRPr="0071560B">
              <w:rPr>
                <w:webHidden/>
              </w:rPr>
              <w:t>27</w:t>
            </w:r>
            <w:r w:rsidRPr="0071560B">
              <w:rPr>
                <w:webHidden/>
              </w:rPr>
              <w:fldChar w:fldCharType="end"/>
            </w:r>
          </w:hyperlink>
        </w:p>
        <w:p w14:paraId="30B73BF9" w14:textId="025C33DC" w:rsidR="00B220B6" w:rsidRPr="0071560B" w:rsidRDefault="00B220B6">
          <w:pPr>
            <w:pStyle w:val="TOC3"/>
            <w:rPr>
              <w:rFonts w:eastAsiaTheme="minorEastAsia"/>
              <w:kern w:val="2"/>
              <w:sz w:val="24"/>
              <w:szCs w:val="24"/>
              <w:lang w:eastAsia="en-GB"/>
              <w14:ligatures w14:val="standardContextual"/>
            </w:rPr>
          </w:pPr>
          <w:hyperlink w:anchor="_Toc194956945" w:history="1">
            <w:r w:rsidRPr="0071560B">
              <w:rPr>
                <w:rStyle w:val="Hyperlink"/>
                <w:rFonts w:ascii="Arial" w:hAnsi="Arial" w:cs="Arial"/>
              </w:rPr>
              <w:t>2.7 Division and branch involvement</w:t>
            </w:r>
            <w:r w:rsidRPr="0071560B">
              <w:rPr>
                <w:webHidden/>
              </w:rPr>
              <w:tab/>
            </w:r>
            <w:r w:rsidRPr="0071560B">
              <w:rPr>
                <w:webHidden/>
              </w:rPr>
              <w:fldChar w:fldCharType="begin"/>
            </w:r>
            <w:r w:rsidRPr="0071560B">
              <w:rPr>
                <w:webHidden/>
              </w:rPr>
              <w:instrText xml:space="preserve"> PAGEREF _Toc194956945 \h </w:instrText>
            </w:r>
            <w:r w:rsidRPr="0071560B">
              <w:rPr>
                <w:webHidden/>
              </w:rPr>
            </w:r>
            <w:r w:rsidRPr="0071560B">
              <w:rPr>
                <w:webHidden/>
              </w:rPr>
              <w:fldChar w:fldCharType="separate"/>
            </w:r>
            <w:r w:rsidRPr="0071560B">
              <w:rPr>
                <w:webHidden/>
              </w:rPr>
              <w:t>28</w:t>
            </w:r>
            <w:r w:rsidRPr="0071560B">
              <w:rPr>
                <w:webHidden/>
              </w:rPr>
              <w:fldChar w:fldCharType="end"/>
            </w:r>
          </w:hyperlink>
        </w:p>
        <w:p w14:paraId="00847E8D" w14:textId="7F9EE80D"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46" w:history="1">
            <w:r w:rsidRPr="0071560B">
              <w:rPr>
                <w:rStyle w:val="Hyperlink"/>
                <w:noProof w:val="0"/>
                <w:lang w:val="en-GB"/>
              </w:rPr>
              <w:t>3. Escalation and mobilisation</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_Toc194956946 \h </w:instrText>
            </w:r>
            <w:r w:rsidRPr="0071560B">
              <w:rPr>
                <w:noProof w:val="0"/>
                <w:webHidden/>
                <w:lang w:val="en-GB"/>
              </w:rPr>
            </w:r>
            <w:r w:rsidRPr="0071560B">
              <w:rPr>
                <w:noProof w:val="0"/>
                <w:webHidden/>
                <w:lang w:val="en-GB"/>
              </w:rPr>
              <w:fldChar w:fldCharType="separate"/>
            </w:r>
            <w:r w:rsidRPr="0071560B">
              <w:rPr>
                <w:noProof w:val="0"/>
                <w:webHidden/>
                <w:lang w:val="en-GB"/>
              </w:rPr>
              <w:t>31</w:t>
            </w:r>
            <w:r w:rsidRPr="0071560B">
              <w:rPr>
                <w:noProof w:val="0"/>
                <w:webHidden/>
                <w:lang w:val="en-GB"/>
              </w:rPr>
              <w:fldChar w:fldCharType="end"/>
            </w:r>
          </w:hyperlink>
        </w:p>
        <w:p w14:paraId="75F79873" w14:textId="203F3C7B" w:rsidR="00B220B6" w:rsidRPr="0071560B" w:rsidRDefault="00B220B6">
          <w:pPr>
            <w:pStyle w:val="TOC3"/>
            <w:rPr>
              <w:rFonts w:eastAsiaTheme="minorEastAsia"/>
              <w:kern w:val="2"/>
              <w:sz w:val="24"/>
              <w:szCs w:val="24"/>
              <w:lang w:eastAsia="en-GB"/>
              <w14:ligatures w14:val="standardContextual"/>
            </w:rPr>
          </w:pPr>
          <w:hyperlink w:anchor="_Toc194956947" w:history="1">
            <w:r w:rsidRPr="0071560B">
              <w:rPr>
                <w:rStyle w:val="Hyperlink"/>
                <w:rFonts w:ascii="Arial" w:hAnsi="Arial" w:cs="Arial"/>
              </w:rPr>
              <w:t>3.1 Notification</w:t>
            </w:r>
            <w:r w:rsidRPr="0071560B">
              <w:rPr>
                <w:webHidden/>
              </w:rPr>
              <w:tab/>
            </w:r>
            <w:r w:rsidRPr="0071560B">
              <w:rPr>
                <w:webHidden/>
              </w:rPr>
              <w:fldChar w:fldCharType="begin"/>
            </w:r>
            <w:r w:rsidRPr="0071560B">
              <w:rPr>
                <w:webHidden/>
              </w:rPr>
              <w:instrText xml:space="preserve"> PAGEREF _Toc194956947 \h </w:instrText>
            </w:r>
            <w:r w:rsidRPr="0071560B">
              <w:rPr>
                <w:webHidden/>
              </w:rPr>
            </w:r>
            <w:r w:rsidRPr="0071560B">
              <w:rPr>
                <w:webHidden/>
              </w:rPr>
              <w:fldChar w:fldCharType="separate"/>
            </w:r>
            <w:r w:rsidRPr="0071560B">
              <w:rPr>
                <w:webHidden/>
              </w:rPr>
              <w:t>31</w:t>
            </w:r>
            <w:r w:rsidRPr="0071560B">
              <w:rPr>
                <w:webHidden/>
              </w:rPr>
              <w:fldChar w:fldCharType="end"/>
            </w:r>
          </w:hyperlink>
        </w:p>
        <w:p w14:paraId="36A05A95" w14:textId="6ACD6052" w:rsidR="00B220B6" w:rsidRPr="0071560B" w:rsidRDefault="00B220B6">
          <w:pPr>
            <w:pStyle w:val="TOC3"/>
            <w:rPr>
              <w:rFonts w:eastAsiaTheme="minorEastAsia"/>
              <w:kern w:val="2"/>
              <w:sz w:val="24"/>
              <w:szCs w:val="24"/>
              <w:lang w:eastAsia="en-GB"/>
              <w14:ligatures w14:val="standardContextual"/>
            </w:rPr>
          </w:pPr>
          <w:hyperlink w:anchor="_Toc194956948" w:history="1">
            <w:r w:rsidRPr="0071560B">
              <w:rPr>
                <w:rStyle w:val="Hyperlink"/>
                <w:rFonts w:ascii="Arial" w:hAnsi="Arial" w:cs="Arial"/>
              </w:rPr>
              <w:t>3.2 Incident classification</w:t>
            </w:r>
            <w:r w:rsidRPr="0071560B">
              <w:rPr>
                <w:webHidden/>
              </w:rPr>
              <w:tab/>
            </w:r>
            <w:r w:rsidRPr="0071560B">
              <w:rPr>
                <w:webHidden/>
              </w:rPr>
              <w:fldChar w:fldCharType="begin"/>
            </w:r>
            <w:r w:rsidRPr="0071560B">
              <w:rPr>
                <w:webHidden/>
              </w:rPr>
              <w:instrText xml:space="preserve"> PAGEREF _Toc194956948 \h </w:instrText>
            </w:r>
            <w:r w:rsidRPr="0071560B">
              <w:rPr>
                <w:webHidden/>
              </w:rPr>
            </w:r>
            <w:r w:rsidRPr="0071560B">
              <w:rPr>
                <w:webHidden/>
              </w:rPr>
              <w:fldChar w:fldCharType="separate"/>
            </w:r>
            <w:r w:rsidRPr="0071560B">
              <w:rPr>
                <w:webHidden/>
              </w:rPr>
              <w:t>31</w:t>
            </w:r>
            <w:r w:rsidRPr="0071560B">
              <w:rPr>
                <w:webHidden/>
              </w:rPr>
              <w:fldChar w:fldCharType="end"/>
            </w:r>
          </w:hyperlink>
        </w:p>
        <w:p w14:paraId="40BFCD3C" w14:textId="63952F7D" w:rsidR="00B220B6" w:rsidRPr="0071560B" w:rsidRDefault="00B220B6">
          <w:pPr>
            <w:pStyle w:val="TOC3"/>
            <w:rPr>
              <w:rFonts w:eastAsiaTheme="minorEastAsia"/>
              <w:kern w:val="2"/>
              <w:sz w:val="24"/>
              <w:szCs w:val="24"/>
              <w:lang w:eastAsia="en-GB"/>
              <w14:ligatures w14:val="standardContextual"/>
            </w:rPr>
          </w:pPr>
          <w:hyperlink w:anchor="_Toc194956949" w:history="1">
            <w:r w:rsidRPr="0071560B">
              <w:rPr>
                <w:rStyle w:val="Hyperlink"/>
                <w:rFonts w:ascii="Arial" w:hAnsi="Arial" w:cs="Arial"/>
              </w:rPr>
              <w:t>3.3 Declaring an incident</w:t>
            </w:r>
            <w:r w:rsidRPr="0071560B">
              <w:rPr>
                <w:webHidden/>
              </w:rPr>
              <w:tab/>
            </w:r>
            <w:r w:rsidRPr="0071560B">
              <w:rPr>
                <w:webHidden/>
              </w:rPr>
              <w:fldChar w:fldCharType="begin"/>
            </w:r>
            <w:r w:rsidRPr="0071560B">
              <w:rPr>
                <w:webHidden/>
              </w:rPr>
              <w:instrText xml:space="preserve"> PAGEREF _Toc194956949 \h </w:instrText>
            </w:r>
            <w:r w:rsidRPr="0071560B">
              <w:rPr>
                <w:webHidden/>
              </w:rPr>
            </w:r>
            <w:r w:rsidRPr="0071560B">
              <w:rPr>
                <w:webHidden/>
              </w:rPr>
              <w:fldChar w:fldCharType="separate"/>
            </w:r>
            <w:r w:rsidRPr="0071560B">
              <w:rPr>
                <w:webHidden/>
              </w:rPr>
              <w:t>32</w:t>
            </w:r>
            <w:r w:rsidRPr="0071560B">
              <w:rPr>
                <w:webHidden/>
              </w:rPr>
              <w:fldChar w:fldCharType="end"/>
            </w:r>
          </w:hyperlink>
        </w:p>
        <w:p w14:paraId="19315F1A" w14:textId="2B746719" w:rsidR="00B220B6" w:rsidRPr="0071560B" w:rsidRDefault="00B220B6">
          <w:pPr>
            <w:pStyle w:val="TOC3"/>
            <w:rPr>
              <w:rFonts w:eastAsiaTheme="minorEastAsia"/>
              <w:kern w:val="2"/>
              <w:sz w:val="24"/>
              <w:szCs w:val="24"/>
              <w:lang w:eastAsia="en-GB"/>
              <w14:ligatures w14:val="standardContextual"/>
            </w:rPr>
          </w:pPr>
          <w:hyperlink w:anchor="_Toc194956950" w:history="1">
            <w:r w:rsidRPr="0071560B">
              <w:rPr>
                <w:rStyle w:val="Hyperlink"/>
                <w:rFonts w:ascii="Arial" w:hAnsi="Arial" w:cs="Arial"/>
              </w:rPr>
              <w:t>3.4 Escalation</w:t>
            </w:r>
            <w:r w:rsidRPr="0071560B">
              <w:rPr>
                <w:webHidden/>
              </w:rPr>
              <w:tab/>
            </w:r>
            <w:r w:rsidRPr="0071560B">
              <w:rPr>
                <w:webHidden/>
              </w:rPr>
              <w:fldChar w:fldCharType="begin"/>
            </w:r>
            <w:r w:rsidRPr="0071560B">
              <w:rPr>
                <w:webHidden/>
              </w:rPr>
              <w:instrText xml:space="preserve"> PAGEREF _Toc194956950 \h </w:instrText>
            </w:r>
            <w:r w:rsidRPr="0071560B">
              <w:rPr>
                <w:webHidden/>
              </w:rPr>
            </w:r>
            <w:r w:rsidRPr="0071560B">
              <w:rPr>
                <w:webHidden/>
              </w:rPr>
              <w:fldChar w:fldCharType="separate"/>
            </w:r>
            <w:r w:rsidRPr="0071560B">
              <w:rPr>
                <w:webHidden/>
              </w:rPr>
              <w:t>32</w:t>
            </w:r>
            <w:r w:rsidRPr="0071560B">
              <w:rPr>
                <w:webHidden/>
              </w:rPr>
              <w:fldChar w:fldCharType="end"/>
            </w:r>
          </w:hyperlink>
        </w:p>
        <w:p w14:paraId="161A15EE" w14:textId="536677F6"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51" w:history="1">
            <w:r w:rsidRPr="0071560B">
              <w:rPr>
                <w:rStyle w:val="Hyperlink"/>
                <w:noProof w:val="0"/>
                <w:lang w:val="en-GB"/>
              </w:rPr>
              <w:t>4. Risk Analysis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_Toc194956951 \h </w:instrText>
            </w:r>
            <w:r w:rsidRPr="0071560B">
              <w:rPr>
                <w:noProof w:val="0"/>
                <w:webHidden/>
                <w:lang w:val="en-GB"/>
              </w:rPr>
            </w:r>
            <w:r w:rsidRPr="0071560B">
              <w:rPr>
                <w:noProof w:val="0"/>
                <w:webHidden/>
                <w:lang w:val="en-GB"/>
              </w:rPr>
              <w:fldChar w:fldCharType="separate"/>
            </w:r>
            <w:r w:rsidRPr="0071560B">
              <w:rPr>
                <w:noProof w:val="0"/>
                <w:webHidden/>
                <w:lang w:val="en-GB"/>
              </w:rPr>
              <w:t>34</w:t>
            </w:r>
            <w:r w:rsidRPr="0071560B">
              <w:rPr>
                <w:noProof w:val="0"/>
                <w:webHidden/>
                <w:lang w:val="en-GB"/>
              </w:rPr>
              <w:fldChar w:fldCharType="end"/>
            </w:r>
          </w:hyperlink>
        </w:p>
        <w:p w14:paraId="01C808C2" w14:textId="36C05270" w:rsidR="00B220B6" w:rsidRPr="0071560B" w:rsidRDefault="00B220B6">
          <w:pPr>
            <w:pStyle w:val="TOC3"/>
            <w:rPr>
              <w:rFonts w:eastAsiaTheme="minorEastAsia"/>
              <w:kern w:val="2"/>
              <w:sz w:val="24"/>
              <w:szCs w:val="24"/>
              <w:lang w:eastAsia="en-GB"/>
              <w14:ligatures w14:val="standardContextual"/>
            </w:rPr>
          </w:pPr>
          <w:hyperlink w:anchor="_Toc194956952" w:history="1">
            <w:r w:rsidRPr="0071560B">
              <w:rPr>
                <w:rStyle w:val="Hyperlink"/>
                <w:rFonts w:ascii="Arial" w:hAnsi="Arial" w:cs="Arial"/>
              </w:rPr>
              <w:t>4.1 Risk Analysis Process</w:t>
            </w:r>
            <w:r w:rsidRPr="0071560B">
              <w:rPr>
                <w:webHidden/>
              </w:rPr>
              <w:tab/>
            </w:r>
            <w:r w:rsidRPr="0071560B">
              <w:rPr>
                <w:webHidden/>
              </w:rPr>
              <w:fldChar w:fldCharType="begin"/>
            </w:r>
            <w:r w:rsidRPr="0071560B">
              <w:rPr>
                <w:webHidden/>
              </w:rPr>
              <w:instrText xml:space="preserve"> PAGEREF _Toc194956952 \h </w:instrText>
            </w:r>
            <w:r w:rsidRPr="0071560B">
              <w:rPr>
                <w:webHidden/>
              </w:rPr>
            </w:r>
            <w:r w:rsidRPr="0071560B">
              <w:rPr>
                <w:webHidden/>
              </w:rPr>
              <w:fldChar w:fldCharType="separate"/>
            </w:r>
            <w:r w:rsidRPr="0071560B">
              <w:rPr>
                <w:webHidden/>
              </w:rPr>
              <w:t>34</w:t>
            </w:r>
            <w:r w:rsidRPr="0071560B">
              <w:rPr>
                <w:webHidden/>
              </w:rPr>
              <w:fldChar w:fldCharType="end"/>
            </w:r>
          </w:hyperlink>
        </w:p>
        <w:p w14:paraId="72049DEA" w14:textId="12175581" w:rsidR="00B220B6" w:rsidRPr="0071560B" w:rsidRDefault="00B220B6">
          <w:pPr>
            <w:pStyle w:val="TOC3"/>
            <w:rPr>
              <w:rFonts w:eastAsiaTheme="minorEastAsia"/>
              <w:kern w:val="2"/>
              <w:sz w:val="24"/>
              <w:szCs w:val="24"/>
              <w:lang w:eastAsia="en-GB"/>
              <w14:ligatures w14:val="standardContextual"/>
            </w:rPr>
          </w:pPr>
          <w:hyperlink w:anchor="_Toc194956953" w:history="1">
            <w:r w:rsidRPr="0071560B">
              <w:rPr>
                <w:rStyle w:val="Hyperlink"/>
                <w:rFonts w:ascii="Arial" w:hAnsi="Arial" w:cs="Arial"/>
              </w:rPr>
              <w:t>4.2 Scientific Risk Assessment</w:t>
            </w:r>
            <w:r w:rsidRPr="0071560B">
              <w:rPr>
                <w:webHidden/>
              </w:rPr>
              <w:tab/>
            </w:r>
            <w:r w:rsidRPr="0071560B">
              <w:rPr>
                <w:webHidden/>
              </w:rPr>
              <w:fldChar w:fldCharType="begin"/>
            </w:r>
            <w:r w:rsidRPr="0071560B">
              <w:rPr>
                <w:webHidden/>
              </w:rPr>
              <w:instrText xml:space="preserve"> PAGEREF _Toc194956953 \h </w:instrText>
            </w:r>
            <w:r w:rsidRPr="0071560B">
              <w:rPr>
                <w:webHidden/>
              </w:rPr>
            </w:r>
            <w:r w:rsidRPr="0071560B">
              <w:rPr>
                <w:webHidden/>
              </w:rPr>
              <w:fldChar w:fldCharType="separate"/>
            </w:r>
            <w:r w:rsidRPr="0071560B">
              <w:rPr>
                <w:webHidden/>
              </w:rPr>
              <w:t>34</w:t>
            </w:r>
            <w:r w:rsidRPr="0071560B">
              <w:rPr>
                <w:webHidden/>
              </w:rPr>
              <w:fldChar w:fldCharType="end"/>
            </w:r>
          </w:hyperlink>
        </w:p>
        <w:p w14:paraId="362B16FE" w14:textId="679C921E" w:rsidR="00B220B6" w:rsidRPr="0071560B" w:rsidRDefault="00B220B6">
          <w:pPr>
            <w:pStyle w:val="TOC3"/>
            <w:rPr>
              <w:rFonts w:eastAsiaTheme="minorEastAsia"/>
              <w:kern w:val="2"/>
              <w:sz w:val="24"/>
              <w:szCs w:val="24"/>
              <w:lang w:eastAsia="en-GB"/>
              <w14:ligatures w14:val="standardContextual"/>
            </w:rPr>
          </w:pPr>
          <w:hyperlink w:anchor="_Toc194956954" w:history="1">
            <w:r w:rsidRPr="0071560B">
              <w:rPr>
                <w:rStyle w:val="Hyperlink"/>
                <w:rFonts w:ascii="Arial" w:hAnsi="Arial" w:cs="Arial"/>
              </w:rPr>
              <w:t>4.3 Risk Management</w:t>
            </w:r>
            <w:r w:rsidRPr="0071560B">
              <w:rPr>
                <w:webHidden/>
              </w:rPr>
              <w:tab/>
            </w:r>
            <w:r w:rsidRPr="0071560B">
              <w:rPr>
                <w:webHidden/>
              </w:rPr>
              <w:fldChar w:fldCharType="begin"/>
            </w:r>
            <w:r w:rsidRPr="0071560B">
              <w:rPr>
                <w:webHidden/>
              </w:rPr>
              <w:instrText xml:space="preserve"> PAGEREF _Toc194956954 \h </w:instrText>
            </w:r>
            <w:r w:rsidRPr="0071560B">
              <w:rPr>
                <w:webHidden/>
              </w:rPr>
            </w:r>
            <w:r w:rsidRPr="0071560B">
              <w:rPr>
                <w:webHidden/>
              </w:rPr>
              <w:fldChar w:fldCharType="separate"/>
            </w:r>
            <w:r w:rsidRPr="0071560B">
              <w:rPr>
                <w:webHidden/>
              </w:rPr>
              <w:t>35</w:t>
            </w:r>
            <w:r w:rsidRPr="0071560B">
              <w:rPr>
                <w:webHidden/>
              </w:rPr>
              <w:fldChar w:fldCharType="end"/>
            </w:r>
          </w:hyperlink>
        </w:p>
        <w:p w14:paraId="2E1DD7EE" w14:textId="0FCC3002" w:rsidR="00B220B6" w:rsidRPr="0071560B" w:rsidRDefault="00B220B6">
          <w:pPr>
            <w:pStyle w:val="TOC3"/>
            <w:rPr>
              <w:rFonts w:eastAsiaTheme="minorEastAsia"/>
              <w:kern w:val="2"/>
              <w:sz w:val="24"/>
              <w:szCs w:val="24"/>
              <w:lang w:eastAsia="en-GB"/>
              <w14:ligatures w14:val="standardContextual"/>
            </w:rPr>
          </w:pPr>
          <w:hyperlink w:anchor="_Toc194956955" w:history="1">
            <w:r w:rsidRPr="0071560B">
              <w:rPr>
                <w:rStyle w:val="Hyperlink"/>
                <w:rFonts w:ascii="Arial" w:hAnsi="Arial" w:cs="Arial"/>
              </w:rPr>
              <w:t>4.4 Risk Communication</w:t>
            </w:r>
            <w:r w:rsidRPr="0071560B">
              <w:rPr>
                <w:webHidden/>
              </w:rPr>
              <w:tab/>
            </w:r>
            <w:r w:rsidRPr="0071560B">
              <w:rPr>
                <w:webHidden/>
              </w:rPr>
              <w:fldChar w:fldCharType="begin"/>
            </w:r>
            <w:r w:rsidRPr="0071560B">
              <w:rPr>
                <w:webHidden/>
              </w:rPr>
              <w:instrText xml:space="preserve"> PAGEREF _Toc194956955 \h </w:instrText>
            </w:r>
            <w:r w:rsidRPr="0071560B">
              <w:rPr>
                <w:webHidden/>
              </w:rPr>
            </w:r>
            <w:r w:rsidRPr="0071560B">
              <w:rPr>
                <w:webHidden/>
              </w:rPr>
              <w:fldChar w:fldCharType="separate"/>
            </w:r>
            <w:r w:rsidRPr="0071560B">
              <w:rPr>
                <w:webHidden/>
              </w:rPr>
              <w:t>36</w:t>
            </w:r>
            <w:r w:rsidRPr="0071560B">
              <w:rPr>
                <w:webHidden/>
              </w:rPr>
              <w:fldChar w:fldCharType="end"/>
            </w:r>
          </w:hyperlink>
        </w:p>
        <w:p w14:paraId="49F18E24" w14:textId="37CA5EAF"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56" w:history="1">
            <w:r w:rsidRPr="0071560B">
              <w:rPr>
                <w:rStyle w:val="Hyperlink"/>
                <w:noProof w:val="0"/>
                <w:lang w:val="en-GB"/>
              </w:rPr>
              <w:t>5 Mode of operation</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_Toc194956956 \h </w:instrText>
            </w:r>
            <w:r w:rsidRPr="0071560B">
              <w:rPr>
                <w:noProof w:val="0"/>
                <w:webHidden/>
                <w:lang w:val="en-GB"/>
              </w:rPr>
            </w:r>
            <w:r w:rsidRPr="0071560B">
              <w:rPr>
                <w:noProof w:val="0"/>
                <w:webHidden/>
                <w:lang w:val="en-GB"/>
              </w:rPr>
              <w:fldChar w:fldCharType="separate"/>
            </w:r>
            <w:r w:rsidRPr="0071560B">
              <w:rPr>
                <w:noProof w:val="0"/>
                <w:webHidden/>
                <w:lang w:val="en-GB"/>
              </w:rPr>
              <w:t>37</w:t>
            </w:r>
            <w:r w:rsidRPr="0071560B">
              <w:rPr>
                <w:noProof w:val="0"/>
                <w:webHidden/>
                <w:lang w:val="en-GB"/>
              </w:rPr>
              <w:fldChar w:fldCharType="end"/>
            </w:r>
          </w:hyperlink>
        </w:p>
        <w:p w14:paraId="52E6DC42" w14:textId="6F1A36F6" w:rsidR="00B220B6" w:rsidRPr="0071560B" w:rsidRDefault="00B220B6">
          <w:pPr>
            <w:pStyle w:val="TOC3"/>
            <w:rPr>
              <w:rFonts w:eastAsiaTheme="minorEastAsia"/>
              <w:kern w:val="2"/>
              <w:sz w:val="24"/>
              <w:szCs w:val="24"/>
              <w:lang w:eastAsia="en-GB"/>
              <w14:ligatures w14:val="standardContextual"/>
            </w:rPr>
          </w:pPr>
          <w:hyperlink w:anchor="_Toc194956957" w:history="1">
            <w:r w:rsidRPr="0071560B">
              <w:rPr>
                <w:rStyle w:val="Hyperlink"/>
                <w:rFonts w:ascii="Arial" w:hAnsi="Arial" w:cs="Arial"/>
              </w:rPr>
              <w:t>5.1 Activating teams</w:t>
            </w:r>
            <w:r w:rsidRPr="0071560B">
              <w:rPr>
                <w:webHidden/>
              </w:rPr>
              <w:tab/>
            </w:r>
            <w:r w:rsidRPr="0071560B">
              <w:rPr>
                <w:webHidden/>
              </w:rPr>
              <w:fldChar w:fldCharType="begin"/>
            </w:r>
            <w:r w:rsidRPr="0071560B">
              <w:rPr>
                <w:webHidden/>
              </w:rPr>
              <w:instrText xml:space="preserve"> PAGEREF _Toc194956957 \h </w:instrText>
            </w:r>
            <w:r w:rsidRPr="0071560B">
              <w:rPr>
                <w:webHidden/>
              </w:rPr>
            </w:r>
            <w:r w:rsidRPr="0071560B">
              <w:rPr>
                <w:webHidden/>
              </w:rPr>
              <w:fldChar w:fldCharType="separate"/>
            </w:r>
            <w:r w:rsidRPr="0071560B">
              <w:rPr>
                <w:webHidden/>
              </w:rPr>
              <w:t>37</w:t>
            </w:r>
            <w:r w:rsidRPr="0071560B">
              <w:rPr>
                <w:webHidden/>
              </w:rPr>
              <w:fldChar w:fldCharType="end"/>
            </w:r>
          </w:hyperlink>
        </w:p>
        <w:p w14:paraId="7D9CC05E" w14:textId="40F43AD3" w:rsidR="00B220B6" w:rsidRPr="0071560B" w:rsidRDefault="00B220B6">
          <w:pPr>
            <w:pStyle w:val="TOC3"/>
            <w:rPr>
              <w:rFonts w:eastAsiaTheme="minorEastAsia"/>
              <w:kern w:val="2"/>
              <w:sz w:val="24"/>
              <w:szCs w:val="24"/>
              <w:lang w:eastAsia="en-GB"/>
              <w14:ligatures w14:val="standardContextual"/>
            </w:rPr>
          </w:pPr>
          <w:hyperlink w:anchor="_Toc194956958" w:history="1">
            <w:r w:rsidRPr="0071560B">
              <w:rPr>
                <w:rStyle w:val="Hyperlink"/>
                <w:rFonts w:ascii="Arial" w:hAnsi="Arial" w:cs="Arial"/>
              </w:rPr>
              <w:t>5.2 Facilities</w:t>
            </w:r>
            <w:r w:rsidRPr="0071560B">
              <w:rPr>
                <w:webHidden/>
              </w:rPr>
              <w:tab/>
            </w:r>
            <w:r w:rsidRPr="0071560B">
              <w:rPr>
                <w:webHidden/>
              </w:rPr>
              <w:fldChar w:fldCharType="begin"/>
            </w:r>
            <w:r w:rsidRPr="0071560B">
              <w:rPr>
                <w:webHidden/>
              </w:rPr>
              <w:instrText xml:space="preserve"> PAGEREF _Toc194956958 \h </w:instrText>
            </w:r>
            <w:r w:rsidRPr="0071560B">
              <w:rPr>
                <w:webHidden/>
              </w:rPr>
            </w:r>
            <w:r w:rsidRPr="0071560B">
              <w:rPr>
                <w:webHidden/>
              </w:rPr>
              <w:fldChar w:fldCharType="separate"/>
            </w:r>
            <w:r w:rsidRPr="0071560B">
              <w:rPr>
                <w:webHidden/>
              </w:rPr>
              <w:t>37</w:t>
            </w:r>
            <w:r w:rsidRPr="0071560B">
              <w:rPr>
                <w:webHidden/>
              </w:rPr>
              <w:fldChar w:fldCharType="end"/>
            </w:r>
          </w:hyperlink>
        </w:p>
        <w:p w14:paraId="018CC1AD" w14:textId="4872E266" w:rsidR="00B220B6" w:rsidRPr="0071560B" w:rsidRDefault="00B220B6">
          <w:pPr>
            <w:pStyle w:val="TOC3"/>
            <w:rPr>
              <w:rFonts w:eastAsiaTheme="minorEastAsia"/>
              <w:kern w:val="2"/>
              <w:sz w:val="24"/>
              <w:szCs w:val="24"/>
              <w:lang w:eastAsia="en-GB"/>
              <w14:ligatures w14:val="standardContextual"/>
            </w:rPr>
          </w:pPr>
          <w:hyperlink w:anchor="_Toc194956959" w:history="1">
            <w:r w:rsidRPr="0071560B">
              <w:rPr>
                <w:rStyle w:val="Hyperlink"/>
                <w:rFonts w:ascii="Arial" w:hAnsi="Arial" w:cs="Arial"/>
              </w:rPr>
              <w:t>5.4 Setting ground rules</w:t>
            </w:r>
            <w:r w:rsidRPr="0071560B">
              <w:rPr>
                <w:webHidden/>
              </w:rPr>
              <w:tab/>
            </w:r>
            <w:r w:rsidRPr="0071560B">
              <w:rPr>
                <w:webHidden/>
              </w:rPr>
              <w:fldChar w:fldCharType="begin"/>
            </w:r>
            <w:r w:rsidRPr="0071560B">
              <w:rPr>
                <w:webHidden/>
              </w:rPr>
              <w:instrText xml:space="preserve"> PAGEREF _Toc194956959 \h </w:instrText>
            </w:r>
            <w:r w:rsidRPr="0071560B">
              <w:rPr>
                <w:webHidden/>
              </w:rPr>
            </w:r>
            <w:r w:rsidRPr="0071560B">
              <w:rPr>
                <w:webHidden/>
              </w:rPr>
              <w:fldChar w:fldCharType="separate"/>
            </w:r>
            <w:r w:rsidRPr="0071560B">
              <w:rPr>
                <w:webHidden/>
              </w:rPr>
              <w:t>37</w:t>
            </w:r>
            <w:r w:rsidRPr="0071560B">
              <w:rPr>
                <w:webHidden/>
              </w:rPr>
              <w:fldChar w:fldCharType="end"/>
            </w:r>
          </w:hyperlink>
        </w:p>
        <w:p w14:paraId="0FEEB024" w14:textId="4CFC2DAE" w:rsidR="00B220B6" w:rsidRPr="0071560B" w:rsidRDefault="00B220B6">
          <w:pPr>
            <w:pStyle w:val="TOC3"/>
            <w:rPr>
              <w:rFonts w:eastAsiaTheme="minorEastAsia"/>
              <w:kern w:val="2"/>
              <w:sz w:val="24"/>
              <w:szCs w:val="24"/>
              <w:lang w:eastAsia="en-GB"/>
              <w14:ligatures w14:val="standardContextual"/>
            </w:rPr>
          </w:pPr>
          <w:hyperlink w:anchor="_Toc194956960" w:history="1">
            <w:r w:rsidRPr="0071560B">
              <w:rPr>
                <w:rStyle w:val="Hyperlink"/>
                <w:rFonts w:ascii="Arial" w:hAnsi="Arial" w:cs="Arial"/>
              </w:rPr>
              <w:t>5.6 Information management</w:t>
            </w:r>
            <w:r w:rsidRPr="0071560B">
              <w:rPr>
                <w:webHidden/>
              </w:rPr>
              <w:tab/>
            </w:r>
            <w:r w:rsidRPr="0071560B">
              <w:rPr>
                <w:webHidden/>
              </w:rPr>
              <w:fldChar w:fldCharType="begin"/>
            </w:r>
            <w:r w:rsidRPr="0071560B">
              <w:rPr>
                <w:webHidden/>
              </w:rPr>
              <w:instrText xml:space="preserve"> PAGEREF _Toc194956960 \h </w:instrText>
            </w:r>
            <w:r w:rsidRPr="0071560B">
              <w:rPr>
                <w:webHidden/>
              </w:rPr>
            </w:r>
            <w:r w:rsidRPr="0071560B">
              <w:rPr>
                <w:webHidden/>
              </w:rPr>
              <w:fldChar w:fldCharType="separate"/>
            </w:r>
            <w:r w:rsidRPr="0071560B">
              <w:rPr>
                <w:webHidden/>
              </w:rPr>
              <w:t>38</w:t>
            </w:r>
            <w:r w:rsidRPr="0071560B">
              <w:rPr>
                <w:webHidden/>
              </w:rPr>
              <w:fldChar w:fldCharType="end"/>
            </w:r>
          </w:hyperlink>
        </w:p>
        <w:p w14:paraId="52E80196" w14:textId="08F31A61"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61" w:history="1">
            <w:r w:rsidRPr="0071560B">
              <w:rPr>
                <w:rStyle w:val="Hyperlink"/>
                <w:noProof w:val="0"/>
                <w:lang w:val="en-GB"/>
              </w:rPr>
              <w:t>5.6.1 Information management cycle</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_Toc194956961 \h </w:instrText>
            </w:r>
            <w:r w:rsidRPr="0071560B">
              <w:rPr>
                <w:noProof w:val="0"/>
                <w:webHidden/>
                <w:lang w:val="en-GB"/>
              </w:rPr>
            </w:r>
            <w:r w:rsidRPr="0071560B">
              <w:rPr>
                <w:noProof w:val="0"/>
                <w:webHidden/>
                <w:lang w:val="en-GB"/>
              </w:rPr>
              <w:fldChar w:fldCharType="separate"/>
            </w:r>
            <w:r w:rsidRPr="0071560B">
              <w:rPr>
                <w:noProof w:val="0"/>
                <w:webHidden/>
                <w:lang w:val="en-GB"/>
              </w:rPr>
              <w:t>39</w:t>
            </w:r>
            <w:r w:rsidRPr="0071560B">
              <w:rPr>
                <w:noProof w:val="0"/>
                <w:webHidden/>
                <w:lang w:val="en-GB"/>
              </w:rPr>
              <w:fldChar w:fldCharType="end"/>
            </w:r>
          </w:hyperlink>
        </w:p>
        <w:p w14:paraId="2991B8CA" w14:textId="14FB42F7" w:rsidR="00B220B6" w:rsidRPr="0071560B" w:rsidRDefault="00B220B6">
          <w:pPr>
            <w:pStyle w:val="TOC3"/>
            <w:rPr>
              <w:rFonts w:eastAsiaTheme="minorEastAsia"/>
              <w:kern w:val="2"/>
              <w:sz w:val="24"/>
              <w:szCs w:val="24"/>
              <w:lang w:eastAsia="en-GB"/>
              <w14:ligatures w14:val="standardContextual"/>
            </w:rPr>
          </w:pPr>
          <w:hyperlink w:anchor="_Toc194956962" w:history="1">
            <w:r w:rsidRPr="0071560B">
              <w:rPr>
                <w:rStyle w:val="Hyperlink"/>
                <w:rFonts w:ascii="Arial" w:hAnsi="Arial" w:cs="Arial"/>
              </w:rPr>
              <w:t>5.7 Battle rhythm</w:t>
            </w:r>
            <w:r w:rsidRPr="0071560B">
              <w:rPr>
                <w:webHidden/>
              </w:rPr>
              <w:tab/>
            </w:r>
            <w:r w:rsidRPr="0071560B">
              <w:rPr>
                <w:webHidden/>
              </w:rPr>
              <w:fldChar w:fldCharType="begin"/>
            </w:r>
            <w:r w:rsidRPr="0071560B">
              <w:rPr>
                <w:webHidden/>
              </w:rPr>
              <w:instrText xml:space="preserve"> PAGEREF _Toc194956962 \h </w:instrText>
            </w:r>
            <w:r w:rsidRPr="0071560B">
              <w:rPr>
                <w:webHidden/>
              </w:rPr>
            </w:r>
            <w:r w:rsidRPr="0071560B">
              <w:rPr>
                <w:webHidden/>
              </w:rPr>
              <w:fldChar w:fldCharType="separate"/>
            </w:r>
            <w:r w:rsidRPr="0071560B">
              <w:rPr>
                <w:webHidden/>
              </w:rPr>
              <w:t>39</w:t>
            </w:r>
            <w:r w:rsidRPr="0071560B">
              <w:rPr>
                <w:webHidden/>
              </w:rPr>
              <w:fldChar w:fldCharType="end"/>
            </w:r>
          </w:hyperlink>
        </w:p>
        <w:p w14:paraId="566ADEB8" w14:textId="460E9E78" w:rsidR="00B220B6" w:rsidRPr="0071560B" w:rsidRDefault="00B220B6">
          <w:pPr>
            <w:pStyle w:val="TOC3"/>
            <w:rPr>
              <w:rFonts w:eastAsiaTheme="minorEastAsia"/>
              <w:kern w:val="2"/>
              <w:sz w:val="24"/>
              <w:szCs w:val="24"/>
              <w:lang w:eastAsia="en-GB"/>
              <w14:ligatures w14:val="standardContextual"/>
            </w:rPr>
          </w:pPr>
          <w:hyperlink w:anchor="_Toc194956963" w:history="1">
            <w:r w:rsidRPr="0071560B">
              <w:rPr>
                <w:rStyle w:val="Hyperlink"/>
                <w:rFonts w:ascii="Arial" w:hAnsi="Arial" w:cs="Arial"/>
              </w:rPr>
              <w:t>5.8 Concept of operation</w:t>
            </w:r>
            <w:r w:rsidRPr="0071560B">
              <w:rPr>
                <w:webHidden/>
              </w:rPr>
              <w:tab/>
            </w:r>
            <w:r w:rsidRPr="0071560B">
              <w:rPr>
                <w:webHidden/>
              </w:rPr>
              <w:fldChar w:fldCharType="begin"/>
            </w:r>
            <w:r w:rsidRPr="0071560B">
              <w:rPr>
                <w:webHidden/>
              </w:rPr>
              <w:instrText xml:space="preserve"> PAGEREF _Toc194956963 \h </w:instrText>
            </w:r>
            <w:r w:rsidRPr="0071560B">
              <w:rPr>
                <w:webHidden/>
              </w:rPr>
            </w:r>
            <w:r w:rsidRPr="0071560B">
              <w:rPr>
                <w:webHidden/>
              </w:rPr>
              <w:fldChar w:fldCharType="separate"/>
            </w:r>
            <w:r w:rsidRPr="0071560B">
              <w:rPr>
                <w:webHidden/>
              </w:rPr>
              <w:t>40</w:t>
            </w:r>
            <w:r w:rsidRPr="0071560B">
              <w:rPr>
                <w:webHidden/>
              </w:rPr>
              <w:fldChar w:fldCharType="end"/>
            </w:r>
          </w:hyperlink>
        </w:p>
        <w:p w14:paraId="5CEF21AB" w14:textId="5EF3DAE6" w:rsidR="00B220B6" w:rsidRPr="0071560B" w:rsidRDefault="00B220B6">
          <w:pPr>
            <w:pStyle w:val="TOC3"/>
            <w:rPr>
              <w:rFonts w:eastAsiaTheme="minorEastAsia"/>
              <w:kern w:val="2"/>
              <w:sz w:val="24"/>
              <w:szCs w:val="24"/>
              <w:lang w:eastAsia="en-GB"/>
              <w14:ligatures w14:val="standardContextual"/>
            </w:rPr>
          </w:pPr>
          <w:hyperlink w:anchor="_Toc194956964" w:history="1">
            <w:r w:rsidRPr="0071560B">
              <w:rPr>
                <w:rStyle w:val="Hyperlink"/>
                <w:rFonts w:ascii="Arial" w:hAnsi="Arial" w:cs="Arial"/>
              </w:rPr>
              <w:t>5.9 Managing Concurrent Incidents</w:t>
            </w:r>
            <w:r w:rsidRPr="0071560B">
              <w:rPr>
                <w:webHidden/>
              </w:rPr>
              <w:tab/>
            </w:r>
            <w:r w:rsidRPr="0071560B">
              <w:rPr>
                <w:webHidden/>
              </w:rPr>
              <w:fldChar w:fldCharType="begin"/>
            </w:r>
            <w:r w:rsidRPr="0071560B">
              <w:rPr>
                <w:webHidden/>
              </w:rPr>
              <w:instrText xml:space="preserve"> PAGEREF _Toc194956964 \h </w:instrText>
            </w:r>
            <w:r w:rsidRPr="0071560B">
              <w:rPr>
                <w:webHidden/>
              </w:rPr>
            </w:r>
            <w:r w:rsidRPr="0071560B">
              <w:rPr>
                <w:webHidden/>
              </w:rPr>
              <w:fldChar w:fldCharType="separate"/>
            </w:r>
            <w:r w:rsidRPr="0071560B">
              <w:rPr>
                <w:webHidden/>
              </w:rPr>
              <w:t>41</w:t>
            </w:r>
            <w:r w:rsidRPr="0071560B">
              <w:rPr>
                <w:webHidden/>
              </w:rPr>
              <w:fldChar w:fldCharType="end"/>
            </w:r>
          </w:hyperlink>
        </w:p>
        <w:p w14:paraId="5CEB7B61" w14:textId="68B26783" w:rsidR="00B220B6" w:rsidRPr="0071560B" w:rsidRDefault="00B220B6">
          <w:pPr>
            <w:pStyle w:val="TOC3"/>
            <w:rPr>
              <w:rFonts w:eastAsiaTheme="minorEastAsia"/>
              <w:kern w:val="2"/>
              <w:sz w:val="24"/>
              <w:szCs w:val="24"/>
              <w:lang w:eastAsia="en-GB"/>
              <w14:ligatures w14:val="standardContextual"/>
            </w:rPr>
          </w:pPr>
          <w:hyperlink w:anchor="_Toc194956965" w:history="1">
            <w:r w:rsidRPr="0071560B">
              <w:rPr>
                <w:rStyle w:val="Hyperlink"/>
                <w:rFonts w:ascii="Arial" w:hAnsi="Arial" w:cs="Arial"/>
              </w:rPr>
              <w:t>5.11 Ministerial Briefings</w:t>
            </w:r>
            <w:r w:rsidRPr="0071560B">
              <w:rPr>
                <w:webHidden/>
              </w:rPr>
              <w:tab/>
            </w:r>
            <w:r w:rsidRPr="0071560B">
              <w:rPr>
                <w:webHidden/>
              </w:rPr>
              <w:fldChar w:fldCharType="begin"/>
            </w:r>
            <w:r w:rsidRPr="0071560B">
              <w:rPr>
                <w:webHidden/>
              </w:rPr>
              <w:instrText xml:space="preserve"> PAGEREF _Toc194956965 \h </w:instrText>
            </w:r>
            <w:r w:rsidRPr="0071560B">
              <w:rPr>
                <w:webHidden/>
              </w:rPr>
            </w:r>
            <w:r w:rsidRPr="0071560B">
              <w:rPr>
                <w:webHidden/>
              </w:rPr>
              <w:fldChar w:fldCharType="separate"/>
            </w:r>
            <w:r w:rsidRPr="0071560B">
              <w:rPr>
                <w:webHidden/>
              </w:rPr>
              <w:t>42</w:t>
            </w:r>
            <w:r w:rsidRPr="0071560B">
              <w:rPr>
                <w:webHidden/>
              </w:rPr>
              <w:fldChar w:fldCharType="end"/>
            </w:r>
          </w:hyperlink>
        </w:p>
        <w:p w14:paraId="50E92568" w14:textId="0F279EDB" w:rsidR="00B220B6" w:rsidRPr="0071560B" w:rsidRDefault="00B220B6">
          <w:pPr>
            <w:pStyle w:val="TOC3"/>
            <w:rPr>
              <w:rFonts w:eastAsiaTheme="minorEastAsia"/>
              <w:kern w:val="2"/>
              <w:sz w:val="24"/>
              <w:szCs w:val="24"/>
              <w:lang w:eastAsia="en-GB"/>
              <w14:ligatures w14:val="standardContextual"/>
            </w:rPr>
          </w:pPr>
          <w:hyperlink w:anchor="_Toc194956966" w:history="1">
            <w:r w:rsidRPr="0071560B">
              <w:rPr>
                <w:rStyle w:val="Hyperlink"/>
                <w:rFonts w:ascii="Arial" w:hAnsi="Arial" w:cs="Arial"/>
              </w:rPr>
              <w:t>5.12 Stakeholder management</w:t>
            </w:r>
            <w:r w:rsidRPr="0071560B">
              <w:rPr>
                <w:webHidden/>
              </w:rPr>
              <w:tab/>
            </w:r>
            <w:r w:rsidRPr="0071560B">
              <w:rPr>
                <w:webHidden/>
              </w:rPr>
              <w:fldChar w:fldCharType="begin"/>
            </w:r>
            <w:r w:rsidRPr="0071560B">
              <w:rPr>
                <w:webHidden/>
              </w:rPr>
              <w:instrText xml:space="preserve"> PAGEREF _Toc194956966 \h </w:instrText>
            </w:r>
            <w:r w:rsidRPr="0071560B">
              <w:rPr>
                <w:webHidden/>
              </w:rPr>
            </w:r>
            <w:r w:rsidRPr="0071560B">
              <w:rPr>
                <w:webHidden/>
              </w:rPr>
              <w:fldChar w:fldCharType="separate"/>
            </w:r>
            <w:r w:rsidRPr="0071560B">
              <w:rPr>
                <w:webHidden/>
              </w:rPr>
              <w:t>42</w:t>
            </w:r>
            <w:r w:rsidRPr="0071560B">
              <w:rPr>
                <w:webHidden/>
              </w:rPr>
              <w:fldChar w:fldCharType="end"/>
            </w:r>
          </w:hyperlink>
        </w:p>
        <w:p w14:paraId="1B4CF993" w14:textId="2A212CEF"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67" w:history="1">
            <w:r w:rsidRPr="0071560B">
              <w:rPr>
                <w:rStyle w:val="Hyperlink"/>
                <w:noProof w:val="0"/>
                <w:lang w:val="en-GB"/>
              </w:rPr>
              <w:t>5.12.1 Birdtable Meetings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_Toc194956967 \h </w:instrText>
            </w:r>
            <w:r w:rsidRPr="0071560B">
              <w:rPr>
                <w:noProof w:val="0"/>
                <w:webHidden/>
                <w:lang w:val="en-GB"/>
              </w:rPr>
            </w:r>
            <w:r w:rsidRPr="0071560B">
              <w:rPr>
                <w:noProof w:val="0"/>
                <w:webHidden/>
                <w:lang w:val="en-GB"/>
              </w:rPr>
              <w:fldChar w:fldCharType="separate"/>
            </w:r>
            <w:r w:rsidRPr="0071560B">
              <w:rPr>
                <w:noProof w:val="0"/>
                <w:webHidden/>
                <w:lang w:val="en-GB"/>
              </w:rPr>
              <w:t>42</w:t>
            </w:r>
            <w:r w:rsidRPr="0071560B">
              <w:rPr>
                <w:noProof w:val="0"/>
                <w:webHidden/>
                <w:lang w:val="en-GB"/>
              </w:rPr>
              <w:fldChar w:fldCharType="end"/>
            </w:r>
          </w:hyperlink>
        </w:p>
        <w:p w14:paraId="730F3A5E" w14:textId="00C041BB" w:rsidR="00B220B6" w:rsidRPr="0071560B" w:rsidRDefault="00B220B6">
          <w:pPr>
            <w:pStyle w:val="TOC3"/>
            <w:rPr>
              <w:rFonts w:eastAsiaTheme="minorEastAsia"/>
              <w:kern w:val="2"/>
              <w:sz w:val="24"/>
              <w:szCs w:val="24"/>
              <w:lang w:eastAsia="en-GB"/>
              <w14:ligatures w14:val="standardContextual"/>
            </w:rPr>
          </w:pPr>
          <w:hyperlink w:anchor="_Toc194956968" w:history="1">
            <w:r w:rsidRPr="0071560B">
              <w:rPr>
                <w:rStyle w:val="Hyperlink"/>
                <w:rFonts w:ascii="Arial" w:hAnsi="Arial" w:cs="Arial"/>
              </w:rPr>
              <w:t>5.13 Clearance process</w:t>
            </w:r>
            <w:r w:rsidRPr="0071560B">
              <w:rPr>
                <w:webHidden/>
              </w:rPr>
              <w:tab/>
            </w:r>
            <w:r w:rsidRPr="0071560B">
              <w:rPr>
                <w:webHidden/>
              </w:rPr>
              <w:fldChar w:fldCharType="begin"/>
            </w:r>
            <w:r w:rsidRPr="0071560B">
              <w:rPr>
                <w:webHidden/>
              </w:rPr>
              <w:instrText xml:space="preserve"> PAGEREF _Toc194956968 \h </w:instrText>
            </w:r>
            <w:r w:rsidRPr="0071560B">
              <w:rPr>
                <w:webHidden/>
              </w:rPr>
            </w:r>
            <w:r w:rsidRPr="0071560B">
              <w:rPr>
                <w:webHidden/>
              </w:rPr>
              <w:fldChar w:fldCharType="separate"/>
            </w:r>
            <w:r w:rsidRPr="0071560B">
              <w:rPr>
                <w:webHidden/>
              </w:rPr>
              <w:t>42</w:t>
            </w:r>
            <w:r w:rsidRPr="0071560B">
              <w:rPr>
                <w:webHidden/>
              </w:rPr>
              <w:fldChar w:fldCharType="end"/>
            </w:r>
          </w:hyperlink>
        </w:p>
        <w:p w14:paraId="2A3F0A4E" w14:textId="7F81ADAD" w:rsidR="00B220B6" w:rsidRPr="0071560B" w:rsidRDefault="00B220B6">
          <w:pPr>
            <w:pStyle w:val="TOC3"/>
            <w:rPr>
              <w:rFonts w:eastAsiaTheme="minorEastAsia"/>
              <w:kern w:val="2"/>
              <w:sz w:val="24"/>
              <w:szCs w:val="24"/>
              <w:lang w:eastAsia="en-GB"/>
              <w14:ligatures w14:val="standardContextual"/>
            </w:rPr>
          </w:pPr>
          <w:hyperlink w:anchor="_Toc194956969" w:history="1">
            <w:r w:rsidRPr="0071560B">
              <w:rPr>
                <w:rStyle w:val="Hyperlink"/>
                <w:rFonts w:ascii="Arial" w:hAnsi="Arial" w:cs="Arial"/>
              </w:rPr>
              <w:t>5.14 Resource</w:t>
            </w:r>
            <w:r w:rsidRPr="0071560B">
              <w:rPr>
                <w:webHidden/>
              </w:rPr>
              <w:tab/>
            </w:r>
            <w:r w:rsidRPr="0071560B">
              <w:rPr>
                <w:webHidden/>
              </w:rPr>
              <w:fldChar w:fldCharType="begin"/>
            </w:r>
            <w:r w:rsidRPr="0071560B">
              <w:rPr>
                <w:webHidden/>
              </w:rPr>
              <w:instrText xml:space="preserve"> PAGEREF _Toc194956969 \h </w:instrText>
            </w:r>
            <w:r w:rsidRPr="0071560B">
              <w:rPr>
                <w:webHidden/>
              </w:rPr>
            </w:r>
            <w:r w:rsidRPr="0071560B">
              <w:rPr>
                <w:webHidden/>
              </w:rPr>
              <w:fldChar w:fldCharType="separate"/>
            </w:r>
            <w:r w:rsidRPr="0071560B">
              <w:rPr>
                <w:webHidden/>
              </w:rPr>
              <w:t>43</w:t>
            </w:r>
            <w:r w:rsidRPr="0071560B">
              <w:rPr>
                <w:webHidden/>
              </w:rPr>
              <w:fldChar w:fldCharType="end"/>
            </w:r>
          </w:hyperlink>
        </w:p>
        <w:p w14:paraId="4F7B2A60" w14:textId="25184E23" w:rsidR="00B220B6" w:rsidRPr="0071560B" w:rsidRDefault="00B220B6">
          <w:pPr>
            <w:pStyle w:val="TOC3"/>
            <w:rPr>
              <w:rFonts w:eastAsiaTheme="minorEastAsia"/>
              <w:kern w:val="2"/>
              <w:sz w:val="24"/>
              <w:szCs w:val="24"/>
              <w:lang w:eastAsia="en-GB"/>
              <w14:ligatures w14:val="standardContextual"/>
            </w:rPr>
          </w:pPr>
          <w:hyperlink w:anchor="_Toc194956970" w:history="1">
            <w:r w:rsidRPr="0071560B">
              <w:rPr>
                <w:rStyle w:val="Hyperlink"/>
                <w:rFonts w:ascii="Arial" w:hAnsi="Arial" w:cs="Arial"/>
              </w:rPr>
              <w:t>5.15 Lead Agency</w:t>
            </w:r>
            <w:r w:rsidRPr="0071560B">
              <w:rPr>
                <w:webHidden/>
              </w:rPr>
              <w:tab/>
            </w:r>
            <w:r w:rsidRPr="0071560B">
              <w:rPr>
                <w:webHidden/>
              </w:rPr>
              <w:fldChar w:fldCharType="begin"/>
            </w:r>
            <w:r w:rsidRPr="0071560B">
              <w:rPr>
                <w:webHidden/>
              </w:rPr>
              <w:instrText xml:space="preserve"> PAGEREF _Toc194956970 \h </w:instrText>
            </w:r>
            <w:r w:rsidRPr="0071560B">
              <w:rPr>
                <w:webHidden/>
              </w:rPr>
            </w:r>
            <w:r w:rsidRPr="0071560B">
              <w:rPr>
                <w:webHidden/>
              </w:rPr>
              <w:fldChar w:fldCharType="separate"/>
            </w:r>
            <w:r w:rsidRPr="0071560B">
              <w:rPr>
                <w:webHidden/>
              </w:rPr>
              <w:t>43</w:t>
            </w:r>
            <w:r w:rsidRPr="0071560B">
              <w:rPr>
                <w:webHidden/>
              </w:rPr>
              <w:fldChar w:fldCharType="end"/>
            </w:r>
          </w:hyperlink>
        </w:p>
        <w:p w14:paraId="43158F20" w14:textId="5F0D0441"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71" w:history="1">
            <w:r w:rsidRPr="0071560B">
              <w:rPr>
                <w:rStyle w:val="Hyperlink"/>
                <w:noProof w:val="0"/>
                <w:lang w:val="en-GB"/>
              </w:rPr>
              <w:t>5.15.1 Scottish Government central response</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_Toc194956971 \h </w:instrText>
            </w:r>
            <w:r w:rsidRPr="0071560B">
              <w:rPr>
                <w:noProof w:val="0"/>
                <w:webHidden/>
                <w:lang w:val="en-GB"/>
              </w:rPr>
            </w:r>
            <w:r w:rsidRPr="0071560B">
              <w:rPr>
                <w:noProof w:val="0"/>
                <w:webHidden/>
                <w:lang w:val="en-GB"/>
              </w:rPr>
              <w:fldChar w:fldCharType="separate"/>
            </w:r>
            <w:r w:rsidRPr="0071560B">
              <w:rPr>
                <w:noProof w:val="0"/>
                <w:webHidden/>
                <w:lang w:val="en-GB"/>
              </w:rPr>
              <w:t>44</w:t>
            </w:r>
            <w:r w:rsidRPr="0071560B">
              <w:rPr>
                <w:noProof w:val="0"/>
                <w:webHidden/>
                <w:lang w:val="en-GB"/>
              </w:rPr>
              <w:fldChar w:fldCharType="end"/>
            </w:r>
          </w:hyperlink>
        </w:p>
        <w:p w14:paraId="2D2087D5" w14:textId="7B721D71"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72" w:history="1">
            <w:r w:rsidRPr="0071560B">
              <w:rPr>
                <w:rStyle w:val="Hyperlink"/>
                <w:noProof w:val="0"/>
                <w:lang w:val="en-GB"/>
              </w:rPr>
              <w:t>5.15.2 Cross border incidents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_Toc194956972 \h </w:instrText>
            </w:r>
            <w:r w:rsidRPr="0071560B">
              <w:rPr>
                <w:noProof w:val="0"/>
                <w:webHidden/>
                <w:lang w:val="en-GB"/>
              </w:rPr>
            </w:r>
            <w:r w:rsidRPr="0071560B">
              <w:rPr>
                <w:noProof w:val="0"/>
                <w:webHidden/>
                <w:lang w:val="en-GB"/>
              </w:rPr>
              <w:fldChar w:fldCharType="separate"/>
            </w:r>
            <w:r w:rsidRPr="0071560B">
              <w:rPr>
                <w:noProof w:val="0"/>
                <w:webHidden/>
                <w:lang w:val="en-GB"/>
              </w:rPr>
              <w:t>44</w:t>
            </w:r>
            <w:r w:rsidRPr="0071560B">
              <w:rPr>
                <w:noProof w:val="0"/>
                <w:webHidden/>
                <w:lang w:val="en-GB"/>
              </w:rPr>
              <w:fldChar w:fldCharType="end"/>
            </w:r>
          </w:hyperlink>
        </w:p>
        <w:p w14:paraId="5407BB9D" w14:textId="2AC1D027"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73" w:history="1">
            <w:r w:rsidRPr="0071560B">
              <w:rPr>
                <w:rStyle w:val="Hyperlink"/>
                <w:noProof w:val="0"/>
                <w:lang w:val="en-GB"/>
              </w:rPr>
              <w:t>5.15.3 Out of hours response</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_Toc194956973 \h </w:instrText>
            </w:r>
            <w:r w:rsidRPr="0071560B">
              <w:rPr>
                <w:noProof w:val="0"/>
                <w:webHidden/>
                <w:lang w:val="en-GB"/>
              </w:rPr>
            </w:r>
            <w:r w:rsidRPr="0071560B">
              <w:rPr>
                <w:noProof w:val="0"/>
                <w:webHidden/>
                <w:lang w:val="en-GB"/>
              </w:rPr>
              <w:fldChar w:fldCharType="separate"/>
            </w:r>
            <w:r w:rsidRPr="0071560B">
              <w:rPr>
                <w:noProof w:val="0"/>
                <w:webHidden/>
                <w:lang w:val="en-GB"/>
              </w:rPr>
              <w:t>44</w:t>
            </w:r>
            <w:r w:rsidRPr="0071560B">
              <w:rPr>
                <w:noProof w:val="0"/>
                <w:webHidden/>
                <w:lang w:val="en-GB"/>
              </w:rPr>
              <w:fldChar w:fldCharType="end"/>
            </w:r>
          </w:hyperlink>
        </w:p>
        <w:p w14:paraId="47B54994" w14:textId="06BEAE49"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74" w:history="1">
            <w:r w:rsidRPr="0071560B">
              <w:rPr>
                <w:rStyle w:val="Hyperlink"/>
                <w:noProof w:val="0"/>
                <w:lang w:val="en-GB"/>
              </w:rPr>
              <w:t>5.15.4 Shift handover</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_Toc194956974 \h </w:instrText>
            </w:r>
            <w:r w:rsidRPr="0071560B">
              <w:rPr>
                <w:noProof w:val="0"/>
                <w:webHidden/>
                <w:lang w:val="en-GB"/>
              </w:rPr>
            </w:r>
            <w:r w:rsidRPr="0071560B">
              <w:rPr>
                <w:noProof w:val="0"/>
                <w:webHidden/>
                <w:lang w:val="en-GB"/>
              </w:rPr>
              <w:fldChar w:fldCharType="separate"/>
            </w:r>
            <w:r w:rsidRPr="0071560B">
              <w:rPr>
                <w:noProof w:val="0"/>
                <w:webHidden/>
                <w:lang w:val="en-GB"/>
              </w:rPr>
              <w:t>45</w:t>
            </w:r>
            <w:r w:rsidRPr="0071560B">
              <w:rPr>
                <w:noProof w:val="0"/>
                <w:webHidden/>
                <w:lang w:val="en-GB"/>
              </w:rPr>
              <w:fldChar w:fldCharType="end"/>
            </w:r>
          </w:hyperlink>
        </w:p>
        <w:p w14:paraId="10D4A0EA" w14:textId="36988F41"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75" w:history="1">
            <w:r w:rsidRPr="0071560B">
              <w:rPr>
                <w:rStyle w:val="Hyperlink"/>
                <w:noProof w:val="0"/>
                <w:lang w:val="en-GB"/>
              </w:rPr>
              <w:t>6. Stand down and Post - Incident Review</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_Toc194956975 \h </w:instrText>
            </w:r>
            <w:r w:rsidRPr="0071560B">
              <w:rPr>
                <w:noProof w:val="0"/>
                <w:webHidden/>
                <w:lang w:val="en-GB"/>
              </w:rPr>
            </w:r>
            <w:r w:rsidRPr="0071560B">
              <w:rPr>
                <w:noProof w:val="0"/>
                <w:webHidden/>
                <w:lang w:val="en-GB"/>
              </w:rPr>
              <w:fldChar w:fldCharType="separate"/>
            </w:r>
            <w:r w:rsidRPr="0071560B">
              <w:rPr>
                <w:noProof w:val="0"/>
                <w:webHidden/>
                <w:lang w:val="en-GB"/>
              </w:rPr>
              <w:t>45</w:t>
            </w:r>
            <w:r w:rsidRPr="0071560B">
              <w:rPr>
                <w:noProof w:val="0"/>
                <w:webHidden/>
                <w:lang w:val="en-GB"/>
              </w:rPr>
              <w:fldChar w:fldCharType="end"/>
            </w:r>
          </w:hyperlink>
        </w:p>
        <w:p w14:paraId="482DE4EF" w14:textId="00B747C2" w:rsidR="00B220B6" w:rsidRPr="0071560B" w:rsidRDefault="00B220B6">
          <w:pPr>
            <w:pStyle w:val="TOC3"/>
            <w:rPr>
              <w:rFonts w:eastAsiaTheme="minorEastAsia"/>
              <w:kern w:val="2"/>
              <w:sz w:val="24"/>
              <w:szCs w:val="24"/>
              <w:lang w:eastAsia="en-GB"/>
              <w14:ligatures w14:val="standardContextual"/>
            </w:rPr>
          </w:pPr>
          <w:hyperlink w:anchor="_Toc194956976" w:history="1">
            <w:r w:rsidRPr="0071560B">
              <w:rPr>
                <w:rStyle w:val="Hyperlink"/>
                <w:rFonts w:ascii="Arial" w:hAnsi="Arial" w:cs="Arial"/>
              </w:rPr>
              <w:t>6.1 De-escalation</w:t>
            </w:r>
            <w:r w:rsidRPr="0071560B">
              <w:rPr>
                <w:webHidden/>
              </w:rPr>
              <w:tab/>
            </w:r>
            <w:r w:rsidRPr="0071560B">
              <w:rPr>
                <w:webHidden/>
              </w:rPr>
              <w:fldChar w:fldCharType="begin"/>
            </w:r>
            <w:r w:rsidRPr="0071560B">
              <w:rPr>
                <w:webHidden/>
              </w:rPr>
              <w:instrText xml:space="preserve"> PAGEREF _Toc194956976 \h </w:instrText>
            </w:r>
            <w:r w:rsidRPr="0071560B">
              <w:rPr>
                <w:webHidden/>
              </w:rPr>
            </w:r>
            <w:r w:rsidRPr="0071560B">
              <w:rPr>
                <w:webHidden/>
              </w:rPr>
              <w:fldChar w:fldCharType="separate"/>
            </w:r>
            <w:r w:rsidRPr="0071560B">
              <w:rPr>
                <w:webHidden/>
              </w:rPr>
              <w:t>45</w:t>
            </w:r>
            <w:r w:rsidRPr="0071560B">
              <w:rPr>
                <w:webHidden/>
              </w:rPr>
              <w:fldChar w:fldCharType="end"/>
            </w:r>
          </w:hyperlink>
        </w:p>
        <w:p w14:paraId="23B479F2" w14:textId="316E19DE" w:rsidR="00B220B6" w:rsidRPr="0071560B" w:rsidRDefault="00B220B6">
          <w:pPr>
            <w:pStyle w:val="TOC3"/>
            <w:rPr>
              <w:rFonts w:eastAsiaTheme="minorEastAsia"/>
              <w:kern w:val="2"/>
              <w:sz w:val="24"/>
              <w:szCs w:val="24"/>
              <w:lang w:eastAsia="en-GB"/>
              <w14:ligatures w14:val="standardContextual"/>
            </w:rPr>
          </w:pPr>
          <w:hyperlink w:anchor="_Toc194956977" w:history="1">
            <w:r w:rsidRPr="0071560B">
              <w:rPr>
                <w:rStyle w:val="Hyperlink"/>
                <w:rFonts w:ascii="Arial" w:hAnsi="Arial" w:cs="Arial"/>
              </w:rPr>
              <w:t>6.2 Post Incident Review</w:t>
            </w:r>
            <w:r w:rsidRPr="0071560B">
              <w:rPr>
                <w:webHidden/>
              </w:rPr>
              <w:tab/>
            </w:r>
            <w:r w:rsidRPr="0071560B">
              <w:rPr>
                <w:webHidden/>
              </w:rPr>
              <w:fldChar w:fldCharType="begin"/>
            </w:r>
            <w:r w:rsidRPr="0071560B">
              <w:rPr>
                <w:webHidden/>
              </w:rPr>
              <w:instrText xml:space="preserve"> PAGEREF _Toc194956977 \h </w:instrText>
            </w:r>
            <w:r w:rsidRPr="0071560B">
              <w:rPr>
                <w:webHidden/>
              </w:rPr>
            </w:r>
            <w:r w:rsidRPr="0071560B">
              <w:rPr>
                <w:webHidden/>
              </w:rPr>
              <w:fldChar w:fldCharType="separate"/>
            </w:r>
            <w:r w:rsidRPr="0071560B">
              <w:rPr>
                <w:webHidden/>
              </w:rPr>
              <w:t>45</w:t>
            </w:r>
            <w:r w:rsidRPr="0071560B">
              <w:rPr>
                <w:webHidden/>
              </w:rPr>
              <w:fldChar w:fldCharType="end"/>
            </w:r>
          </w:hyperlink>
        </w:p>
        <w:p w14:paraId="5DB6F993" w14:textId="69C83928"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78" w:history="1">
            <w:r w:rsidRPr="0071560B">
              <w:rPr>
                <w:rStyle w:val="Hyperlink"/>
                <w:noProof w:val="0"/>
                <w:lang w:val="en-GB"/>
              </w:rPr>
              <w:t>6.2.1 Debrief Process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_Toc194956978 \h </w:instrText>
            </w:r>
            <w:r w:rsidRPr="0071560B">
              <w:rPr>
                <w:noProof w:val="0"/>
                <w:webHidden/>
                <w:lang w:val="en-GB"/>
              </w:rPr>
            </w:r>
            <w:r w:rsidRPr="0071560B">
              <w:rPr>
                <w:noProof w:val="0"/>
                <w:webHidden/>
                <w:lang w:val="en-GB"/>
              </w:rPr>
              <w:fldChar w:fldCharType="separate"/>
            </w:r>
            <w:r w:rsidRPr="0071560B">
              <w:rPr>
                <w:noProof w:val="0"/>
                <w:webHidden/>
                <w:lang w:val="en-GB"/>
              </w:rPr>
              <w:t>46</w:t>
            </w:r>
            <w:r w:rsidRPr="0071560B">
              <w:rPr>
                <w:noProof w:val="0"/>
                <w:webHidden/>
                <w:lang w:val="en-GB"/>
              </w:rPr>
              <w:fldChar w:fldCharType="end"/>
            </w:r>
          </w:hyperlink>
        </w:p>
        <w:p w14:paraId="4F91733D" w14:textId="60B480D9" w:rsidR="00B220B6" w:rsidRPr="0071560B" w:rsidRDefault="00B220B6">
          <w:pPr>
            <w:pStyle w:val="TOC4"/>
            <w:rPr>
              <w:rFonts w:asciiTheme="minorHAnsi" w:eastAsiaTheme="minorEastAsia" w:hAnsiTheme="minorHAnsi" w:cstheme="minorBidi"/>
              <w:noProof w:val="0"/>
              <w:kern w:val="2"/>
              <w:sz w:val="24"/>
              <w:szCs w:val="24"/>
              <w:lang w:val="en-GB" w:eastAsia="en-GB"/>
              <w14:ligatures w14:val="standardContextual"/>
            </w:rPr>
          </w:pPr>
          <w:hyperlink w:anchor="_Toc194956979" w:history="1">
            <w:r w:rsidRPr="0071560B">
              <w:rPr>
                <w:rStyle w:val="Hyperlink"/>
                <w:noProof w:val="0"/>
                <w:lang w:val="en-GB"/>
              </w:rPr>
              <w:t>6.2.2 Lessons Learned</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_Toc194956979 \h </w:instrText>
            </w:r>
            <w:r w:rsidRPr="0071560B">
              <w:rPr>
                <w:noProof w:val="0"/>
                <w:webHidden/>
                <w:lang w:val="en-GB"/>
              </w:rPr>
            </w:r>
            <w:r w:rsidRPr="0071560B">
              <w:rPr>
                <w:noProof w:val="0"/>
                <w:webHidden/>
                <w:lang w:val="en-GB"/>
              </w:rPr>
              <w:fldChar w:fldCharType="separate"/>
            </w:r>
            <w:r w:rsidRPr="0071560B">
              <w:rPr>
                <w:noProof w:val="0"/>
                <w:webHidden/>
                <w:lang w:val="en-GB"/>
              </w:rPr>
              <w:t>47</w:t>
            </w:r>
            <w:r w:rsidRPr="0071560B">
              <w:rPr>
                <w:noProof w:val="0"/>
                <w:webHidden/>
                <w:lang w:val="en-GB"/>
              </w:rPr>
              <w:fldChar w:fldCharType="end"/>
            </w:r>
          </w:hyperlink>
        </w:p>
        <w:p w14:paraId="19FEC826" w14:textId="43FCC7C2"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80" w:history="1">
            <w:r w:rsidRPr="0071560B">
              <w:rPr>
                <w:rStyle w:val="Hyperlink"/>
                <w:noProof w:val="0"/>
                <w:lang w:val="en-GB"/>
              </w:rPr>
              <w:t>7. Preparedness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_Toc194956980 \h </w:instrText>
            </w:r>
            <w:r w:rsidRPr="0071560B">
              <w:rPr>
                <w:noProof w:val="0"/>
                <w:webHidden/>
                <w:lang w:val="en-GB"/>
              </w:rPr>
            </w:r>
            <w:r w:rsidRPr="0071560B">
              <w:rPr>
                <w:noProof w:val="0"/>
                <w:webHidden/>
                <w:lang w:val="en-GB"/>
              </w:rPr>
              <w:fldChar w:fldCharType="separate"/>
            </w:r>
            <w:r w:rsidRPr="0071560B">
              <w:rPr>
                <w:noProof w:val="0"/>
                <w:webHidden/>
                <w:lang w:val="en-GB"/>
              </w:rPr>
              <w:t>47</w:t>
            </w:r>
            <w:r w:rsidRPr="0071560B">
              <w:rPr>
                <w:noProof w:val="0"/>
                <w:webHidden/>
                <w:lang w:val="en-GB"/>
              </w:rPr>
              <w:fldChar w:fldCharType="end"/>
            </w:r>
          </w:hyperlink>
        </w:p>
        <w:p w14:paraId="5E511D3D" w14:textId="76B32C8F" w:rsidR="00B220B6" w:rsidRPr="0071560B" w:rsidRDefault="00B220B6">
          <w:pPr>
            <w:pStyle w:val="TOC3"/>
            <w:rPr>
              <w:rFonts w:eastAsiaTheme="minorEastAsia"/>
              <w:kern w:val="2"/>
              <w:sz w:val="24"/>
              <w:szCs w:val="24"/>
              <w:lang w:eastAsia="en-GB"/>
              <w14:ligatures w14:val="standardContextual"/>
            </w:rPr>
          </w:pPr>
          <w:hyperlink w:anchor="_Toc194956981" w:history="1">
            <w:r w:rsidRPr="0071560B">
              <w:rPr>
                <w:rStyle w:val="Hyperlink"/>
                <w:rFonts w:ascii="Arial" w:hAnsi="Arial" w:cs="Arial"/>
              </w:rPr>
              <w:t>7.1 Training</w:t>
            </w:r>
            <w:r w:rsidRPr="0071560B">
              <w:rPr>
                <w:webHidden/>
              </w:rPr>
              <w:tab/>
            </w:r>
            <w:r w:rsidRPr="0071560B">
              <w:rPr>
                <w:webHidden/>
              </w:rPr>
              <w:fldChar w:fldCharType="begin"/>
            </w:r>
            <w:r w:rsidRPr="0071560B">
              <w:rPr>
                <w:webHidden/>
              </w:rPr>
              <w:instrText xml:space="preserve"> PAGEREF _Toc194956981 \h </w:instrText>
            </w:r>
            <w:r w:rsidRPr="0071560B">
              <w:rPr>
                <w:webHidden/>
              </w:rPr>
            </w:r>
            <w:r w:rsidRPr="0071560B">
              <w:rPr>
                <w:webHidden/>
              </w:rPr>
              <w:fldChar w:fldCharType="separate"/>
            </w:r>
            <w:r w:rsidRPr="0071560B">
              <w:rPr>
                <w:webHidden/>
              </w:rPr>
              <w:t>47</w:t>
            </w:r>
            <w:r w:rsidRPr="0071560B">
              <w:rPr>
                <w:webHidden/>
              </w:rPr>
              <w:fldChar w:fldCharType="end"/>
            </w:r>
          </w:hyperlink>
        </w:p>
        <w:p w14:paraId="68DB9948" w14:textId="779B0FA8" w:rsidR="00B220B6" w:rsidRPr="0071560B" w:rsidRDefault="00B220B6">
          <w:pPr>
            <w:pStyle w:val="TOC3"/>
            <w:rPr>
              <w:rFonts w:eastAsiaTheme="minorEastAsia"/>
              <w:kern w:val="2"/>
              <w:sz w:val="24"/>
              <w:szCs w:val="24"/>
              <w:lang w:eastAsia="en-GB"/>
              <w14:ligatures w14:val="standardContextual"/>
            </w:rPr>
          </w:pPr>
          <w:hyperlink w:anchor="_Toc194956982" w:history="1">
            <w:r w:rsidRPr="0071560B">
              <w:rPr>
                <w:rStyle w:val="Hyperlink"/>
                <w:rFonts w:ascii="Arial" w:hAnsi="Arial" w:cs="Arial"/>
              </w:rPr>
              <w:t>7.2 Exercising</w:t>
            </w:r>
            <w:r w:rsidRPr="0071560B">
              <w:rPr>
                <w:webHidden/>
              </w:rPr>
              <w:tab/>
            </w:r>
            <w:r w:rsidRPr="0071560B">
              <w:rPr>
                <w:webHidden/>
              </w:rPr>
              <w:fldChar w:fldCharType="begin"/>
            </w:r>
            <w:r w:rsidRPr="0071560B">
              <w:rPr>
                <w:webHidden/>
              </w:rPr>
              <w:instrText xml:space="preserve"> PAGEREF _Toc194956982 \h </w:instrText>
            </w:r>
            <w:r w:rsidRPr="0071560B">
              <w:rPr>
                <w:webHidden/>
              </w:rPr>
            </w:r>
            <w:r w:rsidRPr="0071560B">
              <w:rPr>
                <w:webHidden/>
              </w:rPr>
              <w:fldChar w:fldCharType="separate"/>
            </w:r>
            <w:r w:rsidRPr="0071560B">
              <w:rPr>
                <w:webHidden/>
              </w:rPr>
              <w:t>47</w:t>
            </w:r>
            <w:r w:rsidRPr="0071560B">
              <w:rPr>
                <w:webHidden/>
              </w:rPr>
              <w:fldChar w:fldCharType="end"/>
            </w:r>
          </w:hyperlink>
        </w:p>
        <w:p w14:paraId="4B943D1E" w14:textId="71F507EF" w:rsidR="00B220B6" w:rsidRPr="0071560B" w:rsidRDefault="00B220B6">
          <w:pPr>
            <w:pStyle w:val="TOC3"/>
            <w:rPr>
              <w:rFonts w:eastAsiaTheme="minorEastAsia"/>
              <w:kern w:val="2"/>
              <w:sz w:val="24"/>
              <w:szCs w:val="24"/>
              <w:lang w:eastAsia="en-GB"/>
              <w14:ligatures w14:val="standardContextual"/>
            </w:rPr>
          </w:pPr>
          <w:hyperlink w:anchor="_Toc194956983" w:history="1">
            <w:r w:rsidRPr="0071560B">
              <w:rPr>
                <w:rStyle w:val="Hyperlink"/>
                <w:rFonts w:ascii="Arial" w:hAnsi="Arial" w:cs="Arial"/>
              </w:rPr>
              <w:t>7.3 Review</w:t>
            </w:r>
            <w:r w:rsidRPr="0071560B">
              <w:rPr>
                <w:webHidden/>
              </w:rPr>
              <w:tab/>
            </w:r>
            <w:r w:rsidRPr="0071560B">
              <w:rPr>
                <w:webHidden/>
              </w:rPr>
              <w:fldChar w:fldCharType="begin"/>
            </w:r>
            <w:r w:rsidRPr="0071560B">
              <w:rPr>
                <w:webHidden/>
              </w:rPr>
              <w:instrText xml:space="preserve"> PAGEREF _Toc194956983 \h </w:instrText>
            </w:r>
            <w:r w:rsidRPr="0071560B">
              <w:rPr>
                <w:webHidden/>
              </w:rPr>
            </w:r>
            <w:r w:rsidRPr="0071560B">
              <w:rPr>
                <w:webHidden/>
              </w:rPr>
              <w:fldChar w:fldCharType="separate"/>
            </w:r>
            <w:r w:rsidRPr="0071560B">
              <w:rPr>
                <w:webHidden/>
              </w:rPr>
              <w:t>48</w:t>
            </w:r>
            <w:r w:rsidRPr="0071560B">
              <w:rPr>
                <w:webHidden/>
              </w:rPr>
              <w:fldChar w:fldCharType="end"/>
            </w:r>
          </w:hyperlink>
        </w:p>
        <w:p w14:paraId="10F97933" w14:textId="2BD9D4AB"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84" w:history="1">
            <w:r w:rsidRPr="0071560B">
              <w:rPr>
                <w:rStyle w:val="Hyperlink"/>
                <w:noProof w:val="0"/>
                <w:lang w:val="en-GB"/>
              </w:rPr>
              <w:t>8. Tools and templates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_Toc194956984 \h </w:instrText>
            </w:r>
            <w:r w:rsidRPr="0071560B">
              <w:rPr>
                <w:noProof w:val="0"/>
                <w:webHidden/>
                <w:lang w:val="en-GB"/>
              </w:rPr>
            </w:r>
            <w:r w:rsidRPr="0071560B">
              <w:rPr>
                <w:noProof w:val="0"/>
                <w:webHidden/>
                <w:lang w:val="en-GB"/>
              </w:rPr>
              <w:fldChar w:fldCharType="separate"/>
            </w:r>
            <w:r w:rsidRPr="0071560B">
              <w:rPr>
                <w:noProof w:val="0"/>
                <w:webHidden/>
                <w:lang w:val="en-GB"/>
              </w:rPr>
              <w:t>49</w:t>
            </w:r>
            <w:r w:rsidRPr="0071560B">
              <w:rPr>
                <w:noProof w:val="0"/>
                <w:webHidden/>
                <w:lang w:val="en-GB"/>
              </w:rPr>
              <w:fldChar w:fldCharType="end"/>
            </w:r>
          </w:hyperlink>
        </w:p>
        <w:p w14:paraId="4DAB5013" w14:textId="7BA2752A" w:rsidR="00B220B6" w:rsidRPr="0071560B" w:rsidRDefault="00B220B6">
          <w:pPr>
            <w:pStyle w:val="TOC3"/>
            <w:rPr>
              <w:rFonts w:eastAsiaTheme="minorEastAsia"/>
              <w:kern w:val="2"/>
              <w:sz w:val="24"/>
              <w:szCs w:val="24"/>
              <w:lang w:eastAsia="en-GB"/>
              <w14:ligatures w14:val="standardContextual"/>
            </w:rPr>
          </w:pPr>
          <w:hyperlink w:anchor="_Toc194956985" w:history="1">
            <w:r w:rsidRPr="0071560B">
              <w:rPr>
                <w:rStyle w:val="Hyperlink"/>
                <w:rFonts w:ascii="Arial" w:hAnsi="Arial" w:cs="Arial"/>
              </w:rPr>
              <w:t>8.1 IAT Meeting Agenda</w:t>
            </w:r>
            <w:r w:rsidRPr="0071560B">
              <w:rPr>
                <w:webHidden/>
              </w:rPr>
              <w:tab/>
            </w:r>
            <w:r w:rsidRPr="0071560B">
              <w:rPr>
                <w:webHidden/>
              </w:rPr>
              <w:fldChar w:fldCharType="begin"/>
            </w:r>
            <w:r w:rsidRPr="0071560B">
              <w:rPr>
                <w:webHidden/>
              </w:rPr>
              <w:instrText xml:space="preserve"> PAGEREF _Toc194956985 \h </w:instrText>
            </w:r>
            <w:r w:rsidRPr="0071560B">
              <w:rPr>
                <w:webHidden/>
              </w:rPr>
            </w:r>
            <w:r w:rsidRPr="0071560B">
              <w:rPr>
                <w:webHidden/>
              </w:rPr>
              <w:fldChar w:fldCharType="separate"/>
            </w:r>
            <w:r w:rsidRPr="0071560B">
              <w:rPr>
                <w:webHidden/>
              </w:rPr>
              <w:t>49</w:t>
            </w:r>
            <w:r w:rsidRPr="0071560B">
              <w:rPr>
                <w:webHidden/>
              </w:rPr>
              <w:fldChar w:fldCharType="end"/>
            </w:r>
          </w:hyperlink>
        </w:p>
        <w:p w14:paraId="402BCBBC" w14:textId="5FDA22FE" w:rsidR="00B220B6" w:rsidRPr="0071560B" w:rsidRDefault="00B220B6">
          <w:pPr>
            <w:pStyle w:val="TOC3"/>
            <w:rPr>
              <w:rFonts w:eastAsiaTheme="minorEastAsia"/>
              <w:kern w:val="2"/>
              <w:sz w:val="24"/>
              <w:szCs w:val="24"/>
              <w:lang w:eastAsia="en-GB"/>
              <w14:ligatures w14:val="standardContextual"/>
            </w:rPr>
          </w:pPr>
          <w:hyperlink w:anchor="_Toc194956986" w:history="1">
            <w:r w:rsidRPr="0071560B">
              <w:rPr>
                <w:rStyle w:val="Hyperlink"/>
                <w:rFonts w:ascii="Arial" w:hAnsi="Arial" w:cs="Arial"/>
              </w:rPr>
              <w:t>8.2 OIT Meeting Agenda</w:t>
            </w:r>
            <w:r w:rsidRPr="0071560B">
              <w:rPr>
                <w:webHidden/>
              </w:rPr>
              <w:tab/>
            </w:r>
            <w:r w:rsidRPr="0071560B">
              <w:rPr>
                <w:webHidden/>
              </w:rPr>
              <w:fldChar w:fldCharType="begin"/>
            </w:r>
            <w:r w:rsidRPr="0071560B">
              <w:rPr>
                <w:webHidden/>
              </w:rPr>
              <w:instrText xml:space="preserve"> PAGEREF _Toc194956986 \h </w:instrText>
            </w:r>
            <w:r w:rsidRPr="0071560B">
              <w:rPr>
                <w:webHidden/>
              </w:rPr>
            </w:r>
            <w:r w:rsidRPr="0071560B">
              <w:rPr>
                <w:webHidden/>
              </w:rPr>
              <w:fldChar w:fldCharType="separate"/>
            </w:r>
            <w:r w:rsidRPr="0071560B">
              <w:rPr>
                <w:webHidden/>
              </w:rPr>
              <w:t>50</w:t>
            </w:r>
            <w:r w:rsidRPr="0071560B">
              <w:rPr>
                <w:webHidden/>
              </w:rPr>
              <w:fldChar w:fldCharType="end"/>
            </w:r>
          </w:hyperlink>
        </w:p>
        <w:p w14:paraId="6B33B52D" w14:textId="16795250" w:rsidR="00B220B6" w:rsidRPr="0071560B" w:rsidRDefault="00B220B6">
          <w:pPr>
            <w:pStyle w:val="TOC3"/>
            <w:rPr>
              <w:rFonts w:eastAsiaTheme="minorEastAsia"/>
              <w:kern w:val="2"/>
              <w:sz w:val="24"/>
              <w:szCs w:val="24"/>
              <w:lang w:eastAsia="en-GB"/>
              <w14:ligatures w14:val="standardContextual"/>
            </w:rPr>
          </w:pPr>
          <w:hyperlink w:anchor="_Toc194956987" w:history="1">
            <w:r w:rsidRPr="0071560B">
              <w:rPr>
                <w:rStyle w:val="Hyperlink"/>
                <w:rFonts w:ascii="Arial" w:hAnsi="Arial" w:cs="Arial"/>
              </w:rPr>
              <w:t>8.3 SIT Meeting Agenda</w:t>
            </w:r>
            <w:r w:rsidRPr="0071560B">
              <w:rPr>
                <w:webHidden/>
              </w:rPr>
              <w:tab/>
            </w:r>
            <w:r w:rsidRPr="0071560B">
              <w:rPr>
                <w:webHidden/>
              </w:rPr>
              <w:fldChar w:fldCharType="begin"/>
            </w:r>
            <w:r w:rsidRPr="0071560B">
              <w:rPr>
                <w:webHidden/>
              </w:rPr>
              <w:instrText xml:space="preserve"> PAGEREF _Toc194956987 \h </w:instrText>
            </w:r>
            <w:r w:rsidRPr="0071560B">
              <w:rPr>
                <w:webHidden/>
              </w:rPr>
            </w:r>
            <w:r w:rsidRPr="0071560B">
              <w:rPr>
                <w:webHidden/>
              </w:rPr>
              <w:fldChar w:fldCharType="separate"/>
            </w:r>
            <w:r w:rsidRPr="0071560B">
              <w:rPr>
                <w:webHidden/>
              </w:rPr>
              <w:t>51</w:t>
            </w:r>
            <w:r w:rsidRPr="0071560B">
              <w:rPr>
                <w:webHidden/>
              </w:rPr>
              <w:fldChar w:fldCharType="end"/>
            </w:r>
          </w:hyperlink>
        </w:p>
        <w:p w14:paraId="39BA5CEF" w14:textId="7B7D6079" w:rsidR="00B220B6" w:rsidRPr="0071560B" w:rsidRDefault="00B220B6">
          <w:pPr>
            <w:pStyle w:val="TOC3"/>
            <w:rPr>
              <w:rFonts w:eastAsiaTheme="minorEastAsia"/>
              <w:kern w:val="2"/>
              <w:sz w:val="24"/>
              <w:szCs w:val="24"/>
              <w:lang w:eastAsia="en-GB"/>
              <w14:ligatures w14:val="standardContextual"/>
            </w:rPr>
          </w:pPr>
          <w:hyperlink w:anchor="_Toc194956988" w:history="1">
            <w:r w:rsidRPr="0071560B">
              <w:rPr>
                <w:rStyle w:val="Hyperlink"/>
                <w:rFonts w:ascii="Arial" w:hAnsi="Arial" w:cs="Arial"/>
              </w:rPr>
              <w:t>8.4 Information Board</w:t>
            </w:r>
            <w:r w:rsidRPr="0071560B">
              <w:rPr>
                <w:webHidden/>
              </w:rPr>
              <w:tab/>
            </w:r>
            <w:r w:rsidRPr="0071560B">
              <w:rPr>
                <w:webHidden/>
              </w:rPr>
              <w:fldChar w:fldCharType="begin"/>
            </w:r>
            <w:r w:rsidRPr="0071560B">
              <w:rPr>
                <w:webHidden/>
              </w:rPr>
              <w:instrText xml:space="preserve"> PAGEREF _Toc194956988 \h </w:instrText>
            </w:r>
            <w:r w:rsidRPr="0071560B">
              <w:rPr>
                <w:webHidden/>
              </w:rPr>
            </w:r>
            <w:r w:rsidRPr="0071560B">
              <w:rPr>
                <w:webHidden/>
              </w:rPr>
              <w:fldChar w:fldCharType="separate"/>
            </w:r>
            <w:r w:rsidRPr="0071560B">
              <w:rPr>
                <w:webHidden/>
              </w:rPr>
              <w:t>52</w:t>
            </w:r>
            <w:r w:rsidRPr="0071560B">
              <w:rPr>
                <w:webHidden/>
              </w:rPr>
              <w:fldChar w:fldCharType="end"/>
            </w:r>
          </w:hyperlink>
        </w:p>
        <w:p w14:paraId="3D8C11B8" w14:textId="0F54CF0E" w:rsidR="00B220B6" w:rsidRPr="0071560B" w:rsidRDefault="00B220B6">
          <w:pPr>
            <w:pStyle w:val="TOC3"/>
            <w:rPr>
              <w:rFonts w:eastAsiaTheme="minorEastAsia"/>
              <w:kern w:val="2"/>
              <w:sz w:val="24"/>
              <w:szCs w:val="24"/>
              <w:lang w:eastAsia="en-GB"/>
              <w14:ligatures w14:val="standardContextual"/>
            </w:rPr>
          </w:pPr>
          <w:hyperlink w:anchor="_Toc194956989" w:history="1">
            <w:r w:rsidRPr="0071560B">
              <w:rPr>
                <w:rStyle w:val="Hyperlink"/>
                <w:rFonts w:ascii="Arial" w:hAnsi="Arial" w:cs="Arial"/>
              </w:rPr>
              <w:t>8.5 Objectives Board</w:t>
            </w:r>
            <w:r w:rsidRPr="0071560B">
              <w:rPr>
                <w:webHidden/>
              </w:rPr>
              <w:tab/>
            </w:r>
            <w:r w:rsidRPr="0071560B">
              <w:rPr>
                <w:webHidden/>
              </w:rPr>
              <w:fldChar w:fldCharType="begin"/>
            </w:r>
            <w:r w:rsidRPr="0071560B">
              <w:rPr>
                <w:webHidden/>
              </w:rPr>
              <w:instrText xml:space="preserve"> PAGEREF _Toc194956989 \h </w:instrText>
            </w:r>
            <w:r w:rsidRPr="0071560B">
              <w:rPr>
                <w:webHidden/>
              </w:rPr>
            </w:r>
            <w:r w:rsidRPr="0071560B">
              <w:rPr>
                <w:webHidden/>
              </w:rPr>
              <w:fldChar w:fldCharType="separate"/>
            </w:r>
            <w:r w:rsidRPr="0071560B">
              <w:rPr>
                <w:webHidden/>
              </w:rPr>
              <w:t>53</w:t>
            </w:r>
            <w:r w:rsidRPr="0071560B">
              <w:rPr>
                <w:webHidden/>
              </w:rPr>
              <w:fldChar w:fldCharType="end"/>
            </w:r>
          </w:hyperlink>
        </w:p>
        <w:p w14:paraId="419091F7" w14:textId="27F11789" w:rsidR="00B220B6" w:rsidRPr="0071560B" w:rsidRDefault="00B220B6">
          <w:pPr>
            <w:pStyle w:val="TOC3"/>
            <w:rPr>
              <w:rFonts w:eastAsiaTheme="minorEastAsia"/>
              <w:kern w:val="2"/>
              <w:sz w:val="24"/>
              <w:szCs w:val="24"/>
              <w:lang w:eastAsia="en-GB"/>
              <w14:ligatures w14:val="standardContextual"/>
            </w:rPr>
          </w:pPr>
          <w:hyperlink w:anchor="_Toc194956990" w:history="1">
            <w:r w:rsidRPr="0071560B">
              <w:rPr>
                <w:rStyle w:val="Hyperlink"/>
                <w:rFonts w:ascii="Arial" w:hAnsi="Arial" w:cs="Arial"/>
              </w:rPr>
              <w:t>8.6 Decision Log</w:t>
            </w:r>
            <w:r w:rsidRPr="0071560B">
              <w:rPr>
                <w:webHidden/>
              </w:rPr>
              <w:tab/>
            </w:r>
            <w:r w:rsidRPr="0071560B">
              <w:rPr>
                <w:webHidden/>
              </w:rPr>
              <w:fldChar w:fldCharType="begin"/>
            </w:r>
            <w:r w:rsidRPr="0071560B">
              <w:rPr>
                <w:webHidden/>
              </w:rPr>
              <w:instrText xml:space="preserve"> PAGEREF _Toc194956990 \h </w:instrText>
            </w:r>
            <w:r w:rsidRPr="0071560B">
              <w:rPr>
                <w:webHidden/>
              </w:rPr>
            </w:r>
            <w:r w:rsidRPr="0071560B">
              <w:rPr>
                <w:webHidden/>
              </w:rPr>
              <w:fldChar w:fldCharType="separate"/>
            </w:r>
            <w:r w:rsidRPr="0071560B">
              <w:rPr>
                <w:webHidden/>
              </w:rPr>
              <w:t>54</w:t>
            </w:r>
            <w:r w:rsidRPr="0071560B">
              <w:rPr>
                <w:webHidden/>
              </w:rPr>
              <w:fldChar w:fldCharType="end"/>
            </w:r>
          </w:hyperlink>
        </w:p>
        <w:p w14:paraId="623C8D91" w14:textId="26FBC746" w:rsidR="00B220B6" w:rsidRPr="0071560B" w:rsidRDefault="00B220B6">
          <w:pPr>
            <w:pStyle w:val="TOC3"/>
            <w:rPr>
              <w:rFonts w:eastAsiaTheme="minorEastAsia"/>
              <w:kern w:val="2"/>
              <w:sz w:val="24"/>
              <w:szCs w:val="24"/>
              <w:lang w:eastAsia="en-GB"/>
              <w14:ligatures w14:val="standardContextual"/>
            </w:rPr>
          </w:pPr>
          <w:hyperlink w:anchor="_Toc194956991" w:history="1">
            <w:r w:rsidRPr="0071560B">
              <w:rPr>
                <w:rStyle w:val="Hyperlink"/>
                <w:rFonts w:ascii="Arial" w:hAnsi="Arial" w:cs="Arial"/>
              </w:rPr>
              <w:t>8.7 Issues &amp; Actions Log</w:t>
            </w:r>
            <w:r w:rsidRPr="0071560B">
              <w:rPr>
                <w:webHidden/>
              </w:rPr>
              <w:tab/>
            </w:r>
            <w:r w:rsidRPr="0071560B">
              <w:rPr>
                <w:webHidden/>
              </w:rPr>
              <w:fldChar w:fldCharType="begin"/>
            </w:r>
            <w:r w:rsidRPr="0071560B">
              <w:rPr>
                <w:webHidden/>
              </w:rPr>
              <w:instrText xml:space="preserve"> PAGEREF _Toc194956991 \h </w:instrText>
            </w:r>
            <w:r w:rsidRPr="0071560B">
              <w:rPr>
                <w:webHidden/>
              </w:rPr>
            </w:r>
            <w:r w:rsidRPr="0071560B">
              <w:rPr>
                <w:webHidden/>
              </w:rPr>
              <w:fldChar w:fldCharType="separate"/>
            </w:r>
            <w:r w:rsidRPr="0071560B">
              <w:rPr>
                <w:webHidden/>
              </w:rPr>
              <w:t>55</w:t>
            </w:r>
            <w:r w:rsidRPr="0071560B">
              <w:rPr>
                <w:webHidden/>
              </w:rPr>
              <w:fldChar w:fldCharType="end"/>
            </w:r>
          </w:hyperlink>
        </w:p>
        <w:p w14:paraId="480FCF8A" w14:textId="2889309A" w:rsidR="00B220B6" w:rsidRPr="0071560B" w:rsidRDefault="00B220B6">
          <w:pPr>
            <w:pStyle w:val="TOC3"/>
            <w:rPr>
              <w:rFonts w:eastAsiaTheme="minorEastAsia"/>
              <w:kern w:val="2"/>
              <w:sz w:val="24"/>
              <w:szCs w:val="24"/>
              <w:lang w:eastAsia="en-GB"/>
              <w14:ligatures w14:val="standardContextual"/>
            </w:rPr>
          </w:pPr>
          <w:hyperlink w:anchor="_Toc194956992" w:history="1">
            <w:r w:rsidRPr="0071560B">
              <w:rPr>
                <w:rStyle w:val="Hyperlink"/>
                <w:rFonts w:ascii="Arial" w:hAnsi="Arial" w:cs="Arial"/>
              </w:rPr>
              <w:t>8.8 Situation Report</w:t>
            </w:r>
            <w:r w:rsidRPr="0071560B">
              <w:rPr>
                <w:webHidden/>
              </w:rPr>
              <w:tab/>
            </w:r>
            <w:r w:rsidRPr="0071560B">
              <w:rPr>
                <w:webHidden/>
              </w:rPr>
              <w:fldChar w:fldCharType="begin"/>
            </w:r>
            <w:r w:rsidRPr="0071560B">
              <w:rPr>
                <w:webHidden/>
              </w:rPr>
              <w:instrText xml:space="preserve"> PAGEREF _Toc194956992 \h </w:instrText>
            </w:r>
            <w:r w:rsidRPr="0071560B">
              <w:rPr>
                <w:webHidden/>
              </w:rPr>
            </w:r>
            <w:r w:rsidRPr="0071560B">
              <w:rPr>
                <w:webHidden/>
              </w:rPr>
              <w:fldChar w:fldCharType="separate"/>
            </w:r>
            <w:r w:rsidRPr="0071560B">
              <w:rPr>
                <w:webHidden/>
              </w:rPr>
              <w:t>56</w:t>
            </w:r>
            <w:r w:rsidRPr="0071560B">
              <w:rPr>
                <w:webHidden/>
              </w:rPr>
              <w:fldChar w:fldCharType="end"/>
            </w:r>
          </w:hyperlink>
        </w:p>
        <w:p w14:paraId="2199AF23" w14:textId="51004473" w:rsidR="00B220B6" w:rsidRPr="0071560B" w:rsidRDefault="00B220B6">
          <w:pPr>
            <w:pStyle w:val="TOC3"/>
            <w:rPr>
              <w:rFonts w:eastAsiaTheme="minorEastAsia"/>
              <w:kern w:val="2"/>
              <w:sz w:val="24"/>
              <w:szCs w:val="24"/>
              <w:lang w:eastAsia="en-GB"/>
              <w14:ligatures w14:val="standardContextual"/>
            </w:rPr>
          </w:pPr>
          <w:hyperlink w:anchor="_Toc194956993" w:history="1">
            <w:r w:rsidRPr="0071560B">
              <w:rPr>
                <w:rStyle w:val="Hyperlink"/>
                <w:rFonts w:ascii="Arial" w:hAnsi="Arial" w:cs="Arial"/>
              </w:rPr>
              <w:t>8.9 Stakeholder Management Matrix</w:t>
            </w:r>
            <w:r w:rsidRPr="0071560B">
              <w:rPr>
                <w:webHidden/>
              </w:rPr>
              <w:tab/>
            </w:r>
            <w:r w:rsidRPr="0071560B">
              <w:rPr>
                <w:webHidden/>
              </w:rPr>
              <w:fldChar w:fldCharType="begin"/>
            </w:r>
            <w:r w:rsidRPr="0071560B">
              <w:rPr>
                <w:webHidden/>
              </w:rPr>
              <w:instrText xml:space="preserve"> PAGEREF _Toc194956993 \h </w:instrText>
            </w:r>
            <w:r w:rsidRPr="0071560B">
              <w:rPr>
                <w:webHidden/>
              </w:rPr>
            </w:r>
            <w:r w:rsidRPr="0071560B">
              <w:rPr>
                <w:webHidden/>
              </w:rPr>
              <w:fldChar w:fldCharType="separate"/>
            </w:r>
            <w:r w:rsidRPr="0071560B">
              <w:rPr>
                <w:webHidden/>
              </w:rPr>
              <w:t>57</w:t>
            </w:r>
            <w:r w:rsidRPr="0071560B">
              <w:rPr>
                <w:webHidden/>
              </w:rPr>
              <w:fldChar w:fldCharType="end"/>
            </w:r>
          </w:hyperlink>
        </w:p>
        <w:p w14:paraId="1FE08891" w14:textId="1CC461B5" w:rsidR="00B220B6" w:rsidRPr="0071560B" w:rsidRDefault="00B220B6">
          <w:pPr>
            <w:pStyle w:val="TOC3"/>
            <w:rPr>
              <w:rFonts w:eastAsiaTheme="minorEastAsia"/>
              <w:kern w:val="2"/>
              <w:sz w:val="24"/>
              <w:szCs w:val="24"/>
              <w:lang w:eastAsia="en-GB"/>
              <w14:ligatures w14:val="standardContextual"/>
            </w:rPr>
          </w:pPr>
          <w:hyperlink w:anchor="_Toc194956994" w:history="1">
            <w:r w:rsidRPr="0071560B">
              <w:rPr>
                <w:rStyle w:val="Hyperlink"/>
                <w:rFonts w:ascii="Arial" w:eastAsiaTheme="majorEastAsia" w:hAnsi="Arial" w:cs="Arial"/>
              </w:rPr>
              <w:t>8.10 Hot Debrief and Lessons Learned Template</w:t>
            </w:r>
            <w:r w:rsidRPr="0071560B">
              <w:rPr>
                <w:webHidden/>
              </w:rPr>
              <w:tab/>
            </w:r>
            <w:r w:rsidRPr="0071560B">
              <w:rPr>
                <w:webHidden/>
              </w:rPr>
              <w:fldChar w:fldCharType="begin"/>
            </w:r>
            <w:r w:rsidRPr="0071560B">
              <w:rPr>
                <w:webHidden/>
              </w:rPr>
              <w:instrText xml:space="preserve"> PAGEREF _Toc194956994 \h </w:instrText>
            </w:r>
            <w:r w:rsidRPr="0071560B">
              <w:rPr>
                <w:webHidden/>
              </w:rPr>
            </w:r>
            <w:r w:rsidRPr="0071560B">
              <w:rPr>
                <w:webHidden/>
              </w:rPr>
              <w:fldChar w:fldCharType="separate"/>
            </w:r>
            <w:r w:rsidRPr="0071560B">
              <w:rPr>
                <w:webHidden/>
              </w:rPr>
              <w:t>58</w:t>
            </w:r>
            <w:r w:rsidRPr="0071560B">
              <w:rPr>
                <w:webHidden/>
              </w:rPr>
              <w:fldChar w:fldCharType="end"/>
            </w:r>
          </w:hyperlink>
        </w:p>
        <w:p w14:paraId="03E3D4A8" w14:textId="1FB21FF6" w:rsidR="00B220B6" w:rsidRPr="0071560B" w:rsidRDefault="00B220B6">
          <w:pPr>
            <w:pStyle w:val="TOC3"/>
            <w:rPr>
              <w:rFonts w:eastAsiaTheme="minorEastAsia"/>
              <w:kern w:val="2"/>
              <w:sz w:val="24"/>
              <w:szCs w:val="24"/>
              <w:lang w:eastAsia="en-GB"/>
              <w14:ligatures w14:val="standardContextual"/>
            </w:rPr>
          </w:pPr>
          <w:hyperlink w:anchor="_Toc194956995" w:history="1">
            <w:r w:rsidRPr="0071560B">
              <w:rPr>
                <w:rStyle w:val="Hyperlink"/>
                <w:rFonts w:ascii="Arial" w:hAnsi="Arial" w:cs="Arial"/>
              </w:rPr>
              <w:t>8.11 Shift Handover Log</w:t>
            </w:r>
            <w:r w:rsidRPr="0071560B">
              <w:rPr>
                <w:webHidden/>
              </w:rPr>
              <w:tab/>
            </w:r>
            <w:r w:rsidRPr="0071560B">
              <w:rPr>
                <w:webHidden/>
              </w:rPr>
              <w:fldChar w:fldCharType="begin"/>
            </w:r>
            <w:r w:rsidRPr="0071560B">
              <w:rPr>
                <w:webHidden/>
              </w:rPr>
              <w:instrText xml:space="preserve"> PAGEREF _Toc194956995 \h </w:instrText>
            </w:r>
            <w:r w:rsidRPr="0071560B">
              <w:rPr>
                <w:webHidden/>
              </w:rPr>
            </w:r>
            <w:r w:rsidRPr="0071560B">
              <w:rPr>
                <w:webHidden/>
              </w:rPr>
              <w:fldChar w:fldCharType="separate"/>
            </w:r>
            <w:r w:rsidRPr="0071560B">
              <w:rPr>
                <w:webHidden/>
              </w:rPr>
              <w:t>61</w:t>
            </w:r>
            <w:r w:rsidRPr="0071560B">
              <w:rPr>
                <w:webHidden/>
              </w:rPr>
              <w:fldChar w:fldCharType="end"/>
            </w:r>
          </w:hyperlink>
        </w:p>
        <w:p w14:paraId="5661EA6D" w14:textId="7050092B"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96" w:history="1">
            <w:r w:rsidRPr="0071560B">
              <w:rPr>
                <w:rStyle w:val="Hyperlink"/>
                <w:noProof w:val="0"/>
                <w:lang w:val="en-GB"/>
              </w:rPr>
              <w:t>Annex A – Role Prof</w:t>
            </w:r>
            <w:r w:rsidRPr="0071560B">
              <w:rPr>
                <w:rStyle w:val="Hyperlink"/>
                <w:noProof w:val="0"/>
                <w:lang w:val="en-GB"/>
              </w:rPr>
              <w:t>i</w:t>
            </w:r>
            <w:r w:rsidRPr="0071560B">
              <w:rPr>
                <w:rStyle w:val="Hyperlink"/>
                <w:noProof w:val="0"/>
                <w:lang w:val="en-GB"/>
              </w:rPr>
              <w:t>les</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_Toc194956996 \h </w:instrText>
            </w:r>
            <w:r w:rsidRPr="0071560B">
              <w:rPr>
                <w:noProof w:val="0"/>
                <w:webHidden/>
                <w:lang w:val="en-GB"/>
              </w:rPr>
            </w:r>
            <w:r w:rsidRPr="0071560B">
              <w:rPr>
                <w:noProof w:val="0"/>
                <w:webHidden/>
                <w:lang w:val="en-GB"/>
              </w:rPr>
              <w:fldChar w:fldCharType="separate"/>
            </w:r>
            <w:r w:rsidRPr="0071560B">
              <w:rPr>
                <w:noProof w:val="0"/>
                <w:webHidden/>
                <w:lang w:val="en-GB"/>
              </w:rPr>
              <w:t>62</w:t>
            </w:r>
            <w:r w:rsidRPr="0071560B">
              <w:rPr>
                <w:noProof w:val="0"/>
                <w:webHidden/>
                <w:lang w:val="en-GB"/>
              </w:rPr>
              <w:fldChar w:fldCharType="end"/>
            </w:r>
          </w:hyperlink>
        </w:p>
        <w:p w14:paraId="056B36B0" w14:textId="186910E2" w:rsidR="00B220B6" w:rsidRPr="0071560B" w:rsidRDefault="00B220B6">
          <w:pPr>
            <w:pStyle w:val="TOC1"/>
            <w:rPr>
              <w:rFonts w:asciiTheme="minorHAnsi" w:eastAsiaTheme="minorEastAsia" w:hAnsiTheme="minorHAnsi" w:cstheme="minorBidi"/>
              <w:noProof w:val="0"/>
              <w:kern w:val="2"/>
              <w:sz w:val="24"/>
              <w:szCs w:val="24"/>
              <w:lang w:val="en-GB" w:eastAsia="en-GB"/>
              <w14:ligatures w14:val="standardContextual"/>
            </w:rPr>
          </w:pPr>
          <w:hyperlink w:anchor="_Toc194956997" w:history="1">
            <w:r w:rsidRPr="0071560B">
              <w:rPr>
                <w:rStyle w:val="Hyperlink"/>
                <w:noProof w:val="0"/>
                <w:lang w:val="en-GB"/>
              </w:rPr>
              <w:t>Annex B – Role of the Board</w:t>
            </w:r>
            <w:r w:rsidRPr="0071560B">
              <w:rPr>
                <w:noProof w:val="0"/>
                <w:webHidden/>
                <w:lang w:val="en-GB"/>
              </w:rPr>
              <w:tab/>
            </w:r>
            <w:r w:rsidRPr="0071560B">
              <w:rPr>
                <w:noProof w:val="0"/>
                <w:webHidden/>
                <w:lang w:val="en-GB"/>
              </w:rPr>
              <w:fldChar w:fldCharType="begin"/>
            </w:r>
            <w:r w:rsidRPr="0071560B">
              <w:rPr>
                <w:noProof w:val="0"/>
                <w:webHidden/>
                <w:lang w:val="en-GB"/>
              </w:rPr>
              <w:instrText xml:space="preserve"> PAGEREF _Toc194956997 \h </w:instrText>
            </w:r>
            <w:r w:rsidRPr="0071560B">
              <w:rPr>
                <w:noProof w:val="0"/>
                <w:webHidden/>
                <w:lang w:val="en-GB"/>
              </w:rPr>
            </w:r>
            <w:r w:rsidRPr="0071560B">
              <w:rPr>
                <w:noProof w:val="0"/>
                <w:webHidden/>
                <w:lang w:val="en-GB"/>
              </w:rPr>
              <w:fldChar w:fldCharType="separate"/>
            </w:r>
            <w:r w:rsidRPr="0071560B">
              <w:rPr>
                <w:noProof w:val="0"/>
                <w:webHidden/>
                <w:lang w:val="en-GB"/>
              </w:rPr>
              <w:t>68</w:t>
            </w:r>
            <w:r w:rsidRPr="0071560B">
              <w:rPr>
                <w:noProof w:val="0"/>
                <w:webHidden/>
                <w:lang w:val="en-GB"/>
              </w:rPr>
              <w:fldChar w:fldCharType="end"/>
            </w:r>
          </w:hyperlink>
        </w:p>
        <w:p w14:paraId="042AAF4F" w14:textId="7D1D9E4E" w:rsidR="00D042B4" w:rsidRPr="0071560B" w:rsidRDefault="00B91EB0" w:rsidP="00DE0BA8">
          <w:pPr>
            <w:pStyle w:val="TOC1"/>
            <w:rPr>
              <w:rFonts w:eastAsiaTheme="minorEastAsia"/>
              <w:noProof w:val="0"/>
              <w:lang w:val="en-GB" w:eastAsia="en-GB"/>
            </w:rPr>
          </w:pPr>
          <w:r w:rsidRPr="0071560B">
            <w:rPr>
              <w:noProof w:val="0"/>
              <w:sz w:val="20"/>
              <w:szCs w:val="20"/>
              <w:lang w:val="en-GB"/>
            </w:rPr>
            <w:fldChar w:fldCharType="end"/>
          </w:r>
        </w:p>
      </w:sdtContent>
    </w:sdt>
    <w:p w14:paraId="74942258" w14:textId="77777777" w:rsidR="003C56E9" w:rsidRPr="0071560B" w:rsidRDefault="003C56E9">
      <w:pPr>
        <w:rPr>
          <w:sz w:val="20"/>
          <w:szCs w:val="20"/>
        </w:rPr>
      </w:pPr>
      <w:r w:rsidRPr="0071560B">
        <w:br w:type="page"/>
      </w:r>
    </w:p>
    <w:p w14:paraId="71F67B97" w14:textId="51438EA8" w:rsidR="00630C85" w:rsidRPr="0071560B" w:rsidRDefault="00630C85" w:rsidP="00582802">
      <w:pPr>
        <w:pStyle w:val="Heading1"/>
        <w:spacing w:after="240"/>
        <w:rPr>
          <w:rFonts w:ascii="Arial" w:hAnsi="Arial" w:cs="Arial"/>
          <w:color w:val="3F2A56"/>
        </w:rPr>
      </w:pPr>
      <w:bookmarkStart w:id="2" w:name="_Toc194956921"/>
      <w:r w:rsidRPr="0071560B">
        <w:rPr>
          <w:rFonts w:ascii="Arial" w:hAnsi="Arial" w:cs="Arial"/>
          <w:color w:val="3F2A56"/>
        </w:rPr>
        <w:lastRenderedPageBreak/>
        <w:t>Abbreviations</w:t>
      </w:r>
      <w:bookmarkEnd w:id="2"/>
    </w:p>
    <w:tbl>
      <w:tblPr>
        <w:tblW w:w="9197" w:type="dxa"/>
        <w:tblInd w:w="-147" w:type="dxa"/>
        <w:tblLook w:val="04A0" w:firstRow="1" w:lastRow="0" w:firstColumn="1" w:lastColumn="0" w:noHBand="0" w:noVBand="1"/>
      </w:tblPr>
      <w:tblGrid>
        <w:gridCol w:w="2279"/>
        <w:gridCol w:w="6918"/>
      </w:tblGrid>
      <w:tr w:rsidR="00630C85" w:rsidRPr="0071560B" w14:paraId="0543E4DD"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17F046EB"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APHA</w:t>
            </w:r>
          </w:p>
        </w:tc>
        <w:tc>
          <w:tcPr>
            <w:tcW w:w="6918" w:type="dxa"/>
            <w:tcBorders>
              <w:left w:val="single" w:sz="4" w:space="0" w:color="FFFFFF"/>
            </w:tcBorders>
          </w:tcPr>
          <w:p w14:paraId="77DD70F8"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Animal and Plant Health Agency</w:t>
            </w:r>
          </w:p>
        </w:tc>
      </w:tr>
      <w:tr w:rsidR="00873D38" w:rsidRPr="0071560B" w14:paraId="55FB8394"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57C99FB6" w14:textId="4C14E1DF" w:rsidR="00873D38" w:rsidRPr="0071560B" w:rsidRDefault="00873D38"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BAU</w:t>
            </w:r>
          </w:p>
        </w:tc>
        <w:tc>
          <w:tcPr>
            <w:tcW w:w="6918" w:type="dxa"/>
            <w:tcBorders>
              <w:left w:val="single" w:sz="4" w:space="0" w:color="FFFFFF"/>
            </w:tcBorders>
          </w:tcPr>
          <w:p w14:paraId="6D00E26E" w14:textId="3DDB393C" w:rsidR="00873D38" w:rsidRPr="0071560B" w:rsidRDefault="00873D3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Business As Usual</w:t>
            </w:r>
          </w:p>
        </w:tc>
      </w:tr>
      <w:tr w:rsidR="00873D38" w:rsidRPr="0071560B" w14:paraId="6A07239D"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465FECE" w14:textId="7F6592D2" w:rsidR="00873D38" w:rsidRPr="0071560B" w:rsidRDefault="00873D38"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BIMF</w:t>
            </w:r>
            <w:proofErr w:type="spellEnd"/>
          </w:p>
        </w:tc>
        <w:tc>
          <w:tcPr>
            <w:tcW w:w="6918" w:type="dxa"/>
            <w:tcBorders>
              <w:left w:val="single" w:sz="4" w:space="0" w:color="FFFFFF"/>
            </w:tcBorders>
          </w:tcPr>
          <w:p w14:paraId="47ECFF33" w14:textId="195C46EA" w:rsidR="00873D38" w:rsidRPr="0071560B" w:rsidRDefault="00873D3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Business Incident Management Framework</w:t>
            </w:r>
          </w:p>
        </w:tc>
      </w:tr>
      <w:tr w:rsidR="00310EB5" w:rsidRPr="0071560B" w14:paraId="4F937769"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F15977F" w14:textId="30450F73" w:rsidR="00310EB5" w:rsidRPr="0071560B" w:rsidRDefault="00310EB5"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CPHM</w:t>
            </w:r>
            <w:proofErr w:type="spellEnd"/>
          </w:p>
        </w:tc>
        <w:tc>
          <w:tcPr>
            <w:tcW w:w="6918" w:type="dxa"/>
            <w:tcBorders>
              <w:left w:val="single" w:sz="4" w:space="0" w:color="FFFFFF"/>
            </w:tcBorders>
          </w:tcPr>
          <w:p w14:paraId="3A61A8BF" w14:textId="02D408FA" w:rsidR="00310EB5" w:rsidRPr="0071560B" w:rsidRDefault="00310EB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Consultant in Public Health Medicine</w:t>
            </w:r>
          </w:p>
        </w:tc>
      </w:tr>
      <w:tr w:rsidR="00650790" w:rsidRPr="0071560B" w14:paraId="57B0B694"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2ED93717" w14:textId="77777777" w:rsidR="00650790" w:rsidRPr="0071560B" w:rsidRDefault="00650790"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COBR</w:t>
            </w:r>
            <w:proofErr w:type="spellEnd"/>
          </w:p>
          <w:p w14:paraId="40ABBB29" w14:textId="2E73CF1E" w:rsidR="00450C08" w:rsidRPr="0071560B" w:rsidRDefault="00450C08"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eRDM</w:t>
            </w:r>
            <w:proofErr w:type="spellEnd"/>
          </w:p>
        </w:tc>
        <w:tc>
          <w:tcPr>
            <w:tcW w:w="6918" w:type="dxa"/>
            <w:tcBorders>
              <w:left w:val="single" w:sz="4" w:space="0" w:color="FFFFFF"/>
            </w:tcBorders>
          </w:tcPr>
          <w:p w14:paraId="0A3D4724" w14:textId="77777777" w:rsidR="00650790" w:rsidRPr="0071560B" w:rsidRDefault="00650790"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Cabinet Office Briefing Rooms</w:t>
            </w:r>
          </w:p>
          <w:p w14:paraId="1737EDF6" w14:textId="530DC0B7" w:rsidR="00450C08" w:rsidRPr="0071560B" w:rsidRDefault="00450C0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electronic Record and Document Management system</w:t>
            </w:r>
          </w:p>
        </w:tc>
      </w:tr>
      <w:tr w:rsidR="00CD48A8" w:rsidRPr="0071560B" w14:paraId="537CFB05"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15333852" w14:textId="47E8A368" w:rsidR="00F146A2" w:rsidRPr="0071560B" w:rsidRDefault="00F146A2"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EMT</w:t>
            </w:r>
          </w:p>
          <w:p w14:paraId="556F07D1" w14:textId="3F6C8C40" w:rsidR="005171FD" w:rsidRPr="0071560B" w:rsidRDefault="005171FD"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FAFA</w:t>
            </w:r>
          </w:p>
          <w:p w14:paraId="6283A7AB" w14:textId="3C9FB1A6" w:rsidR="00CD48A8" w:rsidRPr="0071560B" w:rsidRDefault="00CD48A8"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FBO</w:t>
            </w:r>
            <w:proofErr w:type="spellEnd"/>
          </w:p>
        </w:tc>
        <w:tc>
          <w:tcPr>
            <w:tcW w:w="6918" w:type="dxa"/>
            <w:tcBorders>
              <w:left w:val="single" w:sz="4" w:space="0" w:color="FFFFFF"/>
            </w:tcBorders>
          </w:tcPr>
          <w:p w14:paraId="21CD8955" w14:textId="651A4A42" w:rsidR="005171FD" w:rsidRPr="0071560B" w:rsidRDefault="00F146A2"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 xml:space="preserve">Executive Management Team </w:t>
            </w:r>
          </w:p>
          <w:p w14:paraId="505C32F1" w14:textId="52F0E94D" w:rsidR="005171FD" w:rsidRPr="0071560B" w:rsidRDefault="005171FD"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Food Alert for Action</w:t>
            </w:r>
          </w:p>
          <w:p w14:paraId="6FC4299A" w14:textId="1F8BC6F4" w:rsidR="00CD48A8" w:rsidRPr="0071560B" w:rsidRDefault="00CD48A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Food Business Operator</w:t>
            </w:r>
          </w:p>
        </w:tc>
      </w:tr>
      <w:tr w:rsidR="00630C85" w:rsidRPr="0071560B" w14:paraId="272154A1"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EDFC935"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FSA</w:t>
            </w:r>
          </w:p>
        </w:tc>
        <w:tc>
          <w:tcPr>
            <w:tcW w:w="6918" w:type="dxa"/>
            <w:tcBorders>
              <w:left w:val="single" w:sz="4" w:space="0" w:color="FFFFFF"/>
            </w:tcBorders>
          </w:tcPr>
          <w:p w14:paraId="7A36E5F8"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Food Standards Agency</w:t>
            </w:r>
          </w:p>
        </w:tc>
      </w:tr>
      <w:tr w:rsidR="00630C85" w:rsidRPr="0071560B" w14:paraId="2FD055D2"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4B86FF1"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FSS</w:t>
            </w:r>
          </w:p>
        </w:tc>
        <w:tc>
          <w:tcPr>
            <w:tcW w:w="6918" w:type="dxa"/>
            <w:tcBorders>
              <w:left w:val="single" w:sz="4" w:space="0" w:color="FFFFFF"/>
            </w:tcBorders>
          </w:tcPr>
          <w:p w14:paraId="72AB4704"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Food Standards Scotland</w:t>
            </w:r>
          </w:p>
        </w:tc>
      </w:tr>
      <w:tr w:rsidR="00630C85" w:rsidRPr="0071560B" w14:paraId="6A9700F9"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0DDBD100"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IAT</w:t>
            </w:r>
          </w:p>
        </w:tc>
        <w:tc>
          <w:tcPr>
            <w:tcW w:w="6918" w:type="dxa"/>
            <w:tcBorders>
              <w:left w:val="single" w:sz="4" w:space="0" w:color="FFFFFF"/>
            </w:tcBorders>
          </w:tcPr>
          <w:p w14:paraId="44ED9C6E"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Assessment Team</w:t>
            </w:r>
          </w:p>
        </w:tc>
      </w:tr>
      <w:tr w:rsidR="00630C85" w:rsidRPr="0071560B" w14:paraId="5837FA5F"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E0D4891"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ICM</w:t>
            </w:r>
          </w:p>
        </w:tc>
        <w:tc>
          <w:tcPr>
            <w:tcW w:w="6918" w:type="dxa"/>
            <w:tcBorders>
              <w:left w:val="single" w:sz="4" w:space="0" w:color="FFFFFF"/>
            </w:tcBorders>
          </w:tcPr>
          <w:p w14:paraId="1EA5C309"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Classification Matrix</w:t>
            </w:r>
          </w:p>
        </w:tc>
      </w:tr>
      <w:tr w:rsidR="00630C85" w:rsidRPr="0071560B" w14:paraId="47A583A4"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768D0100"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ICP</w:t>
            </w:r>
            <w:proofErr w:type="spellEnd"/>
          </w:p>
        </w:tc>
        <w:tc>
          <w:tcPr>
            <w:tcW w:w="6918" w:type="dxa"/>
            <w:tcBorders>
              <w:left w:val="single" w:sz="4" w:space="0" w:color="FFFFFF"/>
            </w:tcBorders>
          </w:tcPr>
          <w:p w14:paraId="1A6C4BD2"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Communication</w:t>
            </w:r>
            <w:r w:rsidR="00667802" w:rsidRPr="0071560B">
              <w:rPr>
                <w:rFonts w:ascii="Arial" w:eastAsia="Times New Roman" w:hAnsi="Arial" w:cs="Arial"/>
                <w:sz w:val="24"/>
                <w:szCs w:val="24"/>
                <w:lang w:eastAsia="de-AT"/>
              </w:rPr>
              <w:t>s</w:t>
            </w:r>
            <w:r w:rsidRPr="0071560B">
              <w:rPr>
                <w:rFonts w:ascii="Arial" w:eastAsia="Times New Roman" w:hAnsi="Arial" w:cs="Arial"/>
                <w:sz w:val="24"/>
                <w:szCs w:val="24"/>
                <w:lang w:eastAsia="de-AT"/>
              </w:rPr>
              <w:t xml:space="preserve"> Plan</w:t>
            </w:r>
          </w:p>
        </w:tc>
      </w:tr>
      <w:tr w:rsidR="002856E9" w:rsidRPr="0071560B" w14:paraId="388F6F64"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17F1D2AD" w14:textId="7D33A286" w:rsidR="002856E9" w:rsidRPr="0071560B" w:rsidRDefault="002856E9"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IMA</w:t>
            </w:r>
          </w:p>
        </w:tc>
        <w:tc>
          <w:tcPr>
            <w:tcW w:w="6918" w:type="dxa"/>
            <w:tcBorders>
              <w:left w:val="single" w:sz="4" w:space="0" w:color="FFFFFF"/>
            </w:tcBorders>
          </w:tcPr>
          <w:p w14:paraId="332BF62A" w14:textId="5CC9A68F" w:rsidR="002856E9" w:rsidRPr="0071560B" w:rsidRDefault="002856E9"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Management Approach</w:t>
            </w:r>
          </w:p>
        </w:tc>
      </w:tr>
      <w:tr w:rsidR="00630C85" w:rsidRPr="0071560B" w14:paraId="6E5574BF"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3B807F1"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IMF</w:t>
            </w:r>
          </w:p>
        </w:tc>
        <w:tc>
          <w:tcPr>
            <w:tcW w:w="6918" w:type="dxa"/>
            <w:tcBorders>
              <w:left w:val="single" w:sz="4" w:space="0" w:color="FFFFFF"/>
            </w:tcBorders>
          </w:tcPr>
          <w:p w14:paraId="36156877"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Management Framework</w:t>
            </w:r>
          </w:p>
        </w:tc>
      </w:tr>
      <w:tr w:rsidR="00630C85" w:rsidRPr="0071560B" w14:paraId="5879C889"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5F6CA338"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IMP</w:t>
            </w:r>
          </w:p>
        </w:tc>
        <w:tc>
          <w:tcPr>
            <w:tcW w:w="6918" w:type="dxa"/>
            <w:tcBorders>
              <w:left w:val="single" w:sz="4" w:space="0" w:color="FFFFFF"/>
            </w:tcBorders>
          </w:tcPr>
          <w:p w14:paraId="65BE8178"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Management Plan</w:t>
            </w:r>
          </w:p>
        </w:tc>
      </w:tr>
      <w:tr w:rsidR="00B514D8" w:rsidRPr="0071560B" w14:paraId="3661DB96"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2F1491D8" w14:textId="77777777" w:rsidR="00B514D8" w:rsidRPr="0071560B" w:rsidRDefault="00B514D8"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IMT</w:t>
            </w:r>
            <w:proofErr w:type="spellEnd"/>
          </w:p>
          <w:p w14:paraId="530F17D8" w14:textId="5325FA0D" w:rsidR="001039A0" w:rsidRPr="0071560B" w:rsidRDefault="001039A0"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INFOSAN</w:t>
            </w:r>
            <w:proofErr w:type="spellEnd"/>
          </w:p>
        </w:tc>
        <w:tc>
          <w:tcPr>
            <w:tcW w:w="6918" w:type="dxa"/>
            <w:tcBorders>
              <w:left w:val="single" w:sz="4" w:space="0" w:color="FFFFFF"/>
            </w:tcBorders>
          </w:tcPr>
          <w:p w14:paraId="7D94C4CC" w14:textId="77777777" w:rsidR="00B514D8" w:rsidRPr="0071560B" w:rsidRDefault="00B514D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Incident Management Team (external)</w:t>
            </w:r>
          </w:p>
          <w:p w14:paraId="05129EC7" w14:textId="7CDDBA60" w:rsidR="001039A0" w:rsidRPr="0071560B" w:rsidRDefault="001039A0"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 xml:space="preserve">International Food Safety Authorities Network </w:t>
            </w:r>
          </w:p>
        </w:tc>
      </w:tr>
      <w:tr w:rsidR="00630C85" w:rsidRPr="0071560B" w14:paraId="2D4412A7"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6331D22C" w14:textId="0CC959FE"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LA</w:t>
            </w:r>
          </w:p>
        </w:tc>
        <w:tc>
          <w:tcPr>
            <w:tcW w:w="6918" w:type="dxa"/>
            <w:tcBorders>
              <w:left w:val="single" w:sz="4" w:space="0" w:color="FFFFFF"/>
            </w:tcBorders>
          </w:tcPr>
          <w:p w14:paraId="0958C32C" w14:textId="006586DB"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Local</w:t>
            </w:r>
            <w:r w:rsidR="006564EE" w:rsidRPr="0071560B">
              <w:rPr>
                <w:rFonts w:ascii="Arial" w:eastAsia="Times New Roman" w:hAnsi="Arial" w:cs="Arial"/>
                <w:sz w:val="24"/>
                <w:szCs w:val="24"/>
                <w:lang w:eastAsia="de-AT"/>
              </w:rPr>
              <w:t xml:space="preserve"> </w:t>
            </w:r>
            <w:r w:rsidRPr="0071560B">
              <w:rPr>
                <w:rFonts w:ascii="Arial" w:eastAsia="Times New Roman" w:hAnsi="Arial" w:cs="Arial"/>
                <w:sz w:val="24"/>
                <w:szCs w:val="24"/>
                <w:lang w:eastAsia="de-AT"/>
              </w:rPr>
              <w:t>Authority</w:t>
            </w:r>
          </w:p>
        </w:tc>
      </w:tr>
      <w:tr w:rsidR="00B35E00" w:rsidRPr="0071560B" w14:paraId="2AC9FD1F"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278C55D4" w14:textId="77777777" w:rsidR="00B35E00" w:rsidRPr="0071560B" w:rsidRDefault="00B35E00"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OGD</w:t>
            </w:r>
          </w:p>
        </w:tc>
        <w:tc>
          <w:tcPr>
            <w:tcW w:w="6918" w:type="dxa"/>
            <w:tcBorders>
              <w:left w:val="single" w:sz="4" w:space="0" w:color="FFFFFF"/>
            </w:tcBorders>
          </w:tcPr>
          <w:p w14:paraId="4DC57298" w14:textId="77777777" w:rsidR="00B35E00" w:rsidRPr="0071560B" w:rsidRDefault="00B35E00"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Other Government Department</w:t>
            </w:r>
          </w:p>
        </w:tc>
      </w:tr>
      <w:tr w:rsidR="00630C85" w:rsidRPr="0071560B" w14:paraId="70ADE52D"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2200682E"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OIT</w:t>
            </w:r>
          </w:p>
        </w:tc>
        <w:tc>
          <w:tcPr>
            <w:tcW w:w="6918" w:type="dxa"/>
            <w:tcBorders>
              <w:left w:val="single" w:sz="4" w:space="0" w:color="FFFFFF"/>
            </w:tcBorders>
          </w:tcPr>
          <w:p w14:paraId="04A95EFE"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Operational Incident Team</w:t>
            </w:r>
          </w:p>
        </w:tc>
      </w:tr>
      <w:tr w:rsidR="002856E9" w:rsidRPr="0071560B" w14:paraId="4A01C59D"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07C2011" w14:textId="31131518" w:rsidR="002856E9" w:rsidRPr="0071560B" w:rsidRDefault="002856E9"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PHS</w:t>
            </w:r>
          </w:p>
        </w:tc>
        <w:tc>
          <w:tcPr>
            <w:tcW w:w="6918" w:type="dxa"/>
            <w:tcBorders>
              <w:left w:val="single" w:sz="4" w:space="0" w:color="FFFFFF"/>
            </w:tcBorders>
          </w:tcPr>
          <w:p w14:paraId="24E6EC3E" w14:textId="3C0EB7B0" w:rsidR="002856E9" w:rsidRPr="0071560B" w:rsidRDefault="002856E9"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Public Health Scotland</w:t>
            </w:r>
          </w:p>
        </w:tc>
      </w:tr>
      <w:tr w:rsidR="00D92918" w:rsidRPr="0071560B" w14:paraId="1E29E9F2"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094F7CD5" w14:textId="77777777" w:rsidR="00D92918" w:rsidRPr="0071560B" w:rsidRDefault="00D92918"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PRIN</w:t>
            </w:r>
          </w:p>
        </w:tc>
        <w:tc>
          <w:tcPr>
            <w:tcW w:w="6918" w:type="dxa"/>
            <w:tcBorders>
              <w:left w:val="single" w:sz="4" w:space="0" w:color="FFFFFF"/>
            </w:tcBorders>
          </w:tcPr>
          <w:p w14:paraId="4974BAAA" w14:textId="77777777" w:rsidR="00D92918" w:rsidRPr="0071560B" w:rsidRDefault="00D9291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Product Recall Information Notice</w:t>
            </w:r>
          </w:p>
        </w:tc>
      </w:tr>
      <w:tr w:rsidR="00325CCE" w:rsidRPr="0071560B" w14:paraId="50C36B59"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900A8C1" w14:textId="77777777" w:rsidR="00325CCE" w:rsidRPr="0071560B" w:rsidRDefault="00325CCE"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RASFF</w:t>
            </w:r>
            <w:proofErr w:type="spellEnd"/>
          </w:p>
        </w:tc>
        <w:tc>
          <w:tcPr>
            <w:tcW w:w="6918" w:type="dxa"/>
            <w:tcBorders>
              <w:left w:val="single" w:sz="4" w:space="0" w:color="FFFFFF"/>
            </w:tcBorders>
          </w:tcPr>
          <w:p w14:paraId="3956C4A9" w14:textId="77777777" w:rsidR="00325CCE" w:rsidRPr="0071560B" w:rsidRDefault="00325CCE"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Rapid Alert System for Food and Feed</w:t>
            </w:r>
          </w:p>
        </w:tc>
      </w:tr>
      <w:tr w:rsidR="00630C85" w:rsidRPr="0071560B" w14:paraId="3FA74D25"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73FA1B02"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RIMP</w:t>
            </w:r>
            <w:proofErr w:type="spellEnd"/>
          </w:p>
        </w:tc>
        <w:tc>
          <w:tcPr>
            <w:tcW w:w="6918" w:type="dxa"/>
            <w:tcBorders>
              <w:left w:val="single" w:sz="4" w:space="0" w:color="FFFFFF"/>
            </w:tcBorders>
          </w:tcPr>
          <w:p w14:paraId="5CEB0839"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Routine Incident Management Plan</w:t>
            </w:r>
          </w:p>
        </w:tc>
      </w:tr>
      <w:tr w:rsidR="00630C85" w:rsidRPr="0071560B" w14:paraId="0A059BF6"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10476780"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RMDMM</w:t>
            </w:r>
            <w:proofErr w:type="spellEnd"/>
          </w:p>
        </w:tc>
        <w:tc>
          <w:tcPr>
            <w:tcW w:w="6918" w:type="dxa"/>
            <w:tcBorders>
              <w:left w:val="single" w:sz="4" w:space="0" w:color="FFFFFF"/>
            </w:tcBorders>
          </w:tcPr>
          <w:p w14:paraId="1E5A51EC"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Risk Management Decision Making Model</w:t>
            </w:r>
          </w:p>
        </w:tc>
      </w:tr>
      <w:tr w:rsidR="00630C85" w:rsidRPr="0071560B" w14:paraId="7EBD4326"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143CDBF3"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SEPA</w:t>
            </w:r>
          </w:p>
        </w:tc>
        <w:tc>
          <w:tcPr>
            <w:tcW w:w="6918" w:type="dxa"/>
            <w:tcBorders>
              <w:left w:val="single" w:sz="4" w:space="0" w:color="FFFFFF"/>
            </w:tcBorders>
          </w:tcPr>
          <w:p w14:paraId="7DCEB9DD"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Scottish Environmental Protection Agency</w:t>
            </w:r>
          </w:p>
        </w:tc>
      </w:tr>
      <w:tr w:rsidR="00630C85" w:rsidRPr="0071560B" w14:paraId="046D829B"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DC6105A" w14:textId="7CF960BF" w:rsidR="00630C85" w:rsidRPr="0071560B" w:rsidRDefault="00795898"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SFCIU</w:t>
            </w:r>
          </w:p>
        </w:tc>
        <w:tc>
          <w:tcPr>
            <w:tcW w:w="6918" w:type="dxa"/>
            <w:tcBorders>
              <w:left w:val="single" w:sz="4" w:space="0" w:color="FFFFFF"/>
            </w:tcBorders>
          </w:tcPr>
          <w:p w14:paraId="726E16CC" w14:textId="77777777" w:rsidR="00630C85" w:rsidRPr="0071560B" w:rsidRDefault="00630C85" w:rsidP="00EB3A02">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Scottish Food Crime and Incidents Unit</w:t>
            </w:r>
          </w:p>
        </w:tc>
      </w:tr>
      <w:tr w:rsidR="00B35E00" w:rsidRPr="0071560B" w14:paraId="6E984EF8"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1AC039B3" w14:textId="77777777" w:rsidR="00B35E00" w:rsidRPr="0071560B" w:rsidRDefault="00B35E00"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SGLD</w:t>
            </w:r>
            <w:proofErr w:type="spellEnd"/>
          </w:p>
        </w:tc>
        <w:tc>
          <w:tcPr>
            <w:tcW w:w="6918" w:type="dxa"/>
            <w:tcBorders>
              <w:left w:val="single" w:sz="4" w:space="0" w:color="FFFFFF"/>
            </w:tcBorders>
          </w:tcPr>
          <w:p w14:paraId="47E31B3A" w14:textId="6C2E7CAA" w:rsidR="00B35E00" w:rsidRPr="0071560B" w:rsidRDefault="00B35E00"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 xml:space="preserve">Scottish Government Legal </w:t>
            </w:r>
            <w:r w:rsidR="00541868" w:rsidRPr="0071560B">
              <w:rPr>
                <w:rFonts w:ascii="Arial" w:eastAsia="Times New Roman" w:hAnsi="Arial" w:cs="Arial"/>
                <w:sz w:val="24"/>
                <w:szCs w:val="24"/>
                <w:lang w:eastAsia="de-AT"/>
              </w:rPr>
              <w:t xml:space="preserve">Directorate </w:t>
            </w:r>
          </w:p>
        </w:tc>
      </w:tr>
      <w:tr w:rsidR="00630C85" w:rsidRPr="0071560B" w14:paraId="2AEA478C"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641A6432"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SGoRR</w:t>
            </w:r>
            <w:proofErr w:type="spellEnd"/>
          </w:p>
        </w:tc>
        <w:tc>
          <w:tcPr>
            <w:tcW w:w="6918" w:type="dxa"/>
            <w:tcBorders>
              <w:left w:val="single" w:sz="4" w:space="0" w:color="FFFFFF"/>
            </w:tcBorders>
          </w:tcPr>
          <w:p w14:paraId="6382C5C7"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Scottish Government Resilience Room</w:t>
            </w:r>
          </w:p>
        </w:tc>
      </w:tr>
      <w:tr w:rsidR="00667802" w:rsidRPr="0071560B" w14:paraId="71F88972"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78C7A10B" w14:textId="77777777" w:rsidR="00667802" w:rsidRPr="0071560B" w:rsidRDefault="00667802"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t>SHPN</w:t>
            </w:r>
            <w:proofErr w:type="spellEnd"/>
          </w:p>
        </w:tc>
        <w:tc>
          <w:tcPr>
            <w:tcW w:w="6918" w:type="dxa"/>
            <w:tcBorders>
              <w:left w:val="single" w:sz="4" w:space="0" w:color="FFFFFF"/>
            </w:tcBorders>
          </w:tcPr>
          <w:p w14:paraId="1D7A2560" w14:textId="77777777" w:rsidR="00667802" w:rsidRPr="0071560B" w:rsidRDefault="00667802"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Scottish Health Protection Network</w:t>
            </w:r>
          </w:p>
        </w:tc>
      </w:tr>
      <w:tr w:rsidR="00630C85" w:rsidRPr="0071560B" w14:paraId="5D52B5C6"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CAE61C7"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SIT</w:t>
            </w:r>
          </w:p>
          <w:p w14:paraId="66BDD5BE" w14:textId="0DF12901" w:rsidR="00F146A2" w:rsidRPr="0071560B" w:rsidRDefault="00F146A2"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 xml:space="preserve">SLG </w:t>
            </w:r>
          </w:p>
        </w:tc>
        <w:tc>
          <w:tcPr>
            <w:tcW w:w="6918" w:type="dxa"/>
            <w:tcBorders>
              <w:left w:val="single" w:sz="4" w:space="0" w:color="FFFFFF"/>
            </w:tcBorders>
          </w:tcPr>
          <w:p w14:paraId="52B12B5C"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Strategic Incident Team</w:t>
            </w:r>
          </w:p>
          <w:p w14:paraId="1BBDD9A1" w14:textId="6E8752CB" w:rsidR="00F146A2" w:rsidRPr="0071560B" w:rsidRDefault="00F146A2"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 xml:space="preserve">Strategic Leadership </w:t>
            </w:r>
            <w:r w:rsidR="00B01C82" w:rsidRPr="0071560B">
              <w:rPr>
                <w:rFonts w:ascii="Arial" w:eastAsia="Times New Roman" w:hAnsi="Arial" w:cs="Arial"/>
                <w:sz w:val="24"/>
                <w:szCs w:val="24"/>
                <w:lang w:eastAsia="de-AT"/>
              </w:rPr>
              <w:t xml:space="preserve">Group  </w:t>
            </w:r>
          </w:p>
        </w:tc>
      </w:tr>
      <w:tr w:rsidR="00630C85" w:rsidRPr="0071560B" w14:paraId="485A1319"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914674A"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SITREP</w:t>
            </w:r>
          </w:p>
        </w:tc>
        <w:tc>
          <w:tcPr>
            <w:tcW w:w="6918" w:type="dxa"/>
            <w:tcBorders>
              <w:left w:val="single" w:sz="4" w:space="0" w:color="FFFFFF"/>
            </w:tcBorders>
          </w:tcPr>
          <w:p w14:paraId="2ECB4D1D"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Situation Report</w:t>
            </w:r>
          </w:p>
        </w:tc>
      </w:tr>
      <w:tr w:rsidR="00630C85" w:rsidRPr="0071560B" w14:paraId="427C1294"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31D4C485" w14:textId="77777777" w:rsidR="00630C85" w:rsidRPr="0071560B" w:rsidRDefault="00630C85"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SOP</w:t>
            </w:r>
          </w:p>
        </w:tc>
        <w:tc>
          <w:tcPr>
            <w:tcW w:w="6918" w:type="dxa"/>
            <w:tcBorders>
              <w:left w:val="single" w:sz="4" w:space="0" w:color="FFFFFF"/>
            </w:tcBorders>
          </w:tcPr>
          <w:p w14:paraId="4A83EF31" w14:textId="77777777" w:rsidR="00630C85" w:rsidRPr="0071560B" w:rsidRDefault="00630C8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Standard Operating Procedure</w:t>
            </w:r>
          </w:p>
        </w:tc>
      </w:tr>
      <w:tr w:rsidR="002C3A23" w:rsidRPr="0071560B" w14:paraId="07BE714E"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4A47E0F" w14:textId="281A3E5A" w:rsidR="002C3A23" w:rsidRPr="0071560B" w:rsidRDefault="002C3A23"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TNA</w:t>
            </w:r>
          </w:p>
        </w:tc>
        <w:tc>
          <w:tcPr>
            <w:tcW w:w="6918" w:type="dxa"/>
            <w:tcBorders>
              <w:left w:val="single" w:sz="4" w:space="0" w:color="FFFFFF"/>
            </w:tcBorders>
          </w:tcPr>
          <w:p w14:paraId="7584EE7F" w14:textId="581009DC" w:rsidR="002C3A23" w:rsidRPr="0071560B" w:rsidRDefault="002C3A23"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Training Needs Analysis</w:t>
            </w:r>
          </w:p>
        </w:tc>
      </w:tr>
      <w:tr w:rsidR="00F32958" w:rsidRPr="0071560B" w14:paraId="6ED7B884"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2CE18132" w14:textId="77777777" w:rsidR="00F32958" w:rsidRPr="0071560B" w:rsidRDefault="00F32958"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SRA</w:t>
            </w:r>
          </w:p>
        </w:tc>
        <w:tc>
          <w:tcPr>
            <w:tcW w:w="6918" w:type="dxa"/>
            <w:tcBorders>
              <w:left w:val="single" w:sz="4" w:space="0" w:color="FFFFFF"/>
            </w:tcBorders>
          </w:tcPr>
          <w:p w14:paraId="6226354D" w14:textId="77777777" w:rsidR="00F32958" w:rsidRPr="0071560B" w:rsidRDefault="00F3295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Scientific Risk Assessment</w:t>
            </w:r>
          </w:p>
        </w:tc>
      </w:tr>
      <w:tr w:rsidR="00310EB5" w:rsidRPr="0071560B" w14:paraId="657FEB36"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4A3F50D7" w14:textId="1B02348D" w:rsidR="00310EB5" w:rsidRPr="0071560B" w:rsidRDefault="00310EB5" w:rsidP="00630C85">
            <w:pPr>
              <w:spacing w:before="60" w:after="0" w:line="240" w:lineRule="auto"/>
              <w:jc w:val="both"/>
              <w:rPr>
                <w:rFonts w:ascii="Arial" w:eastAsia="Times New Roman" w:hAnsi="Arial" w:cs="Arial"/>
                <w:b/>
                <w:color w:val="3F2A56"/>
                <w:sz w:val="24"/>
                <w:szCs w:val="24"/>
                <w:lang w:eastAsia="de-AT"/>
              </w:rPr>
            </w:pPr>
            <w:proofErr w:type="spellStart"/>
            <w:r w:rsidRPr="0071560B">
              <w:rPr>
                <w:rFonts w:ascii="Arial" w:eastAsia="Times New Roman" w:hAnsi="Arial" w:cs="Arial"/>
                <w:b/>
                <w:color w:val="3F2A56"/>
                <w:sz w:val="24"/>
                <w:szCs w:val="24"/>
                <w:lang w:eastAsia="de-AT"/>
              </w:rPr>
              <w:lastRenderedPageBreak/>
              <w:t>UKHSA</w:t>
            </w:r>
            <w:proofErr w:type="spellEnd"/>
          </w:p>
        </w:tc>
        <w:tc>
          <w:tcPr>
            <w:tcW w:w="6918" w:type="dxa"/>
            <w:tcBorders>
              <w:left w:val="single" w:sz="4" w:space="0" w:color="FFFFFF"/>
            </w:tcBorders>
          </w:tcPr>
          <w:p w14:paraId="7A0D2636" w14:textId="5A9388D4" w:rsidR="00310EB5" w:rsidRPr="0071560B" w:rsidRDefault="00310EB5"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 xml:space="preserve">United Kingdom Health Security </w:t>
            </w:r>
            <w:r w:rsidR="005D01D0" w:rsidRPr="0071560B">
              <w:rPr>
                <w:rFonts w:ascii="Arial" w:eastAsia="Times New Roman" w:hAnsi="Arial" w:cs="Arial"/>
                <w:sz w:val="24"/>
                <w:szCs w:val="24"/>
                <w:lang w:eastAsia="de-AT"/>
              </w:rPr>
              <w:t xml:space="preserve">Agency </w:t>
            </w:r>
          </w:p>
        </w:tc>
      </w:tr>
      <w:tr w:rsidR="00F32958" w:rsidRPr="0071560B" w14:paraId="73FF38DC" w14:textId="77777777" w:rsidTr="00B35E00">
        <w:trPr>
          <w:trHeight w:val="340"/>
        </w:trPr>
        <w:tc>
          <w:tcPr>
            <w:tcW w:w="2279" w:type="dxa"/>
            <w:tcBorders>
              <w:top w:val="single" w:sz="4" w:space="0" w:color="FFFFFF"/>
              <w:left w:val="single" w:sz="4" w:space="0" w:color="FFFFFF"/>
              <w:bottom w:val="single" w:sz="4" w:space="0" w:color="FFFFFF"/>
              <w:right w:val="single" w:sz="4" w:space="0" w:color="FFFFFF"/>
            </w:tcBorders>
          </w:tcPr>
          <w:p w14:paraId="64CE8F38" w14:textId="77777777" w:rsidR="00F32958" w:rsidRPr="0071560B" w:rsidRDefault="00F32958" w:rsidP="00630C85">
            <w:pPr>
              <w:spacing w:before="60" w:after="0" w:line="240" w:lineRule="auto"/>
              <w:jc w:val="both"/>
              <w:rPr>
                <w:rFonts w:ascii="Arial" w:eastAsia="Times New Roman" w:hAnsi="Arial" w:cs="Arial"/>
                <w:b/>
                <w:color w:val="3F2A56"/>
                <w:sz w:val="24"/>
                <w:szCs w:val="24"/>
                <w:lang w:eastAsia="de-AT"/>
              </w:rPr>
            </w:pPr>
            <w:r w:rsidRPr="0071560B">
              <w:rPr>
                <w:rFonts w:ascii="Arial" w:eastAsia="Times New Roman" w:hAnsi="Arial" w:cs="Arial"/>
                <w:b/>
                <w:color w:val="3F2A56"/>
                <w:sz w:val="24"/>
                <w:szCs w:val="24"/>
                <w:lang w:eastAsia="de-AT"/>
              </w:rPr>
              <w:t>WRA</w:t>
            </w:r>
          </w:p>
        </w:tc>
        <w:tc>
          <w:tcPr>
            <w:tcW w:w="6918" w:type="dxa"/>
            <w:tcBorders>
              <w:left w:val="single" w:sz="4" w:space="0" w:color="FFFFFF"/>
            </w:tcBorders>
          </w:tcPr>
          <w:p w14:paraId="51BE7E1E" w14:textId="77777777" w:rsidR="00F32958" w:rsidRPr="0071560B" w:rsidRDefault="00F32958" w:rsidP="00630C85">
            <w:pPr>
              <w:spacing w:before="60" w:after="0" w:line="240" w:lineRule="auto"/>
              <w:rPr>
                <w:rFonts w:ascii="Arial" w:eastAsia="Times New Roman" w:hAnsi="Arial" w:cs="Arial"/>
                <w:sz w:val="24"/>
                <w:szCs w:val="24"/>
                <w:lang w:eastAsia="de-AT"/>
              </w:rPr>
            </w:pPr>
            <w:r w:rsidRPr="0071560B">
              <w:rPr>
                <w:rFonts w:ascii="Arial" w:eastAsia="Times New Roman" w:hAnsi="Arial" w:cs="Arial"/>
                <w:sz w:val="24"/>
                <w:szCs w:val="24"/>
                <w:lang w:eastAsia="de-AT"/>
              </w:rPr>
              <w:t>Wider Risk Assessment</w:t>
            </w:r>
          </w:p>
          <w:p w14:paraId="2A77BF85"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12CDA510"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5F63611D"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2144FDB8"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48CF4EE3"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5BDA4A12"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4012DCEC"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01EC1D03"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57CC7132"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26D12DC0"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1E6C1768"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01905832"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611A4C43"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37190296"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6DA3179E"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0AD73F9E"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490F323B"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0D89D8EF"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3B3CBC14"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674AD111"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7E9DC912"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1F82E8F3"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439B750D"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45013897"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18EF3745"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154FC3D8"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49A43B72"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7ACF8DDB"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1F6E546C"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0D4EB4DA"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0FC977B8"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61A5F03D"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768D4142"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359D2DF9"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22A4FE00" w14:textId="77777777" w:rsidR="00450C08" w:rsidRPr="0071560B" w:rsidRDefault="00450C08" w:rsidP="00630C85">
            <w:pPr>
              <w:spacing w:before="60" w:after="0" w:line="240" w:lineRule="auto"/>
              <w:rPr>
                <w:rFonts w:ascii="Arial" w:eastAsia="Times New Roman" w:hAnsi="Arial" w:cs="Arial"/>
                <w:sz w:val="24"/>
                <w:szCs w:val="24"/>
                <w:lang w:eastAsia="de-AT"/>
              </w:rPr>
            </w:pPr>
          </w:p>
          <w:p w14:paraId="63594D81" w14:textId="77777777" w:rsidR="00450C08" w:rsidRPr="0071560B" w:rsidRDefault="00450C08" w:rsidP="00630C85">
            <w:pPr>
              <w:spacing w:before="60" w:after="0" w:line="240" w:lineRule="auto"/>
              <w:rPr>
                <w:rFonts w:ascii="Arial" w:eastAsia="Times New Roman" w:hAnsi="Arial" w:cs="Arial"/>
                <w:sz w:val="24"/>
                <w:szCs w:val="24"/>
                <w:lang w:eastAsia="de-AT"/>
              </w:rPr>
            </w:pPr>
          </w:p>
        </w:tc>
      </w:tr>
    </w:tbl>
    <w:p w14:paraId="0DD0406C" w14:textId="51A709D7" w:rsidR="00642987" w:rsidRPr="0071560B" w:rsidRDefault="00582802" w:rsidP="002A5492">
      <w:pPr>
        <w:pStyle w:val="Heading1"/>
        <w:spacing w:after="240"/>
        <w:rPr>
          <w:rFonts w:ascii="Arial" w:hAnsi="Arial" w:cs="Arial"/>
          <w:color w:val="3F2A56"/>
        </w:rPr>
      </w:pPr>
      <w:bookmarkStart w:id="3" w:name="_Toc194956922"/>
      <w:r w:rsidRPr="0071560B">
        <w:rPr>
          <w:rFonts w:ascii="Arial" w:hAnsi="Arial" w:cs="Arial"/>
          <w:color w:val="3F2A56"/>
        </w:rPr>
        <w:lastRenderedPageBreak/>
        <w:t xml:space="preserve">1. </w:t>
      </w:r>
      <w:r w:rsidR="00574DFA" w:rsidRPr="0071560B">
        <w:rPr>
          <w:rFonts w:ascii="Arial" w:hAnsi="Arial" w:cs="Arial"/>
          <w:color w:val="3F2A56"/>
        </w:rPr>
        <w:t>Introduction</w:t>
      </w:r>
      <w:bookmarkEnd w:id="3"/>
    </w:p>
    <w:p w14:paraId="0944360C" w14:textId="2840F76A" w:rsidR="00574DFA" w:rsidRPr="0071560B" w:rsidRDefault="00C07C06" w:rsidP="002A5492">
      <w:pPr>
        <w:pStyle w:val="Heading3"/>
        <w:spacing w:after="240" w:line="240" w:lineRule="auto"/>
        <w:rPr>
          <w:rFonts w:ascii="Arial" w:hAnsi="Arial" w:cs="Arial"/>
          <w:color w:val="3F2A56"/>
        </w:rPr>
      </w:pPr>
      <w:bookmarkStart w:id="4" w:name="_Toc194956923"/>
      <w:r w:rsidRPr="0071560B">
        <w:rPr>
          <w:rFonts w:ascii="Arial" w:hAnsi="Arial" w:cs="Arial"/>
          <w:color w:val="3F2A56"/>
        </w:rPr>
        <w:t xml:space="preserve">1.1 </w:t>
      </w:r>
      <w:r w:rsidR="00574DFA" w:rsidRPr="0071560B">
        <w:rPr>
          <w:rFonts w:ascii="Arial" w:hAnsi="Arial" w:cs="Arial"/>
          <w:color w:val="3F2A56"/>
        </w:rPr>
        <w:t>Purpose</w:t>
      </w:r>
      <w:bookmarkEnd w:id="4"/>
    </w:p>
    <w:p w14:paraId="00B4E391" w14:textId="2C88D52F" w:rsidR="00386F44" w:rsidRPr="0071560B" w:rsidRDefault="00E65606" w:rsidP="00834CC7">
      <w:pPr>
        <w:autoSpaceDE w:val="0"/>
        <w:autoSpaceDN w:val="0"/>
        <w:adjustRightInd w:val="0"/>
        <w:spacing w:after="240" w:line="240" w:lineRule="auto"/>
        <w:jc w:val="both"/>
        <w:rPr>
          <w:rFonts w:ascii="Arial" w:hAnsi="Arial" w:cs="Arial"/>
          <w:sz w:val="24"/>
          <w:szCs w:val="24"/>
        </w:rPr>
      </w:pPr>
      <w:r w:rsidRPr="0071560B">
        <w:rPr>
          <w:rFonts w:ascii="Arial" w:hAnsi="Arial" w:cs="Arial"/>
          <w:sz w:val="24"/>
          <w:szCs w:val="24"/>
        </w:rPr>
        <w:t>This document outlines F</w:t>
      </w:r>
      <w:r w:rsidR="000D66DF" w:rsidRPr="0071560B">
        <w:rPr>
          <w:rFonts w:ascii="Arial" w:hAnsi="Arial" w:cs="Arial"/>
          <w:sz w:val="24"/>
          <w:szCs w:val="24"/>
        </w:rPr>
        <w:t xml:space="preserve">ood </w:t>
      </w:r>
      <w:r w:rsidRPr="0071560B">
        <w:rPr>
          <w:rFonts w:ascii="Arial" w:hAnsi="Arial" w:cs="Arial"/>
          <w:sz w:val="24"/>
          <w:szCs w:val="24"/>
        </w:rPr>
        <w:t>S</w:t>
      </w:r>
      <w:r w:rsidR="000D66DF" w:rsidRPr="0071560B">
        <w:rPr>
          <w:rFonts w:ascii="Arial" w:hAnsi="Arial" w:cs="Arial"/>
          <w:sz w:val="24"/>
          <w:szCs w:val="24"/>
        </w:rPr>
        <w:t xml:space="preserve">tandards </w:t>
      </w:r>
      <w:r w:rsidRPr="0071560B">
        <w:rPr>
          <w:rFonts w:ascii="Arial" w:hAnsi="Arial" w:cs="Arial"/>
          <w:sz w:val="24"/>
          <w:szCs w:val="24"/>
        </w:rPr>
        <w:t>S</w:t>
      </w:r>
      <w:r w:rsidR="000D66DF" w:rsidRPr="0071560B">
        <w:rPr>
          <w:rFonts w:ascii="Arial" w:hAnsi="Arial" w:cs="Arial"/>
          <w:sz w:val="24"/>
          <w:szCs w:val="24"/>
        </w:rPr>
        <w:t>cotland (FSS)</w:t>
      </w:r>
      <w:r w:rsidRPr="0071560B">
        <w:rPr>
          <w:rFonts w:ascii="Arial" w:hAnsi="Arial" w:cs="Arial"/>
          <w:sz w:val="24"/>
          <w:szCs w:val="24"/>
        </w:rPr>
        <w:t>’</w:t>
      </w:r>
      <w:r w:rsidR="0043625F" w:rsidRPr="0071560B">
        <w:rPr>
          <w:rFonts w:ascii="Arial" w:hAnsi="Arial" w:cs="Arial"/>
          <w:sz w:val="24"/>
          <w:szCs w:val="24"/>
        </w:rPr>
        <w:t>s</w:t>
      </w:r>
      <w:r w:rsidR="000D66DF" w:rsidRPr="0071560B">
        <w:rPr>
          <w:rFonts w:ascii="Arial" w:hAnsi="Arial" w:cs="Arial"/>
          <w:sz w:val="24"/>
          <w:szCs w:val="24"/>
        </w:rPr>
        <w:t xml:space="preserve"> </w:t>
      </w:r>
      <w:r w:rsidR="006C50FE" w:rsidRPr="0071560B">
        <w:rPr>
          <w:rFonts w:ascii="Arial" w:hAnsi="Arial" w:cs="Arial"/>
          <w:sz w:val="24"/>
          <w:szCs w:val="24"/>
        </w:rPr>
        <w:t>principles, processes and structures to be established when</w:t>
      </w:r>
      <w:r w:rsidR="00002271" w:rsidRPr="0071560B">
        <w:rPr>
          <w:rFonts w:ascii="Arial" w:hAnsi="Arial" w:cs="Arial"/>
          <w:sz w:val="24"/>
          <w:szCs w:val="24"/>
        </w:rPr>
        <w:t xml:space="preserve"> it</w:t>
      </w:r>
      <w:r w:rsidR="00E718E6" w:rsidRPr="0071560B">
        <w:rPr>
          <w:rFonts w:ascii="Arial" w:hAnsi="Arial" w:cs="Arial"/>
          <w:sz w:val="24"/>
          <w:szCs w:val="24"/>
        </w:rPr>
        <w:t xml:space="preserve"> is</w:t>
      </w:r>
      <w:r w:rsidR="006C50FE" w:rsidRPr="0071560B">
        <w:rPr>
          <w:rFonts w:ascii="Arial" w:hAnsi="Arial" w:cs="Arial"/>
          <w:sz w:val="24"/>
          <w:szCs w:val="24"/>
        </w:rPr>
        <w:t xml:space="preserve"> </w:t>
      </w:r>
      <w:r w:rsidR="00274F64" w:rsidRPr="0071560B">
        <w:rPr>
          <w:rFonts w:ascii="Arial" w:hAnsi="Arial" w:cs="Arial"/>
          <w:sz w:val="24"/>
          <w:szCs w:val="24"/>
        </w:rPr>
        <w:t>managing</w:t>
      </w:r>
      <w:r w:rsidR="007170D7" w:rsidRPr="0071560B">
        <w:rPr>
          <w:rFonts w:ascii="Arial" w:hAnsi="Arial" w:cs="Arial"/>
          <w:sz w:val="24"/>
          <w:szCs w:val="24"/>
        </w:rPr>
        <w:t xml:space="preserve"> food or feed</w:t>
      </w:r>
      <w:r w:rsidRPr="0071560B">
        <w:rPr>
          <w:rFonts w:ascii="Arial" w:hAnsi="Arial" w:cs="Arial"/>
          <w:sz w:val="24"/>
          <w:szCs w:val="24"/>
        </w:rPr>
        <w:t xml:space="preserve"> incident</w:t>
      </w:r>
      <w:r w:rsidR="00274F64" w:rsidRPr="0071560B">
        <w:rPr>
          <w:rFonts w:ascii="Arial" w:hAnsi="Arial" w:cs="Arial"/>
          <w:sz w:val="24"/>
          <w:szCs w:val="24"/>
        </w:rPr>
        <w:t>s</w:t>
      </w:r>
      <w:r w:rsidRPr="0071560B">
        <w:rPr>
          <w:rFonts w:ascii="Arial" w:hAnsi="Arial" w:cs="Arial"/>
          <w:sz w:val="24"/>
          <w:szCs w:val="24"/>
        </w:rPr>
        <w:t xml:space="preserve">. </w:t>
      </w:r>
      <w:r w:rsidR="006C50FE" w:rsidRPr="0071560B">
        <w:rPr>
          <w:rFonts w:ascii="Arial" w:hAnsi="Arial" w:cs="Arial"/>
          <w:sz w:val="24"/>
          <w:szCs w:val="24"/>
        </w:rPr>
        <w:t xml:space="preserve">In the event of a Level 1 incident, </w:t>
      </w:r>
      <w:r w:rsidR="002856E9" w:rsidRPr="0071560B">
        <w:rPr>
          <w:rFonts w:ascii="Arial" w:hAnsi="Arial" w:cs="Arial"/>
          <w:sz w:val="24"/>
          <w:szCs w:val="24"/>
        </w:rPr>
        <w:t>the FSS Incidents team will follow routine incident management processes.</w:t>
      </w:r>
      <w:r w:rsidR="00274F64" w:rsidRPr="0071560B">
        <w:rPr>
          <w:rFonts w:ascii="Arial" w:hAnsi="Arial" w:cs="Arial"/>
          <w:sz w:val="24"/>
          <w:szCs w:val="24"/>
        </w:rPr>
        <w:t xml:space="preserve"> For Level 2 and above incidents</w:t>
      </w:r>
      <w:r w:rsidR="00E718E6" w:rsidRPr="0071560B">
        <w:rPr>
          <w:rFonts w:ascii="Arial" w:hAnsi="Arial" w:cs="Arial"/>
          <w:sz w:val="24"/>
          <w:szCs w:val="24"/>
        </w:rPr>
        <w:t>,</w:t>
      </w:r>
      <w:r w:rsidR="00274F64" w:rsidRPr="0071560B">
        <w:rPr>
          <w:rFonts w:ascii="Arial" w:hAnsi="Arial" w:cs="Arial"/>
          <w:sz w:val="24"/>
          <w:szCs w:val="24"/>
        </w:rPr>
        <w:t xml:space="preserve"> FSS will </w:t>
      </w:r>
      <w:r w:rsidR="00E718E6" w:rsidRPr="0071560B">
        <w:rPr>
          <w:rFonts w:ascii="Arial" w:hAnsi="Arial" w:cs="Arial"/>
          <w:sz w:val="24"/>
          <w:szCs w:val="24"/>
        </w:rPr>
        <w:t>invoke</w:t>
      </w:r>
      <w:r w:rsidR="00274F64" w:rsidRPr="0071560B">
        <w:rPr>
          <w:rFonts w:ascii="Arial" w:hAnsi="Arial" w:cs="Arial"/>
          <w:sz w:val="24"/>
          <w:szCs w:val="24"/>
        </w:rPr>
        <w:t xml:space="preserve"> the Incident Management Framework </w:t>
      </w:r>
      <w:r w:rsidR="00E718E6" w:rsidRPr="0071560B">
        <w:rPr>
          <w:rFonts w:ascii="Arial" w:hAnsi="Arial" w:cs="Arial"/>
          <w:sz w:val="24"/>
          <w:szCs w:val="24"/>
        </w:rPr>
        <w:t xml:space="preserve">(IMF) </w:t>
      </w:r>
      <w:r w:rsidR="00274F64" w:rsidRPr="0071560B">
        <w:rPr>
          <w:rFonts w:ascii="Arial" w:hAnsi="Arial" w:cs="Arial"/>
          <w:sz w:val="24"/>
          <w:szCs w:val="24"/>
        </w:rPr>
        <w:t xml:space="preserve">and </w:t>
      </w:r>
      <w:r w:rsidR="00E718E6" w:rsidRPr="0071560B">
        <w:rPr>
          <w:rFonts w:ascii="Arial" w:hAnsi="Arial" w:cs="Arial"/>
          <w:sz w:val="24"/>
          <w:szCs w:val="24"/>
        </w:rPr>
        <w:t>the associated operational and strategic Incident Management Plans (IMP</w:t>
      </w:r>
      <w:r w:rsidR="007A77FA" w:rsidRPr="0071560B">
        <w:rPr>
          <w:rFonts w:ascii="Arial" w:hAnsi="Arial" w:cs="Arial"/>
          <w:sz w:val="24"/>
          <w:szCs w:val="24"/>
        </w:rPr>
        <w:t>s</w:t>
      </w:r>
      <w:r w:rsidR="00E718E6" w:rsidRPr="0071560B">
        <w:rPr>
          <w:rFonts w:ascii="Arial" w:hAnsi="Arial" w:cs="Arial"/>
          <w:sz w:val="24"/>
          <w:szCs w:val="24"/>
        </w:rPr>
        <w:t xml:space="preserve">). </w:t>
      </w:r>
    </w:p>
    <w:p w14:paraId="368AED78" w14:textId="31F3461B" w:rsidR="00A61866" w:rsidRPr="0071560B" w:rsidRDefault="00E65606" w:rsidP="004A415B">
      <w:pPr>
        <w:autoSpaceDE w:val="0"/>
        <w:autoSpaceDN w:val="0"/>
        <w:adjustRightInd w:val="0"/>
        <w:spacing w:after="0" w:line="240" w:lineRule="auto"/>
        <w:jc w:val="both"/>
        <w:rPr>
          <w:rFonts w:ascii="Arial" w:hAnsi="Arial" w:cs="Arial"/>
          <w:sz w:val="24"/>
          <w:szCs w:val="24"/>
        </w:rPr>
      </w:pPr>
      <w:r w:rsidRPr="0071560B">
        <w:rPr>
          <w:rFonts w:ascii="Arial" w:hAnsi="Arial" w:cs="Arial"/>
          <w:sz w:val="24"/>
          <w:szCs w:val="24"/>
        </w:rPr>
        <w:t>Other documents and Sta</w:t>
      </w:r>
      <w:r w:rsidR="00435727" w:rsidRPr="0071560B">
        <w:rPr>
          <w:rFonts w:ascii="Arial" w:hAnsi="Arial" w:cs="Arial"/>
          <w:sz w:val="24"/>
          <w:szCs w:val="24"/>
        </w:rPr>
        <w:t>ndard Operating Procedures (SOP</w:t>
      </w:r>
      <w:r w:rsidRPr="0071560B">
        <w:rPr>
          <w:rFonts w:ascii="Arial" w:hAnsi="Arial" w:cs="Arial"/>
          <w:sz w:val="24"/>
          <w:szCs w:val="24"/>
        </w:rPr>
        <w:t>)</w:t>
      </w:r>
      <w:r w:rsidR="006C50FE" w:rsidRPr="0071560B">
        <w:rPr>
          <w:rFonts w:ascii="Arial" w:hAnsi="Arial" w:cs="Arial"/>
          <w:sz w:val="24"/>
          <w:szCs w:val="24"/>
        </w:rPr>
        <w:t xml:space="preserve"> and routine incident management processes exist which also </w:t>
      </w:r>
      <w:r w:rsidRPr="0071560B">
        <w:rPr>
          <w:rFonts w:ascii="Arial" w:hAnsi="Arial" w:cs="Arial"/>
          <w:sz w:val="24"/>
          <w:szCs w:val="24"/>
        </w:rPr>
        <w:t xml:space="preserve">contribute to incident management. </w:t>
      </w:r>
    </w:p>
    <w:p w14:paraId="0AC4EC7D" w14:textId="45E98774" w:rsidR="00A61866" w:rsidRPr="0071560B" w:rsidRDefault="00A61866" w:rsidP="004A415B">
      <w:pPr>
        <w:autoSpaceDE w:val="0"/>
        <w:autoSpaceDN w:val="0"/>
        <w:adjustRightInd w:val="0"/>
        <w:spacing w:after="0" w:line="240" w:lineRule="auto"/>
        <w:jc w:val="both"/>
        <w:rPr>
          <w:rFonts w:ascii="Arial" w:hAnsi="Arial" w:cs="Arial"/>
          <w:sz w:val="24"/>
          <w:szCs w:val="24"/>
        </w:rPr>
      </w:pPr>
    </w:p>
    <w:p w14:paraId="3FB138D3" w14:textId="3A124ED1" w:rsidR="00823DED" w:rsidRPr="0071560B" w:rsidRDefault="00573E9C" w:rsidP="004A415B">
      <w:pPr>
        <w:autoSpaceDE w:val="0"/>
        <w:autoSpaceDN w:val="0"/>
        <w:adjustRightInd w:val="0"/>
        <w:spacing w:after="0" w:line="240" w:lineRule="auto"/>
        <w:jc w:val="both"/>
        <w:rPr>
          <w:rFonts w:ascii="Arial" w:hAnsi="Arial" w:cs="Arial"/>
          <w:sz w:val="24"/>
          <w:szCs w:val="24"/>
        </w:rPr>
      </w:pPr>
      <w:r w:rsidRPr="0071560B">
        <w:rPr>
          <w:rFonts w:ascii="Arial" w:hAnsi="Arial" w:cs="Arial"/>
          <w:sz w:val="24"/>
          <w:szCs w:val="24"/>
        </w:rPr>
        <w:t>Together, these</w:t>
      </w:r>
      <w:r w:rsidR="00823DED" w:rsidRPr="0071560B">
        <w:rPr>
          <w:rFonts w:ascii="Arial" w:hAnsi="Arial" w:cs="Arial"/>
          <w:sz w:val="24"/>
          <w:szCs w:val="24"/>
        </w:rPr>
        <w:t xml:space="preserve"> will </w:t>
      </w:r>
      <w:r w:rsidR="00E65606" w:rsidRPr="0071560B">
        <w:rPr>
          <w:rFonts w:ascii="Arial" w:hAnsi="Arial" w:cs="Arial"/>
          <w:sz w:val="24"/>
          <w:szCs w:val="24"/>
        </w:rPr>
        <w:t>provide the structure and guidance for</w:t>
      </w:r>
      <w:r w:rsidR="00823DED" w:rsidRPr="0071560B">
        <w:rPr>
          <w:rFonts w:ascii="Arial" w:hAnsi="Arial" w:cs="Arial"/>
          <w:sz w:val="24"/>
          <w:szCs w:val="24"/>
        </w:rPr>
        <w:t xml:space="preserve"> the organisation to respond effectively and appropriately to any incidents or issues that have the potential to signif</w:t>
      </w:r>
      <w:r w:rsidR="00E65606" w:rsidRPr="0071560B">
        <w:rPr>
          <w:rFonts w:ascii="Arial" w:hAnsi="Arial" w:cs="Arial"/>
          <w:sz w:val="24"/>
          <w:szCs w:val="24"/>
        </w:rPr>
        <w:t>icantly impact public health</w:t>
      </w:r>
      <w:r w:rsidR="007F1D68" w:rsidRPr="0071560B">
        <w:rPr>
          <w:rFonts w:ascii="Arial" w:hAnsi="Arial" w:cs="Arial"/>
          <w:sz w:val="24"/>
          <w:szCs w:val="24"/>
        </w:rPr>
        <w:t xml:space="preserve">, </w:t>
      </w:r>
      <w:r w:rsidR="00600F29" w:rsidRPr="0071560B">
        <w:rPr>
          <w:rFonts w:ascii="Arial" w:hAnsi="Arial" w:cs="Arial"/>
          <w:sz w:val="24"/>
          <w:szCs w:val="24"/>
        </w:rPr>
        <w:t xml:space="preserve">undermine confidence in the food supply system; impact adversely on </w:t>
      </w:r>
      <w:proofErr w:type="spellStart"/>
      <w:r w:rsidR="0043625F" w:rsidRPr="0071560B">
        <w:rPr>
          <w:rFonts w:ascii="Arial" w:hAnsi="Arial" w:cs="Arial"/>
          <w:sz w:val="24"/>
          <w:szCs w:val="24"/>
        </w:rPr>
        <w:t>FSS’</w:t>
      </w:r>
      <w:r w:rsidR="00470C81" w:rsidRPr="0071560B">
        <w:rPr>
          <w:rFonts w:ascii="Arial" w:hAnsi="Arial" w:cs="Arial"/>
          <w:sz w:val="24"/>
          <w:szCs w:val="24"/>
        </w:rPr>
        <w:t>s</w:t>
      </w:r>
      <w:proofErr w:type="spellEnd"/>
      <w:r w:rsidR="00823DED" w:rsidRPr="0071560B">
        <w:rPr>
          <w:rFonts w:ascii="Arial" w:hAnsi="Arial" w:cs="Arial"/>
          <w:sz w:val="24"/>
          <w:szCs w:val="24"/>
        </w:rPr>
        <w:t xml:space="preserve"> reputation or ability to operate. </w:t>
      </w:r>
    </w:p>
    <w:p w14:paraId="0CDDC016" w14:textId="6FB68FAA" w:rsidR="006C50FE" w:rsidRPr="0071560B" w:rsidRDefault="006C50FE" w:rsidP="004A415B">
      <w:pPr>
        <w:autoSpaceDE w:val="0"/>
        <w:autoSpaceDN w:val="0"/>
        <w:adjustRightInd w:val="0"/>
        <w:spacing w:after="0" w:line="240" w:lineRule="auto"/>
        <w:jc w:val="both"/>
        <w:rPr>
          <w:rFonts w:ascii="Arial" w:hAnsi="Arial" w:cs="Arial"/>
          <w:sz w:val="24"/>
          <w:szCs w:val="24"/>
        </w:rPr>
      </w:pPr>
    </w:p>
    <w:p w14:paraId="321EBFC5" w14:textId="334F8735" w:rsidR="00252659" w:rsidRPr="0071560B" w:rsidRDefault="00252659" w:rsidP="004A415B">
      <w:pPr>
        <w:spacing w:line="240" w:lineRule="auto"/>
        <w:jc w:val="both"/>
        <w:rPr>
          <w:rFonts w:ascii="Arial" w:hAnsi="Arial" w:cs="Arial"/>
          <w:sz w:val="24"/>
          <w:szCs w:val="24"/>
        </w:rPr>
      </w:pPr>
      <w:r w:rsidRPr="0071560B">
        <w:rPr>
          <w:rFonts w:ascii="Arial" w:hAnsi="Arial" w:cs="Arial"/>
          <w:sz w:val="24"/>
          <w:szCs w:val="24"/>
        </w:rPr>
        <w:t>The IMF sits alongside the Business Incident management Framework</w:t>
      </w:r>
      <w:r w:rsidR="00584437" w:rsidRPr="0071560B">
        <w:rPr>
          <w:rFonts w:ascii="Arial" w:hAnsi="Arial" w:cs="Arial"/>
          <w:sz w:val="24"/>
          <w:szCs w:val="24"/>
        </w:rPr>
        <w:t xml:space="preserve"> (</w:t>
      </w:r>
      <w:proofErr w:type="spellStart"/>
      <w:r w:rsidR="00584437" w:rsidRPr="0071560B">
        <w:rPr>
          <w:rFonts w:ascii="Arial" w:hAnsi="Arial" w:cs="Arial"/>
          <w:sz w:val="24"/>
          <w:szCs w:val="24"/>
        </w:rPr>
        <w:t>BIMF</w:t>
      </w:r>
      <w:proofErr w:type="spellEnd"/>
      <w:r w:rsidR="00584437" w:rsidRPr="0071560B">
        <w:rPr>
          <w:rFonts w:ascii="Arial" w:hAnsi="Arial" w:cs="Arial"/>
          <w:sz w:val="24"/>
          <w:szCs w:val="24"/>
        </w:rPr>
        <w:t>)</w:t>
      </w:r>
      <w:r w:rsidRPr="0071560B">
        <w:rPr>
          <w:rFonts w:ascii="Arial" w:hAnsi="Arial" w:cs="Arial"/>
          <w:sz w:val="24"/>
          <w:szCs w:val="24"/>
        </w:rPr>
        <w:t xml:space="preserve"> which is in place for responding to </w:t>
      </w:r>
      <w:r w:rsidR="002856E9" w:rsidRPr="0071560B">
        <w:rPr>
          <w:rFonts w:ascii="Arial" w:hAnsi="Arial" w:cs="Arial"/>
          <w:sz w:val="24"/>
          <w:szCs w:val="24"/>
        </w:rPr>
        <w:t xml:space="preserve">non-food/feed </w:t>
      </w:r>
      <w:r w:rsidRPr="0071560B">
        <w:rPr>
          <w:rFonts w:ascii="Arial" w:hAnsi="Arial" w:cs="Arial"/>
          <w:sz w:val="24"/>
          <w:szCs w:val="24"/>
        </w:rPr>
        <w:t>business incidents</w:t>
      </w:r>
      <w:r w:rsidR="002856E9" w:rsidRPr="0071560B">
        <w:rPr>
          <w:rFonts w:ascii="Arial" w:hAnsi="Arial" w:cs="Arial"/>
          <w:sz w:val="24"/>
          <w:szCs w:val="24"/>
        </w:rPr>
        <w:t xml:space="preserve"> which FSS needs to respond to, such as business continuity or reputational incidents</w:t>
      </w:r>
      <w:r w:rsidRPr="0071560B">
        <w:rPr>
          <w:rFonts w:ascii="Arial" w:hAnsi="Arial" w:cs="Arial"/>
          <w:sz w:val="24"/>
          <w:szCs w:val="24"/>
        </w:rPr>
        <w:t xml:space="preserve">. Both frameworks are underpinned by </w:t>
      </w:r>
      <w:proofErr w:type="spellStart"/>
      <w:r w:rsidRPr="0071560B">
        <w:rPr>
          <w:rFonts w:ascii="Arial" w:hAnsi="Arial" w:cs="Arial"/>
          <w:sz w:val="24"/>
          <w:szCs w:val="24"/>
        </w:rPr>
        <w:t>FSS’s</w:t>
      </w:r>
      <w:proofErr w:type="spellEnd"/>
      <w:r w:rsidRPr="0071560B">
        <w:rPr>
          <w:rFonts w:ascii="Arial" w:hAnsi="Arial" w:cs="Arial"/>
          <w:sz w:val="24"/>
          <w:szCs w:val="24"/>
        </w:rPr>
        <w:t xml:space="preserve"> overarching </w:t>
      </w:r>
      <w:hyperlink r:id="rId20" w:history="1">
        <w:r w:rsidRPr="0071560B">
          <w:rPr>
            <w:rStyle w:val="Hyperlink"/>
            <w:rFonts w:ascii="Arial" w:hAnsi="Arial" w:cs="Arial"/>
            <w:sz w:val="24"/>
            <w:szCs w:val="24"/>
          </w:rPr>
          <w:t>Incident Management Approach</w:t>
        </w:r>
      </w:hyperlink>
      <w:r w:rsidRPr="0071560B">
        <w:rPr>
          <w:rFonts w:ascii="Arial" w:hAnsi="Arial" w:cs="Arial"/>
          <w:sz w:val="24"/>
          <w:szCs w:val="24"/>
        </w:rPr>
        <w:t xml:space="preserve"> (IMA)</w:t>
      </w:r>
      <w:r w:rsidR="00D6164A" w:rsidRPr="0071560B">
        <w:rPr>
          <w:rFonts w:ascii="Arial" w:hAnsi="Arial" w:cs="Arial"/>
          <w:sz w:val="24"/>
          <w:szCs w:val="24"/>
        </w:rPr>
        <w:t>.</w:t>
      </w:r>
      <w:r w:rsidRPr="0071560B">
        <w:rPr>
          <w:rFonts w:ascii="Arial" w:hAnsi="Arial" w:cs="Arial"/>
          <w:sz w:val="24"/>
          <w:szCs w:val="24"/>
        </w:rPr>
        <w:t xml:space="preserve"> to ensure the consistent and effective management of both business related and food/feed incidents.  </w:t>
      </w:r>
    </w:p>
    <w:p w14:paraId="43B7FB3D" w14:textId="2F716A8A" w:rsidR="00D6164A" w:rsidRPr="0071560B" w:rsidRDefault="00823DED" w:rsidP="004A415B">
      <w:pPr>
        <w:spacing w:line="240" w:lineRule="auto"/>
        <w:jc w:val="both"/>
        <w:rPr>
          <w:rFonts w:ascii="Arial" w:hAnsi="Arial" w:cs="Arial"/>
          <w:sz w:val="24"/>
          <w:szCs w:val="24"/>
        </w:rPr>
      </w:pPr>
      <w:r w:rsidRPr="0071560B">
        <w:rPr>
          <w:rFonts w:ascii="Arial" w:hAnsi="Arial" w:cs="Arial"/>
          <w:sz w:val="24"/>
          <w:szCs w:val="24"/>
        </w:rPr>
        <w:t xml:space="preserve">The components of </w:t>
      </w:r>
      <w:proofErr w:type="spellStart"/>
      <w:r w:rsidRPr="0071560B">
        <w:rPr>
          <w:rFonts w:ascii="Arial" w:hAnsi="Arial" w:cs="Arial"/>
          <w:sz w:val="24"/>
          <w:szCs w:val="24"/>
        </w:rPr>
        <w:t>FSS’</w:t>
      </w:r>
      <w:r w:rsidR="0043625F" w:rsidRPr="0071560B">
        <w:rPr>
          <w:rFonts w:ascii="Arial" w:hAnsi="Arial" w:cs="Arial"/>
          <w:sz w:val="24"/>
          <w:szCs w:val="24"/>
        </w:rPr>
        <w:t>s</w:t>
      </w:r>
      <w:proofErr w:type="spellEnd"/>
      <w:r w:rsidRPr="0071560B">
        <w:rPr>
          <w:rFonts w:ascii="Arial" w:hAnsi="Arial" w:cs="Arial"/>
          <w:sz w:val="24"/>
          <w:szCs w:val="24"/>
        </w:rPr>
        <w:t xml:space="preserve"> i</w:t>
      </w:r>
      <w:r w:rsidR="00334921" w:rsidRPr="0071560B">
        <w:rPr>
          <w:rFonts w:ascii="Arial" w:hAnsi="Arial" w:cs="Arial"/>
          <w:sz w:val="24"/>
          <w:szCs w:val="24"/>
        </w:rPr>
        <w:t>ncident management documentation and related components are as follows in figure 1.</w:t>
      </w:r>
      <w:r w:rsidR="004B6FBE" w:rsidRPr="0071560B">
        <w:rPr>
          <w:rFonts w:ascii="Arial" w:hAnsi="Arial" w:cs="Arial"/>
          <w:sz w:val="24"/>
          <w:szCs w:val="24"/>
        </w:rPr>
        <w:t xml:space="preserve"> </w:t>
      </w:r>
      <w:r w:rsidR="006C50FE" w:rsidRPr="0071560B">
        <w:rPr>
          <w:rFonts w:ascii="Arial" w:hAnsi="Arial" w:cs="Arial"/>
          <w:sz w:val="24"/>
          <w:szCs w:val="24"/>
        </w:rPr>
        <w:t>It should be noted that separate arrangements</w:t>
      </w:r>
      <w:r w:rsidR="00D6164A" w:rsidRPr="0071560B">
        <w:rPr>
          <w:rFonts w:ascii="Arial" w:hAnsi="Arial" w:cs="Arial"/>
          <w:sz w:val="24"/>
          <w:szCs w:val="24"/>
        </w:rPr>
        <w:t xml:space="preserve"> </w:t>
      </w:r>
      <w:r w:rsidR="006C50FE" w:rsidRPr="0071560B">
        <w:rPr>
          <w:rFonts w:ascii="Arial" w:hAnsi="Arial" w:cs="Arial"/>
          <w:sz w:val="24"/>
          <w:szCs w:val="24"/>
        </w:rPr>
        <w:t>are in place for the multi-agen</w:t>
      </w:r>
      <w:r w:rsidR="006E5629" w:rsidRPr="0071560B">
        <w:rPr>
          <w:rFonts w:ascii="Arial" w:hAnsi="Arial" w:cs="Arial"/>
          <w:sz w:val="24"/>
          <w:szCs w:val="24"/>
        </w:rPr>
        <w:t xml:space="preserve">cy investigation and control of </w:t>
      </w:r>
      <w:r w:rsidR="009E3639" w:rsidRPr="0071560B">
        <w:rPr>
          <w:rFonts w:ascii="Arial" w:hAnsi="Arial" w:cs="Arial"/>
          <w:sz w:val="24"/>
          <w:szCs w:val="24"/>
        </w:rPr>
        <w:t>public health incidents</w:t>
      </w:r>
      <w:r w:rsidR="00D6164A" w:rsidRPr="0071560B">
        <w:rPr>
          <w:rFonts w:ascii="Arial" w:hAnsi="Arial" w:cs="Arial"/>
          <w:sz w:val="24"/>
          <w:szCs w:val="24"/>
        </w:rPr>
        <w:t xml:space="preserve"> </w:t>
      </w:r>
      <w:r w:rsidR="009E3639" w:rsidRPr="0071560B">
        <w:rPr>
          <w:rFonts w:ascii="Arial" w:hAnsi="Arial" w:cs="Arial"/>
          <w:sz w:val="24"/>
          <w:szCs w:val="24"/>
        </w:rPr>
        <w:t xml:space="preserve">in Scotland, </w:t>
      </w:r>
      <w:r w:rsidR="00D6164A" w:rsidRPr="0071560B">
        <w:rPr>
          <w:rFonts w:ascii="Arial" w:hAnsi="Arial" w:cs="Arial"/>
          <w:sz w:val="24"/>
          <w:szCs w:val="24"/>
        </w:rPr>
        <w:t>such as</w:t>
      </w:r>
      <w:r w:rsidR="009E3639" w:rsidRPr="0071560B">
        <w:rPr>
          <w:rFonts w:ascii="Arial" w:hAnsi="Arial" w:cs="Arial"/>
          <w:sz w:val="24"/>
          <w:szCs w:val="24"/>
        </w:rPr>
        <w:t xml:space="preserve"> </w:t>
      </w:r>
      <w:r w:rsidR="006C50FE" w:rsidRPr="0071560B">
        <w:rPr>
          <w:rFonts w:ascii="Arial" w:hAnsi="Arial" w:cs="Arial"/>
          <w:sz w:val="24"/>
          <w:szCs w:val="24"/>
        </w:rPr>
        <w:t>outbreaks of foodborne illness.</w:t>
      </w:r>
      <w:r w:rsidR="00386A71" w:rsidRPr="0071560B">
        <w:rPr>
          <w:rFonts w:ascii="Arial" w:hAnsi="Arial" w:cs="Arial"/>
          <w:sz w:val="24"/>
          <w:szCs w:val="24"/>
        </w:rPr>
        <w:t xml:space="preserve"> </w:t>
      </w:r>
      <w:r w:rsidR="00D6164A" w:rsidRPr="0071560B">
        <w:rPr>
          <w:rFonts w:ascii="Arial" w:hAnsi="Arial" w:cs="Arial"/>
          <w:sz w:val="24"/>
          <w:szCs w:val="24"/>
        </w:rPr>
        <w:t xml:space="preserve">The guidance includes, the </w:t>
      </w:r>
      <w:hyperlink r:id="rId21" w:history="1">
        <w:r w:rsidR="00D6164A" w:rsidRPr="0071560B">
          <w:rPr>
            <w:rStyle w:val="Hyperlink"/>
            <w:rFonts w:ascii="Arial" w:hAnsi="Arial" w:cs="Arial"/>
            <w:sz w:val="24"/>
            <w:szCs w:val="24"/>
          </w:rPr>
          <w:t>Management of Public Health Incidents: Guidance on the Roles and Responsibilities of NHS Led Incident Management Teams</w:t>
        </w:r>
      </w:hyperlink>
      <w:r w:rsidR="00D6164A" w:rsidRPr="0071560B">
        <w:rPr>
          <w:rFonts w:ascii="Arial" w:hAnsi="Arial" w:cs="Arial"/>
          <w:sz w:val="24"/>
          <w:szCs w:val="24"/>
        </w:rPr>
        <w:t xml:space="preserve"> and the </w:t>
      </w:r>
      <w:hyperlink r:id="rId22" w:anchor=":~:text=This%20guidance%20provides%20details%20of%20specific%20multi-agency%20arrangements,all%20food%20and%20drink%20products%20including%20bottled%20water." w:history="1">
        <w:r w:rsidR="00D6164A" w:rsidRPr="0071560B">
          <w:rPr>
            <w:rStyle w:val="Hyperlink"/>
            <w:rFonts w:ascii="Arial" w:hAnsi="Arial" w:cs="Arial"/>
            <w:sz w:val="24"/>
            <w:szCs w:val="24"/>
          </w:rPr>
          <w:t>Guidance on the management of outbreak of foodborne illness in Scotland</w:t>
        </w:r>
      </w:hyperlink>
      <w:r w:rsidR="00D6164A" w:rsidRPr="0071560B">
        <w:rPr>
          <w:rFonts w:ascii="Arial" w:hAnsi="Arial" w:cs="Arial"/>
          <w:sz w:val="24"/>
          <w:szCs w:val="24"/>
        </w:rPr>
        <w:t xml:space="preserve">. </w:t>
      </w:r>
    </w:p>
    <w:p w14:paraId="60E8FE1D" w14:textId="6C924D9A" w:rsidR="00386F44" w:rsidRPr="0071560B" w:rsidRDefault="00386A71" w:rsidP="004A415B">
      <w:pPr>
        <w:spacing w:line="240" w:lineRule="auto"/>
        <w:jc w:val="both"/>
        <w:rPr>
          <w:rFonts w:ascii="Arial" w:hAnsi="Arial" w:cs="Arial"/>
          <w:sz w:val="24"/>
          <w:szCs w:val="24"/>
        </w:rPr>
      </w:pPr>
      <w:r w:rsidRPr="0071560B">
        <w:rPr>
          <w:rFonts w:ascii="Arial" w:hAnsi="Arial" w:cs="Arial"/>
          <w:sz w:val="24"/>
          <w:szCs w:val="24"/>
        </w:rPr>
        <w:t>In such cases, FSS is a member of the multi-agency Incident Management Team (</w:t>
      </w:r>
      <w:proofErr w:type="spellStart"/>
      <w:r w:rsidRPr="0071560B">
        <w:rPr>
          <w:rFonts w:ascii="Arial" w:hAnsi="Arial" w:cs="Arial"/>
          <w:sz w:val="24"/>
          <w:szCs w:val="24"/>
        </w:rPr>
        <w:t>IMT</w:t>
      </w:r>
      <w:proofErr w:type="spellEnd"/>
      <w:r w:rsidRPr="0071560B">
        <w:rPr>
          <w:rFonts w:ascii="Arial" w:hAnsi="Arial" w:cs="Arial"/>
          <w:sz w:val="24"/>
          <w:szCs w:val="24"/>
        </w:rPr>
        <w:t>) established to investigate the outbreak</w:t>
      </w:r>
      <w:r w:rsidR="00D524D6" w:rsidRPr="0071560B">
        <w:rPr>
          <w:rFonts w:ascii="Arial" w:hAnsi="Arial" w:cs="Arial"/>
          <w:sz w:val="24"/>
          <w:szCs w:val="24"/>
        </w:rPr>
        <w:t>.</w:t>
      </w:r>
      <w:r w:rsidR="00B514D8" w:rsidRPr="0071560B">
        <w:rPr>
          <w:rFonts w:ascii="Arial" w:hAnsi="Arial" w:cs="Arial"/>
          <w:sz w:val="24"/>
          <w:szCs w:val="24"/>
        </w:rPr>
        <w:t xml:space="preserve"> </w:t>
      </w:r>
      <w:r w:rsidR="00386F44" w:rsidRPr="0071560B">
        <w:rPr>
          <w:rFonts w:ascii="Arial" w:hAnsi="Arial" w:cs="Arial"/>
          <w:sz w:val="24"/>
          <w:szCs w:val="24"/>
        </w:rPr>
        <w:t xml:space="preserve">As shown below in figure 1, </w:t>
      </w:r>
      <w:proofErr w:type="spellStart"/>
      <w:r w:rsidR="00386F44" w:rsidRPr="0071560B">
        <w:rPr>
          <w:rFonts w:ascii="Arial" w:hAnsi="Arial" w:cs="Arial"/>
          <w:sz w:val="24"/>
          <w:szCs w:val="24"/>
        </w:rPr>
        <w:t>FSS’</w:t>
      </w:r>
      <w:r w:rsidR="00470C81" w:rsidRPr="0071560B">
        <w:rPr>
          <w:rFonts w:ascii="Arial" w:hAnsi="Arial" w:cs="Arial"/>
          <w:sz w:val="24"/>
          <w:szCs w:val="24"/>
        </w:rPr>
        <w:t>s</w:t>
      </w:r>
      <w:proofErr w:type="spellEnd"/>
      <w:r w:rsidR="00386F44" w:rsidRPr="0071560B">
        <w:rPr>
          <w:rFonts w:ascii="Arial" w:hAnsi="Arial" w:cs="Arial"/>
          <w:sz w:val="24"/>
          <w:szCs w:val="24"/>
        </w:rPr>
        <w:t xml:space="preserve"> </w:t>
      </w:r>
      <w:r w:rsidR="00002271" w:rsidRPr="0071560B">
        <w:rPr>
          <w:rFonts w:ascii="Arial" w:hAnsi="Arial" w:cs="Arial"/>
          <w:sz w:val="24"/>
          <w:szCs w:val="24"/>
        </w:rPr>
        <w:t>a</w:t>
      </w:r>
      <w:r w:rsidR="008349D7" w:rsidRPr="0071560B">
        <w:rPr>
          <w:rFonts w:ascii="Arial" w:hAnsi="Arial" w:cs="Arial"/>
          <w:sz w:val="24"/>
          <w:szCs w:val="24"/>
        </w:rPr>
        <w:t>pproach</w:t>
      </w:r>
      <w:r w:rsidR="00386F44" w:rsidRPr="0071560B">
        <w:rPr>
          <w:rFonts w:ascii="Arial" w:hAnsi="Arial" w:cs="Arial"/>
          <w:sz w:val="24"/>
          <w:szCs w:val="24"/>
        </w:rPr>
        <w:t xml:space="preserve"> </w:t>
      </w:r>
      <w:r w:rsidR="00334921" w:rsidRPr="0071560B">
        <w:rPr>
          <w:rFonts w:ascii="Arial" w:hAnsi="Arial" w:cs="Arial"/>
          <w:sz w:val="24"/>
          <w:szCs w:val="24"/>
        </w:rPr>
        <w:t xml:space="preserve">and framework </w:t>
      </w:r>
      <w:r w:rsidR="00386F44" w:rsidRPr="0071560B">
        <w:rPr>
          <w:rFonts w:ascii="Arial" w:hAnsi="Arial" w:cs="Arial"/>
          <w:sz w:val="24"/>
          <w:szCs w:val="24"/>
        </w:rPr>
        <w:t>complement other industry specific plans</w:t>
      </w:r>
      <w:r w:rsidR="003A2B1E" w:rsidRPr="0071560B">
        <w:rPr>
          <w:rFonts w:ascii="Arial" w:hAnsi="Arial" w:cs="Arial"/>
          <w:sz w:val="24"/>
          <w:szCs w:val="24"/>
        </w:rPr>
        <w:t xml:space="preserve"> and guidance</w:t>
      </w:r>
      <w:r w:rsidR="006E5629" w:rsidRPr="0071560B">
        <w:rPr>
          <w:rFonts w:ascii="Arial" w:hAnsi="Arial" w:cs="Arial"/>
          <w:sz w:val="24"/>
          <w:szCs w:val="24"/>
        </w:rPr>
        <w:t xml:space="preserve">. </w:t>
      </w:r>
    </w:p>
    <w:p w14:paraId="255C8B6D" w14:textId="204D2E5A" w:rsidR="007201A1" w:rsidRPr="0071560B" w:rsidRDefault="007201A1" w:rsidP="007201A1">
      <w:pPr>
        <w:spacing w:line="240" w:lineRule="auto"/>
        <w:jc w:val="center"/>
        <w:rPr>
          <w:rFonts w:ascii="Arial" w:hAnsi="Arial" w:cs="Arial"/>
          <w:sz w:val="24"/>
          <w:szCs w:val="24"/>
          <w:lang w:eastAsia="en-GB"/>
        </w:rPr>
      </w:pPr>
      <w:r w:rsidRPr="0071560B">
        <w:rPr>
          <w:rFonts w:ascii="Arial" w:hAnsi="Arial" w:cs="Arial"/>
          <w:noProof/>
          <w:sz w:val="24"/>
          <w:szCs w:val="24"/>
          <w:lang w:eastAsia="en-GB"/>
        </w:rPr>
        <w:lastRenderedPageBreak/>
        <w:drawing>
          <wp:inline distT="0" distB="0" distL="0" distR="0" wp14:anchorId="01956BBD" wp14:editId="561C6439">
            <wp:extent cx="6420720" cy="3864334"/>
            <wp:effectExtent l="0" t="0" r="0" b="3175"/>
            <wp:docPr id="67468771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6448352" cy="3880965"/>
                    </a:xfrm>
                    <a:prstGeom prst="rect">
                      <a:avLst/>
                    </a:prstGeom>
                    <a:noFill/>
                  </pic:spPr>
                </pic:pic>
              </a:graphicData>
            </a:graphic>
          </wp:inline>
        </w:drawing>
      </w:r>
    </w:p>
    <w:p w14:paraId="4F549D3C" w14:textId="78E2C1F3" w:rsidR="002A5492" w:rsidRPr="0071560B" w:rsidRDefault="007201A1" w:rsidP="00345C6A">
      <w:pPr>
        <w:spacing w:line="240" w:lineRule="auto"/>
        <w:jc w:val="both"/>
        <w:rPr>
          <w:rFonts w:ascii="Arial" w:hAnsi="Arial" w:cs="Arial"/>
          <w:iCs/>
          <w:sz w:val="24"/>
          <w:szCs w:val="24"/>
        </w:rPr>
      </w:pPr>
      <w:r w:rsidRPr="0071560B">
        <w:rPr>
          <w:rFonts w:ascii="Arial" w:hAnsi="Arial" w:cs="Arial"/>
          <w:iCs/>
          <w:sz w:val="24"/>
          <w:szCs w:val="24"/>
        </w:rPr>
        <w:t>Figure 1: FSS incident management documentation &amp; supporting documentation</w:t>
      </w:r>
    </w:p>
    <w:p w14:paraId="34E7EDC4" w14:textId="7DFF89C1" w:rsidR="00680A87" w:rsidRPr="0071560B" w:rsidRDefault="00C07C06" w:rsidP="002A5492">
      <w:pPr>
        <w:pStyle w:val="Heading3"/>
        <w:spacing w:after="240" w:line="240" w:lineRule="auto"/>
        <w:rPr>
          <w:rFonts w:ascii="Arial" w:hAnsi="Arial" w:cs="Arial"/>
          <w:color w:val="3F2A55"/>
        </w:rPr>
      </w:pPr>
      <w:bookmarkStart w:id="5" w:name="_Toc194956924"/>
      <w:r w:rsidRPr="0071560B">
        <w:rPr>
          <w:rFonts w:ascii="Arial" w:hAnsi="Arial" w:cs="Arial"/>
          <w:color w:val="3F2A55"/>
        </w:rPr>
        <w:t xml:space="preserve">1.2 </w:t>
      </w:r>
      <w:r w:rsidR="00574DFA" w:rsidRPr="0071560B">
        <w:rPr>
          <w:rFonts w:ascii="Arial" w:hAnsi="Arial" w:cs="Arial"/>
          <w:color w:val="3F2A55"/>
        </w:rPr>
        <w:t>Scope</w:t>
      </w:r>
      <w:r w:rsidR="00386F44" w:rsidRPr="0071560B">
        <w:rPr>
          <w:rFonts w:ascii="Arial" w:hAnsi="Arial" w:cs="Arial"/>
          <w:color w:val="3F2A55"/>
        </w:rPr>
        <w:t xml:space="preserve"> of response</w:t>
      </w:r>
      <w:bookmarkEnd w:id="5"/>
    </w:p>
    <w:p w14:paraId="4099362B" w14:textId="7AC77261" w:rsidR="00BA4307" w:rsidRPr="0071560B" w:rsidRDefault="006C50FE" w:rsidP="002A5492">
      <w:pPr>
        <w:tabs>
          <w:tab w:val="left" w:pos="851"/>
        </w:tabs>
        <w:spacing w:before="240" w:after="240" w:line="240" w:lineRule="auto"/>
        <w:jc w:val="both"/>
        <w:rPr>
          <w:rFonts w:ascii="Arial" w:eastAsia="Times New Roman" w:hAnsi="Arial" w:cs="Arial"/>
          <w:b/>
          <w:sz w:val="24"/>
          <w:szCs w:val="24"/>
          <w:u w:val="single"/>
        </w:rPr>
      </w:pPr>
      <w:r w:rsidRPr="0071560B">
        <w:rPr>
          <w:rFonts w:ascii="Arial" w:hAnsi="Arial" w:cs="Arial"/>
          <w:sz w:val="24"/>
          <w:szCs w:val="24"/>
        </w:rPr>
        <w:t>Food</w:t>
      </w:r>
      <w:r w:rsidR="00386A71" w:rsidRPr="0071560B">
        <w:rPr>
          <w:rFonts w:ascii="Arial" w:hAnsi="Arial" w:cs="Arial"/>
          <w:sz w:val="24"/>
          <w:szCs w:val="24"/>
        </w:rPr>
        <w:t>/Feed</w:t>
      </w:r>
      <w:r w:rsidRPr="0071560B">
        <w:rPr>
          <w:rFonts w:ascii="Arial" w:hAnsi="Arial" w:cs="Arial"/>
          <w:sz w:val="24"/>
          <w:szCs w:val="24"/>
        </w:rPr>
        <w:t xml:space="preserve"> i</w:t>
      </w:r>
      <w:r w:rsidR="00BA4307" w:rsidRPr="0071560B">
        <w:rPr>
          <w:rFonts w:ascii="Arial" w:hAnsi="Arial" w:cs="Arial"/>
          <w:sz w:val="24"/>
          <w:szCs w:val="24"/>
        </w:rPr>
        <w:t>ncidents have the potential to impact on any individual nation within the UK or any combination of two or more.</w:t>
      </w:r>
      <w:r w:rsidR="008F56C5" w:rsidRPr="0071560B">
        <w:rPr>
          <w:rFonts w:ascii="Arial" w:hAnsi="Arial" w:cs="Arial"/>
          <w:sz w:val="24"/>
          <w:szCs w:val="24"/>
        </w:rPr>
        <w:t xml:space="preserve"> A </w:t>
      </w:r>
      <w:hyperlink r:id="rId24" w:history="1">
        <w:r w:rsidR="008F56C5" w:rsidRPr="0071560B">
          <w:rPr>
            <w:rStyle w:val="Hyperlink"/>
            <w:rFonts w:ascii="Arial" w:hAnsi="Arial" w:cs="Arial"/>
            <w:sz w:val="24"/>
            <w:szCs w:val="24"/>
          </w:rPr>
          <w:t>Memorandum of Understanding</w:t>
        </w:r>
      </w:hyperlink>
      <w:r w:rsidR="008F56C5" w:rsidRPr="0071560B">
        <w:rPr>
          <w:rFonts w:ascii="Arial" w:hAnsi="Arial" w:cs="Arial"/>
          <w:sz w:val="24"/>
          <w:szCs w:val="24"/>
        </w:rPr>
        <w:t xml:space="preserve"> </w:t>
      </w:r>
      <w:r w:rsidR="006E5629" w:rsidRPr="0071560B">
        <w:rPr>
          <w:rFonts w:ascii="Arial" w:hAnsi="Arial" w:cs="Arial"/>
          <w:sz w:val="24"/>
          <w:szCs w:val="24"/>
        </w:rPr>
        <w:t xml:space="preserve">is in place with the </w:t>
      </w:r>
      <w:r w:rsidR="008F56C5" w:rsidRPr="0071560B">
        <w:rPr>
          <w:rFonts w:ascii="Arial" w:hAnsi="Arial" w:cs="Arial"/>
          <w:sz w:val="24"/>
          <w:szCs w:val="24"/>
        </w:rPr>
        <w:t xml:space="preserve">Food Standards Agency (FSA) to ensure liaison arrangements deliver a coordinated incident response across the UK. </w:t>
      </w:r>
      <w:r w:rsidR="00BA4307" w:rsidRPr="0071560B">
        <w:rPr>
          <w:rFonts w:ascii="Arial" w:hAnsi="Arial" w:cs="Arial"/>
          <w:sz w:val="24"/>
          <w:szCs w:val="24"/>
        </w:rPr>
        <w:t xml:space="preserve">For the purposes of </w:t>
      </w:r>
      <w:r w:rsidR="00470C81" w:rsidRPr="0071560B">
        <w:rPr>
          <w:rFonts w:ascii="Arial" w:hAnsi="Arial" w:cs="Arial"/>
          <w:sz w:val="24"/>
          <w:szCs w:val="24"/>
        </w:rPr>
        <w:t>FSS or FSA-</w:t>
      </w:r>
      <w:r w:rsidR="0053616E" w:rsidRPr="0071560B">
        <w:rPr>
          <w:rFonts w:ascii="Arial" w:hAnsi="Arial" w:cs="Arial"/>
          <w:sz w:val="24"/>
          <w:szCs w:val="24"/>
        </w:rPr>
        <w:t>led Incident Management</w:t>
      </w:r>
      <w:r w:rsidR="00470C81" w:rsidRPr="0071560B">
        <w:rPr>
          <w:rFonts w:ascii="Arial" w:hAnsi="Arial" w:cs="Arial"/>
          <w:sz w:val="24"/>
          <w:szCs w:val="24"/>
        </w:rPr>
        <w:t>,</w:t>
      </w:r>
      <w:r w:rsidR="00BA4307" w:rsidRPr="0071560B">
        <w:rPr>
          <w:rFonts w:ascii="Arial" w:hAnsi="Arial" w:cs="Arial"/>
          <w:sz w:val="24"/>
          <w:szCs w:val="24"/>
        </w:rPr>
        <w:t xml:space="preserve"> only two jurisdictions are defined:</w:t>
      </w:r>
    </w:p>
    <w:p w14:paraId="50BFF1C7" w14:textId="77777777" w:rsidR="00D779FC" w:rsidRPr="0071560B" w:rsidRDefault="008F56C5" w:rsidP="000551C6">
      <w:pPr>
        <w:pStyle w:val="ListBullet"/>
        <w:numPr>
          <w:ilvl w:val="0"/>
          <w:numId w:val="8"/>
        </w:numPr>
        <w:spacing w:line="240" w:lineRule="auto"/>
        <w:jc w:val="both"/>
        <w:rPr>
          <w:rFonts w:ascii="Arial" w:hAnsi="Arial" w:cs="Arial"/>
          <w:sz w:val="24"/>
          <w:szCs w:val="24"/>
          <w:lang w:val="en-GB"/>
        </w:rPr>
      </w:pPr>
      <w:r w:rsidRPr="0071560B">
        <w:rPr>
          <w:rFonts w:ascii="Arial" w:hAnsi="Arial" w:cs="Arial"/>
          <w:sz w:val="24"/>
          <w:szCs w:val="24"/>
          <w:lang w:val="en-GB"/>
        </w:rPr>
        <w:t>FSS</w:t>
      </w:r>
      <w:r w:rsidR="00D779FC" w:rsidRPr="0071560B">
        <w:rPr>
          <w:rFonts w:ascii="Arial" w:hAnsi="Arial" w:cs="Arial"/>
          <w:sz w:val="24"/>
          <w:szCs w:val="24"/>
          <w:lang w:val="en-GB"/>
        </w:rPr>
        <w:t xml:space="preserve"> – Scotland</w:t>
      </w:r>
    </w:p>
    <w:p w14:paraId="6EAB372E" w14:textId="77777777" w:rsidR="00BA4307" w:rsidRPr="0071560B" w:rsidRDefault="008F56C5" w:rsidP="000551C6">
      <w:pPr>
        <w:pStyle w:val="ListBullet"/>
        <w:numPr>
          <w:ilvl w:val="0"/>
          <w:numId w:val="8"/>
        </w:numPr>
        <w:spacing w:line="240" w:lineRule="auto"/>
        <w:jc w:val="both"/>
        <w:rPr>
          <w:rFonts w:ascii="Arial" w:hAnsi="Arial" w:cs="Arial"/>
          <w:sz w:val="24"/>
          <w:szCs w:val="24"/>
          <w:lang w:val="en-GB"/>
        </w:rPr>
      </w:pPr>
      <w:r w:rsidRPr="0071560B">
        <w:rPr>
          <w:rFonts w:ascii="Arial" w:hAnsi="Arial" w:cs="Arial"/>
          <w:sz w:val="24"/>
          <w:szCs w:val="24"/>
          <w:lang w:val="en-GB"/>
        </w:rPr>
        <w:t>FSA</w:t>
      </w:r>
      <w:r w:rsidR="00BA4307" w:rsidRPr="0071560B">
        <w:rPr>
          <w:rFonts w:ascii="Arial" w:hAnsi="Arial" w:cs="Arial"/>
          <w:sz w:val="24"/>
          <w:szCs w:val="24"/>
          <w:lang w:val="en-GB"/>
        </w:rPr>
        <w:t xml:space="preserve"> </w:t>
      </w:r>
      <w:r w:rsidR="00454F9F" w:rsidRPr="0071560B">
        <w:rPr>
          <w:rFonts w:ascii="Arial" w:hAnsi="Arial" w:cs="Arial"/>
          <w:sz w:val="24"/>
          <w:szCs w:val="24"/>
          <w:lang w:val="en-GB"/>
        </w:rPr>
        <w:t xml:space="preserve">– </w:t>
      </w:r>
      <w:r w:rsidR="00BA4307" w:rsidRPr="0071560B">
        <w:rPr>
          <w:rFonts w:ascii="Arial" w:hAnsi="Arial" w:cs="Arial"/>
          <w:sz w:val="24"/>
          <w:szCs w:val="24"/>
          <w:lang w:val="en-GB"/>
        </w:rPr>
        <w:t>England, Wales and Northern Ireland</w:t>
      </w:r>
    </w:p>
    <w:p w14:paraId="3970E263" w14:textId="4D4267AC" w:rsidR="00BA4307" w:rsidRPr="0071560B" w:rsidRDefault="00BA4307" w:rsidP="00873D38">
      <w:pPr>
        <w:spacing w:after="0" w:line="240" w:lineRule="auto"/>
        <w:jc w:val="both"/>
        <w:rPr>
          <w:rFonts w:ascii="Arial" w:hAnsi="Arial" w:cs="Arial"/>
          <w:sz w:val="24"/>
          <w:szCs w:val="24"/>
        </w:rPr>
      </w:pPr>
      <w:r w:rsidRPr="0071560B">
        <w:rPr>
          <w:rFonts w:ascii="Arial" w:hAnsi="Arial" w:cs="Arial"/>
          <w:sz w:val="24"/>
          <w:szCs w:val="24"/>
        </w:rPr>
        <w:t xml:space="preserve">The scope of an individual incident will be </w:t>
      </w:r>
      <w:r w:rsidR="003A2B1E" w:rsidRPr="0071560B">
        <w:rPr>
          <w:rFonts w:ascii="Arial" w:hAnsi="Arial" w:cs="Arial"/>
          <w:sz w:val="24"/>
          <w:szCs w:val="24"/>
        </w:rPr>
        <w:t>considered</w:t>
      </w:r>
      <w:r w:rsidRPr="0071560B">
        <w:rPr>
          <w:rFonts w:ascii="Arial" w:hAnsi="Arial" w:cs="Arial"/>
          <w:sz w:val="24"/>
          <w:szCs w:val="24"/>
        </w:rPr>
        <w:t xml:space="preserve"> as FSA, FSS or UK-wide. Where the scope of an incident does not extend beyond either England, Wales or Northern Ireland, the incident will be managed by FSA, and information about such incidents shared with FSS. Where the scope of the incident does not extend beyond Scotland, the incident will be managed by FSS, and information about such incidents shared with FSA</w:t>
      </w:r>
      <w:r w:rsidR="009E3639" w:rsidRPr="0071560B">
        <w:rPr>
          <w:rFonts w:ascii="Arial" w:hAnsi="Arial" w:cs="Arial"/>
          <w:sz w:val="24"/>
          <w:szCs w:val="24"/>
        </w:rPr>
        <w:t>.</w:t>
      </w:r>
    </w:p>
    <w:p w14:paraId="3AA9C16A" w14:textId="31F560F9" w:rsidR="0053616E" w:rsidRPr="0071560B" w:rsidRDefault="0053616E" w:rsidP="00873D38">
      <w:pPr>
        <w:spacing w:after="0" w:line="240" w:lineRule="auto"/>
        <w:jc w:val="both"/>
        <w:rPr>
          <w:rFonts w:ascii="Arial" w:hAnsi="Arial" w:cs="Arial"/>
          <w:sz w:val="24"/>
          <w:szCs w:val="24"/>
        </w:rPr>
      </w:pPr>
    </w:p>
    <w:p w14:paraId="67B87FBE" w14:textId="1B2D037D" w:rsidR="00633F26" w:rsidRPr="0071560B" w:rsidRDefault="004F1C6A" w:rsidP="00834CC7">
      <w:pPr>
        <w:spacing w:after="0" w:line="240" w:lineRule="auto"/>
        <w:jc w:val="both"/>
        <w:rPr>
          <w:rFonts w:ascii="Arial" w:hAnsi="Arial" w:cs="Arial"/>
          <w:sz w:val="24"/>
          <w:szCs w:val="24"/>
        </w:rPr>
      </w:pPr>
      <w:r w:rsidRPr="0071560B">
        <w:rPr>
          <w:rFonts w:ascii="Arial" w:hAnsi="Arial" w:cs="Arial"/>
          <w:sz w:val="24"/>
          <w:szCs w:val="24"/>
        </w:rPr>
        <w:t>I</w:t>
      </w:r>
      <w:r w:rsidR="002D2661" w:rsidRPr="0071560B">
        <w:rPr>
          <w:rFonts w:ascii="Arial" w:hAnsi="Arial" w:cs="Arial"/>
          <w:sz w:val="24"/>
          <w:szCs w:val="24"/>
        </w:rPr>
        <w:t>f an incident originates in Scotland or is initially led by FSS,</w:t>
      </w:r>
      <w:r w:rsidR="00D870C5" w:rsidRPr="0071560B">
        <w:rPr>
          <w:rFonts w:ascii="Arial" w:hAnsi="Arial" w:cs="Arial"/>
          <w:sz w:val="24"/>
          <w:szCs w:val="24"/>
        </w:rPr>
        <w:t xml:space="preserve"> and escalates to a UK-wide incident</w:t>
      </w:r>
      <w:r w:rsidR="00E22AF4" w:rsidRPr="0071560B">
        <w:rPr>
          <w:rFonts w:ascii="Arial" w:hAnsi="Arial" w:cs="Arial"/>
          <w:sz w:val="24"/>
          <w:szCs w:val="24"/>
        </w:rPr>
        <w:t xml:space="preserve">, </w:t>
      </w:r>
      <w:r w:rsidR="002D2661" w:rsidRPr="0071560B">
        <w:rPr>
          <w:rFonts w:ascii="Arial" w:hAnsi="Arial" w:cs="Arial"/>
          <w:sz w:val="24"/>
          <w:szCs w:val="24"/>
        </w:rPr>
        <w:t xml:space="preserve">FSS </w:t>
      </w:r>
      <w:r w:rsidRPr="0071560B">
        <w:rPr>
          <w:rFonts w:ascii="Arial" w:hAnsi="Arial" w:cs="Arial"/>
          <w:sz w:val="24"/>
          <w:szCs w:val="24"/>
        </w:rPr>
        <w:t xml:space="preserve">will </w:t>
      </w:r>
      <w:r w:rsidR="002D2661" w:rsidRPr="0071560B">
        <w:rPr>
          <w:rFonts w:ascii="Arial" w:hAnsi="Arial" w:cs="Arial"/>
          <w:sz w:val="24"/>
          <w:szCs w:val="24"/>
        </w:rPr>
        <w:t>continue to lead the incident by mutual agreement</w:t>
      </w:r>
      <w:r w:rsidRPr="0071560B">
        <w:rPr>
          <w:rFonts w:ascii="Arial" w:hAnsi="Arial" w:cs="Arial"/>
          <w:sz w:val="24"/>
          <w:szCs w:val="24"/>
        </w:rPr>
        <w:t>, unless it is agreed that it is more appropriate for FSA to lead</w:t>
      </w:r>
      <w:r w:rsidR="00334921" w:rsidRPr="0071560B">
        <w:rPr>
          <w:rFonts w:ascii="Arial" w:hAnsi="Arial" w:cs="Arial"/>
          <w:sz w:val="24"/>
          <w:szCs w:val="24"/>
        </w:rPr>
        <w:t xml:space="preserve">. The </w:t>
      </w:r>
      <w:hyperlink r:id="rId25" w:history="1">
        <w:r w:rsidR="00334921" w:rsidRPr="0071560B">
          <w:rPr>
            <w:rStyle w:val="Hyperlink"/>
            <w:rFonts w:ascii="Arial" w:hAnsi="Arial" w:cs="Arial"/>
            <w:sz w:val="24"/>
            <w:szCs w:val="24"/>
          </w:rPr>
          <w:t>FSA’</w:t>
        </w:r>
        <w:r w:rsidR="00BA4307" w:rsidRPr="0071560B">
          <w:rPr>
            <w:rStyle w:val="Hyperlink"/>
            <w:rFonts w:ascii="Arial" w:hAnsi="Arial" w:cs="Arial"/>
            <w:sz w:val="24"/>
            <w:szCs w:val="24"/>
          </w:rPr>
          <w:t>s Incident M</w:t>
        </w:r>
        <w:r w:rsidR="00470C81" w:rsidRPr="0071560B">
          <w:rPr>
            <w:rStyle w:val="Hyperlink"/>
            <w:rFonts w:ascii="Arial" w:hAnsi="Arial" w:cs="Arial"/>
            <w:sz w:val="24"/>
            <w:szCs w:val="24"/>
          </w:rPr>
          <w:t xml:space="preserve">anagement </w:t>
        </w:r>
        <w:r w:rsidR="00FC5759" w:rsidRPr="0071560B">
          <w:rPr>
            <w:rStyle w:val="Hyperlink"/>
            <w:rFonts w:ascii="Arial" w:hAnsi="Arial" w:cs="Arial"/>
            <w:sz w:val="24"/>
            <w:szCs w:val="24"/>
          </w:rPr>
          <w:t>P</w:t>
        </w:r>
        <w:r w:rsidR="00470C81" w:rsidRPr="0071560B">
          <w:rPr>
            <w:rStyle w:val="Hyperlink"/>
            <w:rFonts w:ascii="Arial" w:hAnsi="Arial" w:cs="Arial"/>
            <w:sz w:val="24"/>
            <w:szCs w:val="24"/>
          </w:rPr>
          <w:t>lan defines how</w:t>
        </w:r>
        <w:r w:rsidRPr="0071560B">
          <w:rPr>
            <w:rStyle w:val="Hyperlink"/>
            <w:rFonts w:ascii="Arial" w:hAnsi="Arial" w:cs="Arial"/>
            <w:sz w:val="24"/>
            <w:szCs w:val="24"/>
          </w:rPr>
          <w:t xml:space="preserve"> incidents led by</w:t>
        </w:r>
        <w:r w:rsidR="00470C81" w:rsidRPr="0071560B">
          <w:rPr>
            <w:rStyle w:val="Hyperlink"/>
            <w:rFonts w:ascii="Arial" w:hAnsi="Arial" w:cs="Arial"/>
            <w:sz w:val="24"/>
            <w:szCs w:val="24"/>
          </w:rPr>
          <w:t xml:space="preserve"> FSA </w:t>
        </w:r>
        <w:r w:rsidR="00BA4307" w:rsidRPr="0071560B">
          <w:rPr>
            <w:rStyle w:val="Hyperlink"/>
            <w:rFonts w:ascii="Arial" w:hAnsi="Arial" w:cs="Arial"/>
            <w:sz w:val="24"/>
            <w:szCs w:val="24"/>
          </w:rPr>
          <w:t>will be managed</w:t>
        </w:r>
      </w:hyperlink>
      <w:r w:rsidR="00BA4307" w:rsidRPr="0071560B">
        <w:rPr>
          <w:rFonts w:ascii="Arial" w:hAnsi="Arial" w:cs="Arial"/>
          <w:sz w:val="24"/>
          <w:szCs w:val="24"/>
        </w:rPr>
        <w:t>.</w:t>
      </w:r>
      <w:r w:rsidR="009635C1" w:rsidRPr="0071560B">
        <w:rPr>
          <w:rFonts w:ascii="Arial" w:hAnsi="Arial" w:cs="Arial"/>
          <w:sz w:val="24"/>
          <w:szCs w:val="24"/>
        </w:rPr>
        <w:t xml:space="preserve"> </w:t>
      </w:r>
    </w:p>
    <w:p w14:paraId="4DA26EF4" w14:textId="77777777" w:rsidR="00D6164A" w:rsidRPr="0071560B" w:rsidRDefault="00D6164A" w:rsidP="00834CC7">
      <w:pPr>
        <w:spacing w:after="0" w:line="240" w:lineRule="auto"/>
        <w:jc w:val="both"/>
        <w:rPr>
          <w:rFonts w:ascii="Arial" w:hAnsi="Arial" w:cs="Arial"/>
          <w:sz w:val="24"/>
          <w:szCs w:val="24"/>
        </w:rPr>
      </w:pPr>
    </w:p>
    <w:p w14:paraId="6CD9FC5A" w14:textId="5A843C78" w:rsidR="006F4513" w:rsidRPr="0071560B" w:rsidRDefault="006F4513" w:rsidP="00834CC7">
      <w:pPr>
        <w:spacing w:after="0" w:line="240" w:lineRule="auto"/>
        <w:jc w:val="both"/>
        <w:rPr>
          <w:rFonts w:ascii="Arial" w:hAnsi="Arial" w:cs="Arial"/>
          <w:sz w:val="24"/>
          <w:szCs w:val="24"/>
        </w:rPr>
      </w:pPr>
      <w:r w:rsidRPr="0071560B">
        <w:rPr>
          <w:rFonts w:ascii="Arial" w:hAnsi="Arial" w:cs="Arial"/>
          <w:sz w:val="24"/>
          <w:szCs w:val="24"/>
        </w:rPr>
        <w:t xml:space="preserve">On occasion when the situation is complex and the organisational lead (FSS or the FSA) is unclear, a decision tree matrix can be used as a guide to help identify the most </w:t>
      </w:r>
      <w:r w:rsidRPr="0071560B">
        <w:rPr>
          <w:rFonts w:ascii="Arial" w:hAnsi="Arial" w:cs="Arial"/>
          <w:sz w:val="24"/>
          <w:szCs w:val="24"/>
        </w:rPr>
        <w:lastRenderedPageBreak/>
        <w:t>appropriate organisation to lead based on the information available at the time</w:t>
      </w:r>
      <w:r w:rsidR="008D1C6E" w:rsidRPr="0071560B">
        <w:rPr>
          <w:rFonts w:ascii="Arial" w:hAnsi="Arial" w:cs="Arial"/>
          <w:sz w:val="24"/>
          <w:szCs w:val="24"/>
        </w:rPr>
        <w:t xml:space="preserve">. The decision tree matrix </w:t>
      </w:r>
      <w:r w:rsidR="00405514" w:rsidRPr="0071560B">
        <w:rPr>
          <w:rFonts w:ascii="Arial" w:hAnsi="Arial" w:cs="Arial"/>
          <w:sz w:val="24"/>
          <w:szCs w:val="24"/>
        </w:rPr>
        <w:t>is available from the OIT IMP</w:t>
      </w:r>
      <w:r w:rsidR="008D1C6E" w:rsidRPr="0071560B">
        <w:rPr>
          <w:rFonts w:ascii="Arial" w:hAnsi="Arial" w:cs="Arial"/>
          <w:sz w:val="24"/>
          <w:szCs w:val="24"/>
        </w:rPr>
        <w:t xml:space="preserve">. </w:t>
      </w:r>
    </w:p>
    <w:p w14:paraId="1704C1DD" w14:textId="3AA72184" w:rsidR="00252659" w:rsidRPr="0071560B" w:rsidRDefault="00834CC7" w:rsidP="00834CC7">
      <w:pPr>
        <w:spacing w:after="0" w:line="240" w:lineRule="auto"/>
        <w:jc w:val="both"/>
        <w:rPr>
          <w:rFonts w:ascii="Arial" w:hAnsi="Arial" w:cs="Arial"/>
          <w:sz w:val="24"/>
          <w:szCs w:val="24"/>
        </w:rPr>
      </w:pPr>
      <w:r w:rsidRPr="0071560B">
        <w:rPr>
          <w:rFonts w:ascii="Arial" w:hAnsi="Arial" w:cs="Arial"/>
          <w:sz w:val="24"/>
          <w:szCs w:val="24"/>
        </w:rPr>
        <w:t xml:space="preserve">There are also specific arrangements in place </w:t>
      </w:r>
      <w:r w:rsidR="00EE2302" w:rsidRPr="0071560B">
        <w:rPr>
          <w:rFonts w:ascii="Arial" w:hAnsi="Arial" w:cs="Arial"/>
          <w:sz w:val="24"/>
          <w:szCs w:val="24"/>
        </w:rPr>
        <w:t>outlining</w:t>
      </w:r>
      <w:r w:rsidRPr="0071560B">
        <w:rPr>
          <w:rFonts w:ascii="Arial" w:hAnsi="Arial" w:cs="Arial"/>
          <w:sz w:val="24"/>
          <w:szCs w:val="24"/>
        </w:rPr>
        <w:t xml:space="preserve"> </w:t>
      </w:r>
      <w:proofErr w:type="spellStart"/>
      <w:r w:rsidR="00EE2302" w:rsidRPr="0071560B">
        <w:rPr>
          <w:rFonts w:ascii="Arial" w:hAnsi="Arial" w:cs="Arial"/>
          <w:sz w:val="24"/>
          <w:szCs w:val="24"/>
        </w:rPr>
        <w:t>FSS’s</w:t>
      </w:r>
      <w:proofErr w:type="spellEnd"/>
      <w:r w:rsidR="00EE2302" w:rsidRPr="0071560B">
        <w:rPr>
          <w:rFonts w:ascii="Arial" w:hAnsi="Arial" w:cs="Arial"/>
          <w:sz w:val="24"/>
          <w:szCs w:val="24"/>
        </w:rPr>
        <w:t xml:space="preserve"> involvement in </w:t>
      </w:r>
      <w:r w:rsidRPr="0071560B">
        <w:rPr>
          <w:rFonts w:ascii="Arial" w:hAnsi="Arial" w:cs="Arial"/>
          <w:sz w:val="24"/>
          <w:szCs w:val="24"/>
        </w:rPr>
        <w:t>incidents</w:t>
      </w:r>
      <w:r w:rsidR="002F6EA0" w:rsidRPr="0071560B">
        <w:rPr>
          <w:rFonts w:ascii="Arial" w:hAnsi="Arial" w:cs="Arial"/>
          <w:sz w:val="24"/>
          <w:szCs w:val="24"/>
        </w:rPr>
        <w:t xml:space="preserve"> led by other agencies (i</w:t>
      </w:r>
      <w:r w:rsidR="009635C1" w:rsidRPr="0071560B">
        <w:rPr>
          <w:rFonts w:ascii="Arial" w:hAnsi="Arial" w:cs="Arial"/>
          <w:sz w:val="24"/>
          <w:szCs w:val="24"/>
        </w:rPr>
        <w:t>.</w:t>
      </w:r>
      <w:r w:rsidR="002F6EA0" w:rsidRPr="0071560B">
        <w:rPr>
          <w:rFonts w:ascii="Arial" w:hAnsi="Arial" w:cs="Arial"/>
          <w:sz w:val="24"/>
          <w:szCs w:val="24"/>
        </w:rPr>
        <w:t>e.</w:t>
      </w:r>
      <w:r w:rsidR="009635C1" w:rsidRPr="0071560B">
        <w:rPr>
          <w:rFonts w:ascii="Arial" w:hAnsi="Arial" w:cs="Arial"/>
          <w:sz w:val="24"/>
          <w:szCs w:val="24"/>
        </w:rPr>
        <w:t xml:space="preserve"> </w:t>
      </w:r>
      <w:r w:rsidR="002F6EA0" w:rsidRPr="0071560B">
        <w:rPr>
          <w:rFonts w:ascii="Arial" w:hAnsi="Arial" w:cs="Arial"/>
          <w:sz w:val="24"/>
          <w:szCs w:val="24"/>
        </w:rPr>
        <w:t>FSA, Public Health Scotland</w:t>
      </w:r>
      <w:r w:rsidR="00DE6D91" w:rsidRPr="0071560B">
        <w:rPr>
          <w:rFonts w:ascii="Arial" w:hAnsi="Arial" w:cs="Arial"/>
          <w:sz w:val="24"/>
          <w:szCs w:val="24"/>
        </w:rPr>
        <w:t xml:space="preserve"> and </w:t>
      </w:r>
      <w:proofErr w:type="spellStart"/>
      <w:r w:rsidR="00DE6D91" w:rsidRPr="0071560B">
        <w:rPr>
          <w:rFonts w:ascii="Arial" w:hAnsi="Arial" w:cs="Arial"/>
          <w:sz w:val="24"/>
          <w:szCs w:val="24"/>
        </w:rPr>
        <w:t>UKHSA</w:t>
      </w:r>
      <w:proofErr w:type="spellEnd"/>
      <w:r w:rsidR="00DE6D91" w:rsidRPr="0071560B">
        <w:rPr>
          <w:rFonts w:ascii="Arial" w:hAnsi="Arial" w:cs="Arial"/>
          <w:sz w:val="24"/>
          <w:szCs w:val="24"/>
        </w:rPr>
        <w:t xml:space="preserve">, </w:t>
      </w:r>
      <w:r w:rsidR="00EE2302" w:rsidRPr="0071560B">
        <w:rPr>
          <w:rFonts w:ascii="Arial" w:hAnsi="Arial" w:cs="Arial"/>
          <w:sz w:val="24"/>
          <w:szCs w:val="24"/>
        </w:rPr>
        <w:t>etc</w:t>
      </w:r>
      <w:r w:rsidR="002F6EA0" w:rsidRPr="0071560B">
        <w:rPr>
          <w:rFonts w:ascii="Arial" w:hAnsi="Arial" w:cs="Arial"/>
          <w:sz w:val="24"/>
          <w:szCs w:val="24"/>
        </w:rPr>
        <w:t>)</w:t>
      </w:r>
      <w:r w:rsidR="00DE6D91" w:rsidRPr="0071560B">
        <w:rPr>
          <w:rFonts w:ascii="Arial" w:hAnsi="Arial" w:cs="Arial"/>
          <w:sz w:val="24"/>
          <w:szCs w:val="24"/>
        </w:rPr>
        <w:t xml:space="preserve">. </w:t>
      </w:r>
    </w:p>
    <w:p w14:paraId="03DAABCA" w14:textId="77777777" w:rsidR="00834CC7" w:rsidRPr="0071560B" w:rsidRDefault="00834CC7" w:rsidP="00834CC7">
      <w:pPr>
        <w:spacing w:after="0" w:line="240" w:lineRule="auto"/>
        <w:jc w:val="both"/>
        <w:rPr>
          <w:rFonts w:ascii="Arial" w:hAnsi="Arial" w:cs="Arial"/>
          <w:sz w:val="24"/>
          <w:szCs w:val="24"/>
        </w:rPr>
      </w:pPr>
    </w:p>
    <w:p w14:paraId="2C8E05EA" w14:textId="76DD5919" w:rsidR="00B65716" w:rsidRPr="0071560B" w:rsidRDefault="00C07C06" w:rsidP="002A5492">
      <w:pPr>
        <w:pStyle w:val="Heading3"/>
        <w:spacing w:after="240" w:line="240" w:lineRule="auto"/>
        <w:rPr>
          <w:rFonts w:ascii="Arial" w:hAnsi="Arial" w:cs="Arial"/>
          <w:color w:val="3F2A55"/>
        </w:rPr>
      </w:pPr>
      <w:bookmarkStart w:id="6" w:name="_Toc194956925"/>
      <w:r w:rsidRPr="0071560B">
        <w:rPr>
          <w:rFonts w:ascii="Arial" w:hAnsi="Arial" w:cs="Arial"/>
          <w:color w:val="3F2A55"/>
        </w:rPr>
        <w:t xml:space="preserve">1.3 </w:t>
      </w:r>
      <w:r w:rsidR="00574DFA" w:rsidRPr="0071560B">
        <w:rPr>
          <w:rFonts w:ascii="Arial" w:hAnsi="Arial" w:cs="Arial"/>
          <w:color w:val="3F2A55"/>
        </w:rPr>
        <w:t>Governance</w:t>
      </w:r>
      <w:bookmarkEnd w:id="6"/>
    </w:p>
    <w:p w14:paraId="5F85B88C" w14:textId="0AAD8B2C" w:rsidR="00B514D8" w:rsidRPr="0071560B" w:rsidRDefault="00B514D8" w:rsidP="002A5492">
      <w:pPr>
        <w:pStyle w:val="Heading4"/>
        <w:spacing w:after="240" w:line="240" w:lineRule="auto"/>
        <w:rPr>
          <w:rFonts w:cs="Arial"/>
          <w:i/>
        </w:rPr>
      </w:pPr>
      <w:bookmarkStart w:id="7" w:name="_Toc194956926"/>
      <w:r w:rsidRPr="0071560B">
        <w:rPr>
          <w:rFonts w:cs="Arial"/>
          <w:color w:val="3F2A55"/>
        </w:rPr>
        <w:t>1.3.1 Accountability</w:t>
      </w:r>
      <w:bookmarkEnd w:id="7"/>
    </w:p>
    <w:p w14:paraId="2805CB32" w14:textId="40D6E3B7" w:rsidR="00C30824" w:rsidRPr="0071560B" w:rsidRDefault="00B65716" w:rsidP="004A415B">
      <w:pPr>
        <w:spacing w:after="240" w:line="240" w:lineRule="auto"/>
        <w:jc w:val="both"/>
        <w:rPr>
          <w:rFonts w:ascii="Arial" w:hAnsi="Arial" w:cs="Arial"/>
          <w:sz w:val="24"/>
          <w:szCs w:val="24"/>
        </w:rPr>
      </w:pPr>
      <w:r w:rsidRPr="0071560B">
        <w:rPr>
          <w:rFonts w:ascii="Arial" w:hAnsi="Arial" w:cs="Arial"/>
          <w:sz w:val="24"/>
          <w:szCs w:val="24"/>
        </w:rPr>
        <w:t>Ultimate accountability for incident management at FSS sits with the Chief Executive</w:t>
      </w:r>
      <w:r w:rsidR="00252659" w:rsidRPr="0071560B">
        <w:rPr>
          <w:rFonts w:ascii="Arial" w:hAnsi="Arial" w:cs="Arial"/>
          <w:sz w:val="24"/>
          <w:szCs w:val="24"/>
        </w:rPr>
        <w:t xml:space="preserve">. </w:t>
      </w:r>
      <w:r w:rsidR="00213C32" w:rsidRPr="0071560B">
        <w:rPr>
          <w:rFonts w:ascii="Arial" w:hAnsi="Arial" w:cs="Arial"/>
          <w:sz w:val="24"/>
          <w:szCs w:val="24"/>
        </w:rPr>
        <w:t xml:space="preserve">All </w:t>
      </w:r>
      <w:r w:rsidR="006C15F9" w:rsidRPr="0071560B">
        <w:rPr>
          <w:rFonts w:ascii="Arial" w:hAnsi="Arial" w:cs="Arial"/>
          <w:sz w:val="24"/>
          <w:szCs w:val="24"/>
        </w:rPr>
        <w:t xml:space="preserve">Heads of Divisions </w:t>
      </w:r>
      <w:r w:rsidR="00213C32" w:rsidRPr="0071560B">
        <w:rPr>
          <w:rFonts w:ascii="Arial" w:hAnsi="Arial" w:cs="Arial"/>
          <w:sz w:val="24"/>
          <w:szCs w:val="24"/>
        </w:rPr>
        <w:t xml:space="preserve"> have a responsibility to ensure the Incident Management Framework and Incident Management Plan</w:t>
      </w:r>
      <w:r w:rsidR="00522FA0" w:rsidRPr="0071560B">
        <w:rPr>
          <w:rFonts w:ascii="Arial" w:hAnsi="Arial" w:cs="Arial"/>
          <w:sz w:val="24"/>
          <w:szCs w:val="24"/>
        </w:rPr>
        <w:t>s</w:t>
      </w:r>
      <w:r w:rsidR="00213C32" w:rsidRPr="0071560B">
        <w:rPr>
          <w:rFonts w:ascii="Arial" w:hAnsi="Arial" w:cs="Arial"/>
          <w:sz w:val="24"/>
          <w:szCs w:val="24"/>
        </w:rPr>
        <w:t xml:space="preserve"> </w:t>
      </w:r>
      <w:r w:rsidR="00522FA0" w:rsidRPr="0071560B">
        <w:rPr>
          <w:rFonts w:ascii="Arial" w:hAnsi="Arial" w:cs="Arial"/>
          <w:sz w:val="24"/>
          <w:szCs w:val="24"/>
        </w:rPr>
        <w:t>are</w:t>
      </w:r>
      <w:r w:rsidR="00213C32" w:rsidRPr="0071560B">
        <w:rPr>
          <w:rFonts w:ascii="Arial" w:hAnsi="Arial" w:cs="Arial"/>
          <w:sz w:val="24"/>
          <w:szCs w:val="24"/>
        </w:rPr>
        <w:t xml:space="preserve"> followed and adhered to</w:t>
      </w:r>
      <w:r w:rsidR="002856E9" w:rsidRPr="0071560B">
        <w:rPr>
          <w:rFonts w:ascii="Arial" w:hAnsi="Arial" w:cs="Arial"/>
          <w:sz w:val="24"/>
          <w:szCs w:val="24"/>
        </w:rPr>
        <w:t xml:space="preserve"> by their staff</w:t>
      </w:r>
      <w:r w:rsidR="00213C32" w:rsidRPr="0071560B">
        <w:rPr>
          <w:rFonts w:ascii="Arial" w:hAnsi="Arial" w:cs="Arial"/>
          <w:sz w:val="24"/>
          <w:szCs w:val="24"/>
        </w:rPr>
        <w:t>.</w:t>
      </w:r>
    </w:p>
    <w:p w14:paraId="1D48A5EB" w14:textId="593EE393" w:rsidR="00522FA0" w:rsidRPr="0071560B" w:rsidRDefault="00522FA0" w:rsidP="002A5492">
      <w:pPr>
        <w:spacing w:before="240"/>
        <w:jc w:val="both"/>
        <w:rPr>
          <w:rFonts w:ascii="Arial" w:eastAsia="Calibri" w:hAnsi="Arial" w:cs="Arial"/>
          <w:sz w:val="24"/>
          <w:szCs w:val="24"/>
        </w:rPr>
      </w:pPr>
      <w:r w:rsidRPr="0071560B">
        <w:rPr>
          <w:rFonts w:ascii="Arial" w:hAnsi="Arial"/>
          <w:sz w:val="24"/>
          <w:szCs w:val="24"/>
        </w:rPr>
        <w:t>The FSS Board is responsible for the strategic direction of the organisation and for supporting</w:t>
      </w:r>
      <w:r w:rsidR="00331C1D" w:rsidRPr="0071560B">
        <w:rPr>
          <w:rFonts w:ascii="Arial" w:hAnsi="Arial"/>
          <w:sz w:val="24"/>
          <w:szCs w:val="24"/>
        </w:rPr>
        <w:t xml:space="preserve"> the </w:t>
      </w:r>
      <w:r w:rsidR="00BB072F" w:rsidRPr="0071560B">
        <w:rPr>
          <w:rFonts w:ascii="Arial" w:hAnsi="Arial"/>
          <w:sz w:val="24"/>
          <w:szCs w:val="24"/>
        </w:rPr>
        <w:t>Strategic Leadership Group</w:t>
      </w:r>
      <w:r w:rsidR="00DE6D91" w:rsidRPr="0071560B">
        <w:rPr>
          <w:rFonts w:ascii="Arial" w:hAnsi="Arial"/>
          <w:sz w:val="24"/>
          <w:szCs w:val="24"/>
        </w:rPr>
        <w:t xml:space="preserve"> (SLG)</w:t>
      </w:r>
      <w:r w:rsidR="001F40BA" w:rsidRPr="0071560B">
        <w:rPr>
          <w:rFonts w:ascii="Arial" w:hAnsi="Arial"/>
          <w:sz w:val="24"/>
          <w:szCs w:val="24"/>
        </w:rPr>
        <w:t xml:space="preserve"> </w:t>
      </w:r>
      <w:r w:rsidRPr="0071560B">
        <w:rPr>
          <w:rFonts w:ascii="Arial" w:hAnsi="Arial"/>
          <w:sz w:val="24"/>
          <w:szCs w:val="24"/>
        </w:rPr>
        <w:t xml:space="preserve">in </w:t>
      </w:r>
      <w:r w:rsidR="00526857" w:rsidRPr="0071560B">
        <w:rPr>
          <w:rFonts w:ascii="Arial" w:hAnsi="Arial"/>
          <w:sz w:val="24"/>
          <w:szCs w:val="24"/>
        </w:rPr>
        <w:t>its</w:t>
      </w:r>
      <w:r w:rsidRPr="0071560B">
        <w:rPr>
          <w:rFonts w:ascii="Arial" w:hAnsi="Arial"/>
          <w:sz w:val="24"/>
          <w:szCs w:val="24"/>
        </w:rPr>
        <w:t xml:space="preserve"> leadership function.</w:t>
      </w:r>
      <w:r w:rsidRPr="0071560B">
        <w:rPr>
          <w:szCs w:val="24"/>
        </w:rPr>
        <w:t xml:space="preserve"> </w:t>
      </w:r>
      <w:r w:rsidR="00945E49" w:rsidRPr="0071560B">
        <w:rPr>
          <w:rFonts w:ascii="Arial" w:eastAsia="Calibri" w:hAnsi="Arial" w:cs="Arial"/>
          <w:sz w:val="24"/>
          <w:szCs w:val="24"/>
        </w:rPr>
        <w:t>An overview of th</w:t>
      </w:r>
      <w:r w:rsidRPr="0071560B">
        <w:rPr>
          <w:rFonts w:ascii="Arial" w:eastAsia="Calibri" w:hAnsi="Arial" w:cs="Arial"/>
          <w:sz w:val="24"/>
          <w:szCs w:val="24"/>
        </w:rPr>
        <w:t xml:space="preserve">e role of the </w:t>
      </w:r>
      <w:r w:rsidR="00252659" w:rsidRPr="0071560B">
        <w:rPr>
          <w:rFonts w:ascii="Arial" w:eastAsia="Calibri" w:hAnsi="Arial" w:cs="Arial"/>
          <w:sz w:val="24"/>
          <w:szCs w:val="24"/>
        </w:rPr>
        <w:t>B</w:t>
      </w:r>
      <w:r w:rsidRPr="0071560B">
        <w:rPr>
          <w:rFonts w:ascii="Arial" w:eastAsia="Calibri" w:hAnsi="Arial" w:cs="Arial"/>
          <w:sz w:val="24"/>
          <w:szCs w:val="24"/>
        </w:rPr>
        <w:t xml:space="preserve">oard </w:t>
      </w:r>
      <w:r w:rsidR="00945E49" w:rsidRPr="0071560B">
        <w:rPr>
          <w:rFonts w:ascii="Arial" w:eastAsia="Calibri" w:hAnsi="Arial" w:cs="Arial"/>
          <w:sz w:val="24"/>
          <w:szCs w:val="24"/>
        </w:rPr>
        <w:t xml:space="preserve">in </w:t>
      </w:r>
      <w:r w:rsidRPr="0071560B">
        <w:rPr>
          <w:rFonts w:ascii="Arial" w:eastAsia="Calibri" w:hAnsi="Arial" w:cs="Arial"/>
          <w:sz w:val="24"/>
          <w:szCs w:val="24"/>
        </w:rPr>
        <w:t xml:space="preserve">incident management </w:t>
      </w:r>
      <w:r w:rsidR="00945E49" w:rsidRPr="0071560B">
        <w:rPr>
          <w:rFonts w:ascii="Arial" w:eastAsia="Calibri" w:hAnsi="Arial" w:cs="Arial"/>
          <w:sz w:val="24"/>
          <w:szCs w:val="24"/>
        </w:rPr>
        <w:t>can be found in Annex B.</w:t>
      </w:r>
    </w:p>
    <w:p w14:paraId="5708C484" w14:textId="6BC58DD2" w:rsidR="00C30824" w:rsidRPr="0071560B" w:rsidRDefault="00C30824" w:rsidP="002A5492">
      <w:pPr>
        <w:pStyle w:val="Heading4"/>
        <w:spacing w:before="240" w:after="240" w:line="240" w:lineRule="auto"/>
        <w:jc w:val="both"/>
        <w:rPr>
          <w:rFonts w:cs="Arial"/>
          <w:i/>
          <w:color w:val="3F2A55"/>
        </w:rPr>
      </w:pPr>
      <w:bookmarkStart w:id="8" w:name="_Toc194956927"/>
      <w:r w:rsidRPr="0071560B">
        <w:rPr>
          <w:rFonts w:cs="Arial"/>
          <w:color w:val="3F2A55"/>
        </w:rPr>
        <w:t>1.3.2 Ownership</w:t>
      </w:r>
      <w:bookmarkEnd w:id="8"/>
    </w:p>
    <w:p w14:paraId="69BF5229" w14:textId="3D70D5E9" w:rsidR="00DE6D91" w:rsidRPr="0071560B" w:rsidRDefault="00C30824" w:rsidP="002A5492">
      <w:pPr>
        <w:spacing w:before="240" w:after="240" w:line="240" w:lineRule="auto"/>
        <w:jc w:val="both"/>
        <w:rPr>
          <w:rFonts w:ascii="Arial" w:hAnsi="Arial" w:cs="Arial"/>
          <w:color w:val="FF0000"/>
          <w:sz w:val="24"/>
          <w:szCs w:val="24"/>
        </w:rPr>
      </w:pPr>
      <w:r w:rsidRPr="0071560B">
        <w:rPr>
          <w:rFonts w:ascii="Arial" w:hAnsi="Arial" w:cs="Arial"/>
          <w:sz w:val="24"/>
          <w:szCs w:val="24"/>
        </w:rPr>
        <w:t xml:space="preserve">Changes and updates to the </w:t>
      </w:r>
      <w:r w:rsidR="0059406E" w:rsidRPr="0071560B">
        <w:rPr>
          <w:rFonts w:ascii="Arial" w:hAnsi="Arial" w:cs="Arial"/>
          <w:sz w:val="24"/>
          <w:szCs w:val="24"/>
        </w:rPr>
        <w:t>IMF</w:t>
      </w:r>
      <w:r w:rsidRPr="0071560B">
        <w:rPr>
          <w:rFonts w:ascii="Arial" w:hAnsi="Arial" w:cs="Arial"/>
          <w:sz w:val="24"/>
          <w:szCs w:val="24"/>
        </w:rPr>
        <w:t>/</w:t>
      </w:r>
      <w:r w:rsidR="000D66DF" w:rsidRPr="0071560B">
        <w:rPr>
          <w:rFonts w:ascii="Arial" w:hAnsi="Arial" w:cs="Arial"/>
          <w:sz w:val="24"/>
          <w:szCs w:val="24"/>
        </w:rPr>
        <w:t>IM</w:t>
      </w:r>
      <w:r w:rsidRPr="0071560B">
        <w:rPr>
          <w:rFonts w:ascii="Arial" w:hAnsi="Arial" w:cs="Arial"/>
          <w:sz w:val="24"/>
          <w:szCs w:val="24"/>
        </w:rPr>
        <w:t>P</w:t>
      </w:r>
      <w:r w:rsidR="002856E9" w:rsidRPr="0071560B">
        <w:rPr>
          <w:rFonts w:ascii="Arial" w:hAnsi="Arial" w:cs="Arial"/>
          <w:sz w:val="24"/>
          <w:szCs w:val="24"/>
        </w:rPr>
        <w:t>s</w:t>
      </w:r>
      <w:r w:rsidRPr="0071560B">
        <w:rPr>
          <w:rFonts w:ascii="Arial" w:hAnsi="Arial" w:cs="Arial"/>
          <w:sz w:val="24"/>
          <w:szCs w:val="24"/>
        </w:rPr>
        <w:t xml:space="preserve"> will be conducted by the </w:t>
      </w:r>
      <w:r w:rsidR="00252659" w:rsidRPr="0071560B">
        <w:rPr>
          <w:rFonts w:ascii="Arial" w:hAnsi="Arial" w:cs="Arial"/>
          <w:sz w:val="24"/>
          <w:szCs w:val="24"/>
        </w:rPr>
        <w:t>Resilience</w:t>
      </w:r>
      <w:r w:rsidRPr="0071560B">
        <w:rPr>
          <w:rFonts w:ascii="Arial" w:hAnsi="Arial" w:cs="Arial"/>
          <w:sz w:val="24"/>
          <w:szCs w:val="24"/>
        </w:rPr>
        <w:t xml:space="preserve"> Manager, who is also responsible for coordinating a regular training and </w:t>
      </w:r>
      <w:r w:rsidR="00873D38" w:rsidRPr="0071560B">
        <w:rPr>
          <w:rFonts w:ascii="Arial" w:hAnsi="Arial" w:cs="Arial"/>
          <w:sz w:val="24"/>
          <w:szCs w:val="24"/>
        </w:rPr>
        <w:t xml:space="preserve">emergency </w:t>
      </w:r>
      <w:r w:rsidRPr="0071560B">
        <w:rPr>
          <w:rFonts w:ascii="Arial" w:hAnsi="Arial" w:cs="Arial"/>
          <w:sz w:val="24"/>
          <w:szCs w:val="24"/>
        </w:rPr>
        <w:t>exercising programme</w:t>
      </w:r>
      <w:r w:rsidR="00DE6D91" w:rsidRPr="0071560B">
        <w:rPr>
          <w:rFonts w:ascii="Arial" w:hAnsi="Arial" w:cs="Arial"/>
          <w:color w:val="FF0000"/>
          <w:sz w:val="24"/>
          <w:szCs w:val="24"/>
        </w:rPr>
        <w:t xml:space="preserve">. </w:t>
      </w:r>
      <w:r w:rsidR="00DE6D91" w:rsidRPr="002502BA">
        <w:rPr>
          <w:rFonts w:ascii="Arial" w:hAnsi="Arial" w:cs="Arial"/>
          <w:sz w:val="24"/>
          <w:szCs w:val="24"/>
        </w:rPr>
        <w:t xml:space="preserve">Any changes to the IMF will be passed to the Strategy Forum for awareness and/or approval, where required. </w:t>
      </w:r>
    </w:p>
    <w:p w14:paraId="776207D9" w14:textId="051B6DD4" w:rsidR="00B514D8" w:rsidRPr="0071560B" w:rsidRDefault="00C30824" w:rsidP="002A5492">
      <w:pPr>
        <w:pStyle w:val="Heading4"/>
        <w:spacing w:before="240" w:after="240" w:line="240" w:lineRule="auto"/>
        <w:jc w:val="both"/>
        <w:rPr>
          <w:rFonts w:cs="Arial"/>
          <w:i/>
          <w:color w:val="3F2A55"/>
        </w:rPr>
      </w:pPr>
      <w:bookmarkStart w:id="9" w:name="_Toc194956928"/>
      <w:r w:rsidRPr="0071560B">
        <w:rPr>
          <w:rFonts w:cs="Arial"/>
          <w:color w:val="3F2A55"/>
        </w:rPr>
        <w:t>1.3.3</w:t>
      </w:r>
      <w:r w:rsidR="00B514D8" w:rsidRPr="0071560B">
        <w:rPr>
          <w:rFonts w:cs="Arial"/>
          <w:color w:val="3F2A55"/>
        </w:rPr>
        <w:t xml:space="preserve"> Responsibility</w:t>
      </w:r>
      <w:bookmarkEnd w:id="9"/>
    </w:p>
    <w:p w14:paraId="06D418CE" w14:textId="24BA6271" w:rsidR="00A61866" w:rsidRPr="0071560B" w:rsidRDefault="00A61866" w:rsidP="002A5492">
      <w:pPr>
        <w:spacing w:before="240" w:after="240" w:line="240" w:lineRule="auto"/>
        <w:jc w:val="both"/>
        <w:rPr>
          <w:rFonts w:ascii="Arial" w:hAnsi="Arial" w:cs="Arial"/>
          <w:sz w:val="24"/>
          <w:szCs w:val="24"/>
        </w:rPr>
      </w:pPr>
      <w:r w:rsidRPr="0071560B">
        <w:rPr>
          <w:rFonts w:ascii="Arial" w:hAnsi="Arial" w:cs="Arial"/>
          <w:sz w:val="24"/>
          <w:szCs w:val="24"/>
        </w:rPr>
        <w:t>Local Authority (LA) Environmental Health Professionals have responsibility for enforcing legal food safety</w:t>
      </w:r>
      <w:r w:rsidR="00174C0E" w:rsidRPr="0071560B">
        <w:rPr>
          <w:rFonts w:ascii="Arial" w:hAnsi="Arial" w:cs="Arial"/>
          <w:sz w:val="24"/>
          <w:szCs w:val="24"/>
        </w:rPr>
        <w:t xml:space="preserve"> and standards</w:t>
      </w:r>
      <w:r w:rsidRPr="0071560B">
        <w:rPr>
          <w:rFonts w:ascii="Arial" w:hAnsi="Arial" w:cs="Arial"/>
          <w:sz w:val="24"/>
          <w:szCs w:val="24"/>
        </w:rPr>
        <w:t xml:space="preserve"> requirements and verifying compliance with the appropriate regulations in the majority of food businesses across </w:t>
      </w:r>
      <w:r w:rsidR="00A2788F" w:rsidRPr="0071560B">
        <w:rPr>
          <w:rFonts w:ascii="Arial" w:hAnsi="Arial" w:cs="Arial"/>
          <w:sz w:val="24"/>
          <w:szCs w:val="24"/>
        </w:rPr>
        <w:t xml:space="preserve">Scotland. From 1 April 2021, </w:t>
      </w:r>
      <w:r w:rsidR="00ED4380" w:rsidRPr="0071560B">
        <w:rPr>
          <w:rFonts w:ascii="Arial" w:hAnsi="Arial" w:cs="Arial"/>
          <w:sz w:val="24"/>
          <w:szCs w:val="24"/>
        </w:rPr>
        <w:t>FSS</w:t>
      </w:r>
      <w:r w:rsidR="00A2788F" w:rsidRPr="0071560B">
        <w:rPr>
          <w:rFonts w:ascii="Arial" w:hAnsi="Arial" w:cs="Arial"/>
          <w:sz w:val="24"/>
          <w:szCs w:val="24"/>
        </w:rPr>
        <w:t xml:space="preserve"> is responsible for carrying out official controls and enforcement of feed law in Scotland as stated in The Feed (Transfer of Functions) (Miscellaneous Amendments) (Scotland) Regulations 2020. This piece of legislation provides FSS the power to delegate functions to a qualifying third party therefore in some areas of Scotland, FSS is delegating feed official control delivery to local authorities on its behalf. </w:t>
      </w:r>
      <w:r w:rsidRPr="0071560B">
        <w:rPr>
          <w:rFonts w:ascii="Arial" w:hAnsi="Arial" w:cs="Arial"/>
          <w:sz w:val="24"/>
          <w:szCs w:val="24"/>
        </w:rPr>
        <w:t>Food establishments which require additional veterinary supervision (i.e. abattoirs, cutting plants, and game handling establishments) are approved and subject to enforcement by FSS</w:t>
      </w:r>
      <w:r w:rsidR="00D2127A" w:rsidRPr="0071560B">
        <w:rPr>
          <w:rFonts w:ascii="Arial" w:hAnsi="Arial" w:cs="Arial"/>
          <w:sz w:val="24"/>
          <w:szCs w:val="24"/>
        </w:rPr>
        <w:t xml:space="preserve">. </w:t>
      </w:r>
      <w:r w:rsidRPr="0071560B">
        <w:rPr>
          <w:rFonts w:ascii="Arial" w:hAnsi="Arial" w:cs="Arial"/>
          <w:sz w:val="24"/>
          <w:szCs w:val="24"/>
        </w:rPr>
        <w:t>The Food Safety Act 1990 and Regulation (EC) 178/2002 provide the framework of food law applicable in Scotland commonly used by LA Environmental Health Professionals and FSS.</w:t>
      </w:r>
      <w:r w:rsidR="009F321A" w:rsidRPr="0071560B">
        <w:rPr>
          <w:rFonts w:ascii="Arial" w:hAnsi="Arial" w:cs="Arial"/>
          <w:sz w:val="24"/>
          <w:szCs w:val="24"/>
        </w:rPr>
        <w:t xml:space="preserve">  </w:t>
      </w:r>
    </w:p>
    <w:p w14:paraId="4C112E26" w14:textId="442C6E18" w:rsidR="00B514D8" w:rsidRPr="0071560B" w:rsidRDefault="00C30824" w:rsidP="004A415B">
      <w:pPr>
        <w:pStyle w:val="Heading4"/>
        <w:spacing w:after="240"/>
        <w:jc w:val="both"/>
        <w:rPr>
          <w:rFonts w:eastAsia="Times New Roman" w:cs="Arial"/>
          <w:i/>
          <w:color w:val="3F2A55"/>
          <w:lang w:eastAsia="en-GB"/>
        </w:rPr>
      </w:pPr>
      <w:bookmarkStart w:id="10" w:name="_Toc194956929"/>
      <w:r w:rsidRPr="0071560B">
        <w:rPr>
          <w:rFonts w:eastAsia="Times New Roman" w:cs="Arial"/>
          <w:color w:val="3F2A55"/>
          <w:lang w:eastAsia="en-GB"/>
        </w:rPr>
        <w:t>1.3.4</w:t>
      </w:r>
      <w:r w:rsidR="00B514D8" w:rsidRPr="0071560B">
        <w:rPr>
          <w:rFonts w:eastAsia="Times New Roman" w:cs="Arial"/>
          <w:color w:val="3F2A55"/>
          <w:lang w:eastAsia="en-GB"/>
        </w:rPr>
        <w:t xml:space="preserve"> Delivery</w:t>
      </w:r>
      <w:bookmarkEnd w:id="10"/>
    </w:p>
    <w:p w14:paraId="4A243B80" w14:textId="3EBC622D" w:rsidR="00A61866" w:rsidRPr="0071560B" w:rsidRDefault="00A61866" w:rsidP="00766C68">
      <w:pPr>
        <w:jc w:val="both"/>
        <w:rPr>
          <w:rFonts w:ascii="Arial" w:eastAsia="Times New Roman" w:hAnsi="Arial" w:cs="Arial"/>
          <w:color w:val="000000"/>
          <w:sz w:val="24"/>
          <w:szCs w:val="24"/>
          <w:lang w:eastAsia="en-GB"/>
        </w:rPr>
      </w:pPr>
      <w:hyperlink r:id="rId26" w:history="1">
        <w:r w:rsidRPr="0071560B">
          <w:rPr>
            <w:rStyle w:val="Hyperlink"/>
            <w:rFonts w:ascii="Arial" w:eastAsia="Times New Roman" w:hAnsi="Arial" w:cs="Arial"/>
            <w:sz w:val="24"/>
            <w:szCs w:val="24"/>
            <w:lang w:eastAsia="en-GB"/>
          </w:rPr>
          <w:t xml:space="preserve">FSS has issued a </w:t>
        </w:r>
        <w:r w:rsidRPr="0071560B">
          <w:rPr>
            <w:rStyle w:val="Hyperlink"/>
            <w:rFonts w:ascii="Arial" w:hAnsi="Arial" w:cs="Arial"/>
            <w:sz w:val="24"/>
          </w:rPr>
          <w:t>Code of Practice</w:t>
        </w:r>
        <w:r w:rsidR="00D00029" w:rsidRPr="0071560B">
          <w:rPr>
            <w:rStyle w:val="Hyperlink"/>
            <w:rFonts w:ascii="Arial" w:hAnsi="Arial" w:cs="Arial"/>
            <w:sz w:val="24"/>
            <w:vertAlign w:val="superscript"/>
          </w:rPr>
          <w:t xml:space="preserve"> </w:t>
        </w:r>
        <w:r w:rsidRPr="0071560B">
          <w:rPr>
            <w:rStyle w:val="Hyperlink"/>
            <w:rFonts w:ascii="Arial" w:eastAsia="Times New Roman" w:hAnsi="Arial" w:cs="Arial"/>
            <w:sz w:val="24"/>
            <w:szCs w:val="24"/>
            <w:lang w:eastAsia="en-GB"/>
          </w:rPr>
          <w:t xml:space="preserve">on behalf of Scottish Ministers which provides directions </w:t>
        </w:r>
        <w:r w:rsidR="007F1D68" w:rsidRPr="0071560B">
          <w:rPr>
            <w:rStyle w:val="Hyperlink"/>
            <w:rFonts w:ascii="Arial" w:eastAsia="Times New Roman" w:hAnsi="Arial" w:cs="Arial"/>
            <w:sz w:val="24"/>
            <w:szCs w:val="24"/>
            <w:lang w:eastAsia="en-GB"/>
          </w:rPr>
          <w:t>and clear guidance</w:t>
        </w:r>
        <w:r w:rsidR="00600F29" w:rsidRPr="0071560B">
          <w:rPr>
            <w:rStyle w:val="Hyperlink"/>
            <w:rFonts w:ascii="Arial" w:eastAsia="Times New Roman" w:hAnsi="Arial" w:cs="Arial"/>
            <w:sz w:val="24"/>
            <w:szCs w:val="24"/>
            <w:lang w:eastAsia="en-GB"/>
          </w:rPr>
          <w:t xml:space="preserve"> </w:t>
        </w:r>
        <w:r w:rsidRPr="0071560B">
          <w:rPr>
            <w:rStyle w:val="Hyperlink"/>
            <w:rFonts w:ascii="Arial" w:eastAsia="Times New Roman" w:hAnsi="Arial" w:cs="Arial"/>
            <w:sz w:val="24"/>
            <w:szCs w:val="24"/>
            <w:lang w:eastAsia="en-GB"/>
          </w:rPr>
          <w:t xml:space="preserve">to </w:t>
        </w:r>
        <w:proofErr w:type="spellStart"/>
        <w:r w:rsidR="00FB2C4C" w:rsidRPr="0071560B">
          <w:rPr>
            <w:rStyle w:val="Hyperlink"/>
            <w:rFonts w:ascii="Arial" w:eastAsia="Times New Roman" w:hAnsi="Arial" w:cs="Arial"/>
            <w:sz w:val="24"/>
            <w:szCs w:val="24"/>
            <w:lang w:eastAsia="en-GB"/>
          </w:rPr>
          <w:t>LAs</w:t>
        </w:r>
        <w:proofErr w:type="spellEnd"/>
        <w:r w:rsidRPr="0071560B">
          <w:rPr>
            <w:rStyle w:val="Hyperlink"/>
            <w:rFonts w:ascii="Arial" w:eastAsia="Times New Roman" w:hAnsi="Arial" w:cs="Arial"/>
            <w:sz w:val="24"/>
            <w:szCs w:val="24"/>
            <w:lang w:eastAsia="en-GB"/>
          </w:rPr>
          <w:t xml:space="preserve"> on the execution and enforcement of Food Law</w:t>
        </w:r>
      </w:hyperlink>
      <w:r w:rsidRPr="0071560B">
        <w:rPr>
          <w:rFonts w:ascii="Arial" w:eastAsia="Times New Roman" w:hAnsi="Arial" w:cs="Arial"/>
          <w:color w:val="000000"/>
          <w:sz w:val="24"/>
          <w:szCs w:val="24"/>
          <w:lang w:eastAsia="en-GB"/>
        </w:rPr>
        <w:t>, including the investigation of incidents and outbreaks of food borne illness.</w:t>
      </w:r>
      <w:r w:rsidR="00766C68" w:rsidRPr="0071560B">
        <w:rPr>
          <w:rFonts w:ascii="Arial" w:eastAsia="Times New Roman" w:hAnsi="Arial" w:cs="Arial"/>
          <w:color w:val="000000"/>
          <w:sz w:val="24"/>
          <w:szCs w:val="24"/>
          <w:lang w:eastAsia="en-GB"/>
        </w:rPr>
        <w:t xml:space="preserve"> </w:t>
      </w:r>
      <w:r w:rsidR="00ED4380" w:rsidRPr="0071560B">
        <w:rPr>
          <w:rFonts w:ascii="Arial" w:eastAsia="Times New Roman" w:hAnsi="Arial" w:cs="Arial"/>
          <w:color w:val="000000"/>
          <w:sz w:val="24"/>
          <w:szCs w:val="24"/>
          <w:lang w:eastAsia="en-GB"/>
        </w:rPr>
        <w:t>FSS</w:t>
      </w:r>
      <w:r w:rsidR="00766C68" w:rsidRPr="0071560B">
        <w:rPr>
          <w:rFonts w:ascii="Arial" w:eastAsia="Times New Roman" w:hAnsi="Arial" w:cs="Arial"/>
          <w:color w:val="000000"/>
          <w:sz w:val="24"/>
          <w:szCs w:val="24"/>
          <w:lang w:eastAsia="en-GB"/>
        </w:rPr>
        <w:t xml:space="preserve"> is responsible for carrying out official controls (this includes sampling and inspections) and enforcement of feed law. </w:t>
      </w:r>
      <w:hyperlink r:id="rId27" w:history="1">
        <w:r w:rsidR="002856E9" w:rsidRPr="0071560B">
          <w:rPr>
            <w:rStyle w:val="Hyperlink"/>
            <w:rFonts w:ascii="Arial" w:eastAsia="Times New Roman" w:hAnsi="Arial" w:cs="Arial"/>
            <w:sz w:val="24"/>
            <w:szCs w:val="24"/>
            <w:lang w:eastAsia="en-GB"/>
          </w:rPr>
          <w:t xml:space="preserve">The Official </w:t>
        </w:r>
        <w:r w:rsidR="00D00029" w:rsidRPr="0071560B">
          <w:rPr>
            <w:rStyle w:val="Hyperlink"/>
            <w:rFonts w:ascii="Arial" w:eastAsia="Times New Roman" w:hAnsi="Arial" w:cs="Arial"/>
            <w:sz w:val="24"/>
            <w:szCs w:val="24"/>
            <w:lang w:eastAsia="en-GB"/>
          </w:rPr>
          <w:t>C</w:t>
        </w:r>
        <w:r w:rsidR="002856E9" w:rsidRPr="0071560B">
          <w:rPr>
            <w:rStyle w:val="Hyperlink"/>
            <w:rFonts w:ascii="Arial" w:eastAsia="Times New Roman" w:hAnsi="Arial" w:cs="Arial"/>
            <w:sz w:val="24"/>
            <w:szCs w:val="24"/>
            <w:lang w:eastAsia="en-GB"/>
          </w:rPr>
          <w:t>ontrol delivery section of the FSS website outlines the OC procedures for Feed Delivery</w:t>
        </w:r>
      </w:hyperlink>
      <w:r w:rsidRPr="0071560B">
        <w:rPr>
          <w:rFonts w:ascii="Arial" w:eastAsia="Times New Roman" w:hAnsi="Arial" w:cs="Arial"/>
          <w:sz w:val="24"/>
          <w:szCs w:val="24"/>
          <w:lang w:eastAsia="en-GB"/>
        </w:rPr>
        <w:t>.</w:t>
      </w:r>
      <w:r w:rsidR="00526857" w:rsidRPr="0071560B">
        <w:t xml:space="preserve"> </w:t>
      </w:r>
    </w:p>
    <w:p w14:paraId="314FFD64" w14:textId="564C3982" w:rsidR="00A61866" w:rsidRPr="0071560B" w:rsidRDefault="00A61866" w:rsidP="00873D38">
      <w:pPr>
        <w:spacing w:after="0" w:line="240" w:lineRule="auto"/>
        <w:jc w:val="both"/>
        <w:rPr>
          <w:rFonts w:ascii="Arial" w:hAnsi="Arial" w:cs="Arial"/>
          <w:sz w:val="24"/>
          <w:szCs w:val="24"/>
        </w:rPr>
      </w:pPr>
      <w:r w:rsidRPr="0071560B">
        <w:rPr>
          <w:rFonts w:ascii="Arial" w:hAnsi="Arial" w:cs="Arial"/>
          <w:sz w:val="24"/>
          <w:szCs w:val="24"/>
        </w:rPr>
        <w:lastRenderedPageBreak/>
        <w:t xml:space="preserve">Food </w:t>
      </w:r>
      <w:r w:rsidR="00213C32" w:rsidRPr="0071560B">
        <w:rPr>
          <w:rFonts w:ascii="Arial" w:hAnsi="Arial" w:cs="Arial"/>
          <w:sz w:val="24"/>
          <w:szCs w:val="24"/>
        </w:rPr>
        <w:t>Business O</w:t>
      </w:r>
      <w:r w:rsidRPr="0071560B">
        <w:rPr>
          <w:rFonts w:ascii="Arial" w:hAnsi="Arial" w:cs="Arial"/>
          <w:sz w:val="24"/>
          <w:szCs w:val="24"/>
        </w:rPr>
        <w:t>perators</w:t>
      </w:r>
      <w:r w:rsidR="00213C32" w:rsidRPr="0071560B">
        <w:rPr>
          <w:rFonts w:ascii="Arial" w:hAnsi="Arial" w:cs="Arial"/>
          <w:sz w:val="24"/>
          <w:szCs w:val="24"/>
        </w:rPr>
        <w:t xml:space="preserve"> (</w:t>
      </w:r>
      <w:proofErr w:type="spellStart"/>
      <w:r w:rsidR="00213C32" w:rsidRPr="0071560B">
        <w:rPr>
          <w:rFonts w:ascii="Arial" w:hAnsi="Arial" w:cs="Arial"/>
          <w:sz w:val="24"/>
          <w:szCs w:val="24"/>
        </w:rPr>
        <w:t>FBOs</w:t>
      </w:r>
      <w:proofErr w:type="spellEnd"/>
      <w:r w:rsidR="00213C32" w:rsidRPr="0071560B">
        <w:rPr>
          <w:rFonts w:ascii="Arial" w:hAnsi="Arial" w:cs="Arial"/>
          <w:sz w:val="24"/>
          <w:szCs w:val="24"/>
        </w:rPr>
        <w:t>)</w:t>
      </w:r>
      <w:r w:rsidRPr="0071560B">
        <w:rPr>
          <w:rFonts w:ascii="Arial" w:hAnsi="Arial" w:cs="Arial"/>
          <w:sz w:val="24"/>
          <w:szCs w:val="24"/>
        </w:rPr>
        <w:t xml:space="preserve"> are required to inform the </w:t>
      </w:r>
      <w:r w:rsidR="009F321A" w:rsidRPr="0071560B">
        <w:rPr>
          <w:rFonts w:ascii="Arial" w:hAnsi="Arial" w:cs="Arial"/>
          <w:sz w:val="24"/>
          <w:szCs w:val="24"/>
        </w:rPr>
        <w:t>LA</w:t>
      </w:r>
      <w:r w:rsidRPr="0071560B">
        <w:rPr>
          <w:rFonts w:ascii="Arial" w:hAnsi="Arial" w:cs="Arial"/>
          <w:sz w:val="24"/>
          <w:szCs w:val="24"/>
        </w:rPr>
        <w:t xml:space="preserve"> (</w:t>
      </w:r>
      <w:r w:rsidR="009F321A" w:rsidRPr="0071560B">
        <w:rPr>
          <w:rFonts w:ascii="Arial" w:hAnsi="Arial" w:cs="Arial"/>
          <w:sz w:val="24"/>
          <w:szCs w:val="24"/>
        </w:rPr>
        <w:t xml:space="preserve">or FSS in the case of an FSS enforced establishment) </w:t>
      </w:r>
      <w:r w:rsidRPr="0071560B">
        <w:rPr>
          <w:rFonts w:ascii="Arial" w:hAnsi="Arial" w:cs="Arial"/>
          <w:sz w:val="24"/>
          <w:szCs w:val="24"/>
        </w:rPr>
        <w:t xml:space="preserve">immediately when they have reason to believe that food which it has imported, produced, processed, manufactured or distributed </w:t>
      </w:r>
      <w:r w:rsidR="00213C32" w:rsidRPr="0071560B">
        <w:rPr>
          <w:rFonts w:ascii="Arial" w:hAnsi="Arial" w:cs="Arial"/>
          <w:sz w:val="24"/>
          <w:szCs w:val="24"/>
        </w:rPr>
        <w:t>does not comply</w:t>
      </w:r>
      <w:r w:rsidRPr="0071560B">
        <w:rPr>
          <w:rFonts w:ascii="Arial" w:hAnsi="Arial" w:cs="Arial"/>
          <w:sz w:val="24"/>
          <w:szCs w:val="24"/>
        </w:rPr>
        <w:t xml:space="preserve"> with </w:t>
      </w:r>
      <w:r w:rsidR="007F1D68" w:rsidRPr="0071560B">
        <w:rPr>
          <w:rFonts w:ascii="Arial" w:hAnsi="Arial" w:cs="Arial"/>
          <w:sz w:val="24"/>
          <w:szCs w:val="24"/>
        </w:rPr>
        <w:t>food safety</w:t>
      </w:r>
      <w:r w:rsidRPr="0071560B">
        <w:rPr>
          <w:rFonts w:ascii="Arial" w:hAnsi="Arial" w:cs="Arial"/>
          <w:sz w:val="24"/>
          <w:szCs w:val="24"/>
        </w:rPr>
        <w:t xml:space="preserve"> requirements, and/or when it may be injurious to human health.</w:t>
      </w:r>
      <w:r w:rsidR="00A742E0" w:rsidRPr="0071560B">
        <w:rPr>
          <w:rFonts w:ascii="Arial" w:hAnsi="Arial" w:cs="Arial"/>
          <w:sz w:val="24"/>
          <w:szCs w:val="24"/>
        </w:rPr>
        <w:t xml:space="preserve"> Competent authorities should also b</w:t>
      </w:r>
      <w:r w:rsidR="007F1D68" w:rsidRPr="0071560B">
        <w:rPr>
          <w:rFonts w:ascii="Arial" w:hAnsi="Arial" w:cs="Arial"/>
          <w:sz w:val="24"/>
          <w:szCs w:val="24"/>
        </w:rPr>
        <w:t>e notified</w:t>
      </w:r>
      <w:r w:rsidR="00A742E0" w:rsidRPr="0071560B">
        <w:rPr>
          <w:rFonts w:ascii="Arial" w:hAnsi="Arial" w:cs="Arial"/>
          <w:sz w:val="24"/>
          <w:szCs w:val="24"/>
        </w:rPr>
        <w:t xml:space="preserve"> in the event of a breach of food information law and there are similar requirements in the l</w:t>
      </w:r>
      <w:r w:rsidR="00CF288F" w:rsidRPr="0071560B">
        <w:rPr>
          <w:rFonts w:ascii="Arial" w:hAnsi="Arial" w:cs="Arial"/>
          <w:sz w:val="24"/>
          <w:szCs w:val="24"/>
        </w:rPr>
        <w:t xml:space="preserve">egislation which apply to feed. </w:t>
      </w:r>
      <w:r w:rsidR="000A007E" w:rsidRPr="0071560B">
        <w:rPr>
          <w:rFonts w:ascii="Arial" w:hAnsi="Arial" w:cs="Arial"/>
          <w:sz w:val="24"/>
          <w:szCs w:val="24"/>
        </w:rPr>
        <w:t xml:space="preserve">This can be done by completing the </w:t>
      </w:r>
      <w:hyperlink r:id="rId28" w:history="1">
        <w:r w:rsidR="000A007E" w:rsidRPr="0071560B">
          <w:rPr>
            <w:rStyle w:val="Hyperlink"/>
            <w:rFonts w:ascii="Arial" w:hAnsi="Arial" w:cs="Arial"/>
            <w:sz w:val="24"/>
            <w:szCs w:val="24"/>
          </w:rPr>
          <w:t>incident report form found on the FSS website</w:t>
        </w:r>
      </w:hyperlink>
      <w:r w:rsidR="000A007E" w:rsidRPr="0071560B">
        <w:rPr>
          <w:rFonts w:ascii="Arial" w:hAnsi="Arial" w:cs="Arial"/>
          <w:sz w:val="24"/>
          <w:szCs w:val="24"/>
        </w:rPr>
        <w:t>.</w:t>
      </w:r>
    </w:p>
    <w:p w14:paraId="64B8BB45" w14:textId="77777777" w:rsidR="00252659" w:rsidRPr="0071560B" w:rsidRDefault="00252659" w:rsidP="00873D38">
      <w:pPr>
        <w:spacing w:after="0" w:line="240" w:lineRule="auto"/>
        <w:jc w:val="both"/>
        <w:rPr>
          <w:rFonts w:ascii="Arial" w:hAnsi="Arial" w:cs="Arial"/>
          <w:sz w:val="24"/>
          <w:szCs w:val="24"/>
        </w:rPr>
      </w:pPr>
    </w:p>
    <w:p w14:paraId="1DF52D05" w14:textId="3610A262" w:rsidR="00386F44" w:rsidRPr="0071560B" w:rsidRDefault="00386F44" w:rsidP="004A415B">
      <w:pPr>
        <w:pStyle w:val="Heading3"/>
        <w:spacing w:after="240"/>
        <w:jc w:val="both"/>
        <w:rPr>
          <w:rFonts w:ascii="Arial" w:hAnsi="Arial" w:cs="Arial"/>
          <w:color w:val="3F2A55"/>
        </w:rPr>
      </w:pPr>
      <w:bookmarkStart w:id="11" w:name="_Toc194956930"/>
      <w:r w:rsidRPr="0071560B">
        <w:rPr>
          <w:rFonts w:ascii="Arial" w:hAnsi="Arial" w:cs="Arial"/>
          <w:color w:val="3F2A55"/>
        </w:rPr>
        <w:t>1.4 Definitions</w:t>
      </w:r>
      <w:bookmarkEnd w:id="11"/>
    </w:p>
    <w:p w14:paraId="61CCE252" w14:textId="77777777" w:rsidR="00386F44" w:rsidRPr="0071560B" w:rsidRDefault="00386F44" w:rsidP="004A415B">
      <w:pPr>
        <w:spacing w:after="240" w:line="240" w:lineRule="auto"/>
        <w:jc w:val="both"/>
        <w:rPr>
          <w:rFonts w:ascii="Arial" w:hAnsi="Arial" w:cs="Arial"/>
          <w:sz w:val="24"/>
          <w:szCs w:val="24"/>
        </w:rPr>
      </w:pPr>
      <w:r w:rsidRPr="0071560B">
        <w:rPr>
          <w:rFonts w:ascii="Arial" w:hAnsi="Arial" w:cs="Arial"/>
          <w:noProof/>
          <w:color w:val="3F2A55"/>
          <w:sz w:val="24"/>
          <w:szCs w:val="24"/>
          <w:lang w:eastAsia="en-GB"/>
        </w:rPr>
        <mc:AlternateContent>
          <mc:Choice Requires="wps">
            <w:drawing>
              <wp:anchor distT="45720" distB="45720" distL="114300" distR="114300" simplePos="0" relativeHeight="251660800" behindDoc="0" locked="0" layoutInCell="1" allowOverlap="1" wp14:anchorId="4CD57FAC" wp14:editId="59774DB1">
                <wp:simplePos x="0" y="0"/>
                <wp:positionH relativeFrom="margin">
                  <wp:align>center</wp:align>
                </wp:positionH>
                <wp:positionV relativeFrom="paragraph">
                  <wp:posOffset>343535</wp:posOffset>
                </wp:positionV>
                <wp:extent cx="5788025" cy="1057275"/>
                <wp:effectExtent l="19050" t="19050" r="22225" b="28575"/>
                <wp:wrapSquare wrapText="bothSides"/>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8025" cy="1057275"/>
                        </a:xfrm>
                        <a:prstGeom prst="rect">
                          <a:avLst/>
                        </a:prstGeom>
                        <a:solidFill>
                          <a:srgbClr val="FFFFFF"/>
                        </a:solidFill>
                        <a:ln w="28575">
                          <a:solidFill>
                            <a:srgbClr val="3F2A55"/>
                          </a:solidFill>
                          <a:miter lim="800000"/>
                          <a:headEnd/>
                          <a:tailEnd/>
                        </a:ln>
                      </wps:spPr>
                      <wps:txbx>
                        <w:txbxContent>
                          <w:p w14:paraId="5DDCB470" w14:textId="77777777" w:rsidR="004B6FBE" w:rsidRPr="0071560B" w:rsidRDefault="004B6FBE" w:rsidP="00386F44">
                            <w:pPr>
                              <w:spacing w:after="0" w:line="240" w:lineRule="auto"/>
                              <w:rPr>
                                <w:rFonts w:ascii="Arial" w:hAnsi="Arial" w:cs="Arial"/>
                                <w:sz w:val="24"/>
                                <w:szCs w:val="24"/>
                              </w:rPr>
                            </w:pPr>
                            <w:r w:rsidRPr="0071560B">
                              <w:rPr>
                                <w:rFonts w:ascii="Arial" w:hAnsi="Arial" w:cs="Arial"/>
                                <w:b/>
                                <w:bCs/>
                                <w:color w:val="3F2A55"/>
                                <w:sz w:val="24"/>
                                <w:szCs w:val="24"/>
                                <w:u w:val="single"/>
                              </w:rPr>
                              <w:t>Food/Feed Incident</w:t>
                            </w:r>
                            <w:r w:rsidRPr="0071560B">
                              <w:rPr>
                                <w:rFonts w:ascii="Arial" w:hAnsi="Arial" w:cs="Arial"/>
                                <w:b/>
                                <w:bCs/>
                                <w:color w:val="3F2A55"/>
                                <w:sz w:val="24"/>
                                <w:szCs w:val="24"/>
                              </w:rPr>
                              <w:t xml:space="preserve">: </w:t>
                            </w:r>
                            <w:r w:rsidRPr="0071560B">
                              <w:rPr>
                                <w:rFonts w:ascii="Arial" w:hAnsi="Arial" w:cs="Arial"/>
                                <w:sz w:val="24"/>
                                <w:szCs w:val="24"/>
                              </w:rPr>
                              <w:t xml:space="preserve">any event where, based on the information available, there are concerns about actual or suspected threats to the safety, quality or integrity of food/feed or fraud that could require intervention to protect consumers’ interests. </w:t>
                            </w:r>
                          </w:p>
                          <w:p w14:paraId="1822DC89" w14:textId="77777777" w:rsidR="004B6FBE" w:rsidRPr="0071560B" w:rsidRDefault="004B6FBE" w:rsidP="00386F44">
                            <w:pPr>
                              <w:spacing w:after="0" w:line="240" w:lineRule="auto"/>
                              <w:jc w:val="right"/>
                              <w:rPr>
                                <w:rFonts w:ascii="Arial" w:hAnsi="Arial" w:cs="Arial"/>
                                <w:i/>
                                <w:iCs/>
                                <w:sz w:val="24"/>
                                <w:szCs w:val="24"/>
                              </w:rPr>
                            </w:pPr>
                          </w:p>
                          <w:p w14:paraId="3395CC20" w14:textId="368F575B" w:rsidR="004B6FBE" w:rsidRPr="0071560B" w:rsidRDefault="004B6FBE" w:rsidP="004A415B">
                            <w:pPr>
                              <w:spacing w:after="0" w:line="240" w:lineRule="auto"/>
                              <w:jc w:val="right"/>
                            </w:pPr>
                            <w:proofErr w:type="spellStart"/>
                            <w:r w:rsidRPr="0071560B">
                              <w:rPr>
                                <w:rFonts w:ascii="Arial" w:hAnsi="Arial" w:cs="Arial"/>
                                <w:i/>
                                <w:iCs/>
                                <w:sz w:val="24"/>
                                <w:szCs w:val="24"/>
                              </w:rPr>
                              <w:t>FSS’s</w:t>
                            </w:r>
                            <w:proofErr w:type="spellEnd"/>
                            <w:r w:rsidRPr="0071560B">
                              <w:rPr>
                                <w:rFonts w:ascii="Arial" w:hAnsi="Arial" w:cs="Arial"/>
                                <w:i/>
                                <w:iCs/>
                                <w:sz w:val="24"/>
                                <w:szCs w:val="24"/>
                              </w:rPr>
                              <w:t xml:space="preserve"> existing definition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CD57FAC" id="_x0000_t202" coordsize="21600,21600" o:spt="202" path="m,l,21600r21600,l21600,xe">
                <v:stroke joinstyle="miter"/>
                <v:path gradientshapeok="t" o:connecttype="rect"/>
              </v:shapetype>
              <v:shape id="Text Box 2" o:spid="_x0000_s1027" type="#_x0000_t202" style="position:absolute;left:0;text-align:left;margin-left:0;margin-top:27.05pt;width:455.75pt;height:83.25pt;z-index:251660800;visibility:visible;mso-wrap-style:square;mso-width-percent:0;mso-height-percent:0;mso-wrap-distance-left:9pt;mso-wrap-distance-top:3.6pt;mso-wrap-distance-right:9pt;mso-wrap-distance-bottom:3.6pt;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ievZFwIAACgEAAAOAAAAZHJzL2Uyb0RvYy54bWysU9uO0zAQfUfiHyy/06ShYUvUdFW6FCEt&#10;F2nhAxzHaSwcj7HdJuXrd+yk3S5IPCD8YHk89pmZM2dWt0OnyFFYJ0GXdD5LKRGaQy31vqTfv+1e&#10;LSlxnumaKdCipCfh6O365YtVbwqRQQuqFpYgiHZFb0raem+KJHG8FR1zMzBCo7MB2zGPpt0ntWU9&#10;oncqydL0TdKDrY0FLpzD27vRSdcRv2kE91+axglPVEkxNx93G/cq7Ml6xYq9ZaaVfEqD/UMWHZMa&#10;g16g7phn5GDlH1Cd5BYcNH7GoUugaSQXsQasZp7+Vs1Dy4yItSA5zlxocv8Pln8+PpivlvjhHQzY&#10;wFiEM/fAfziiYdsyvRcba6FvBasx8DxQlvTGFdPXQLUrXACp+k9QY5PZwUMEGhrbBVawToLo2IDT&#10;hXQxeMLxMr9ZLtMsp4Sjb57mN9lNHmOw4vzdWOc/COhIOJTUYlcjPDveOx/SYcX5SYjmQMl6J5WK&#10;ht1XW2XJkaECdnFN6M+eKU36kmbLHIP/HeP1Ltvk5wyfYXTSo5aV7Eq6TMMa1RWIe6/rqDTPpBrP&#10;mLPSE5OBvJFGP1QDkfVEcyC2gvqE1FoYpYujhocW7C9KepRtSd3PA7OCEvVRY3vezheLoPNoLJBM&#10;NOy1p7r2MM0RqqSekvG49XE2AgMaNtjGRkaCnzKZUkY5Rt6n0Ql6v7bjq6cBXz8CAAD//wMAUEsD&#10;BBQABgAIAAAAIQAoKvvC3QAAAAcBAAAPAAAAZHJzL2Rvd25yZXYueG1sTI9BT8JAFITvJv6HzTPx&#10;Jtstglr6SoxGbxwATTgu3Ufb0H3bdLdQ/r3LCY+Tmcx8ky9H24oT9b5xjKAmCQji0pmGK4Sf7dfT&#10;KwgfNBvdOiaEC3lYFvd3uc6MO/OaTptQiVjCPtMIdQhdJqUva7LaT1xHHL2D660OUfaVNL0+x3Lb&#10;yjRJ5tLqhuNCrTv6qKk8bgaLsHuhb7f9na7UWpWX4XO680d2iI8P4/sCRKAx3MJwxY/oUESmvRvY&#10;eNEixCMBYfasQET3TakZiD1CmiZzkEUu//MXfwAAAP//AwBQSwECLQAUAAYACAAAACEAtoM4kv4A&#10;AADhAQAAEwAAAAAAAAAAAAAAAAAAAAAAW0NvbnRlbnRfVHlwZXNdLnhtbFBLAQItABQABgAIAAAA&#10;IQA4/SH/1gAAAJQBAAALAAAAAAAAAAAAAAAAAC8BAABfcmVscy8ucmVsc1BLAQItABQABgAIAAAA&#10;IQD1ievZFwIAACgEAAAOAAAAAAAAAAAAAAAAAC4CAABkcnMvZTJvRG9jLnhtbFBLAQItABQABgAI&#10;AAAAIQAoKvvC3QAAAAcBAAAPAAAAAAAAAAAAAAAAAHEEAABkcnMvZG93bnJldi54bWxQSwUGAAAA&#10;AAQABADzAAAAewUAAAAA&#10;" strokecolor="#3f2a55" strokeweight="2.25pt">
                <v:textbox>
                  <w:txbxContent>
                    <w:p w14:paraId="5DDCB470" w14:textId="77777777" w:rsidR="004B6FBE" w:rsidRPr="0071560B" w:rsidRDefault="004B6FBE" w:rsidP="00386F44">
                      <w:pPr>
                        <w:spacing w:after="0" w:line="240" w:lineRule="auto"/>
                        <w:rPr>
                          <w:rFonts w:ascii="Arial" w:hAnsi="Arial" w:cs="Arial"/>
                          <w:sz w:val="24"/>
                          <w:szCs w:val="24"/>
                        </w:rPr>
                      </w:pPr>
                      <w:r w:rsidRPr="0071560B">
                        <w:rPr>
                          <w:rFonts w:ascii="Arial" w:hAnsi="Arial" w:cs="Arial"/>
                          <w:b/>
                          <w:bCs/>
                          <w:color w:val="3F2A55"/>
                          <w:sz w:val="24"/>
                          <w:szCs w:val="24"/>
                          <w:u w:val="single"/>
                        </w:rPr>
                        <w:t>Food/Feed Incident</w:t>
                      </w:r>
                      <w:r w:rsidRPr="0071560B">
                        <w:rPr>
                          <w:rFonts w:ascii="Arial" w:hAnsi="Arial" w:cs="Arial"/>
                          <w:b/>
                          <w:bCs/>
                          <w:color w:val="3F2A55"/>
                          <w:sz w:val="24"/>
                          <w:szCs w:val="24"/>
                        </w:rPr>
                        <w:t xml:space="preserve">: </w:t>
                      </w:r>
                      <w:r w:rsidRPr="0071560B">
                        <w:rPr>
                          <w:rFonts w:ascii="Arial" w:hAnsi="Arial" w:cs="Arial"/>
                          <w:sz w:val="24"/>
                          <w:szCs w:val="24"/>
                        </w:rPr>
                        <w:t xml:space="preserve">any event where, based on the information available, there are concerns about actual or suspected threats to the safety, quality or integrity of food/feed or fraud that could require intervention to protect consumers’ interests. </w:t>
                      </w:r>
                    </w:p>
                    <w:p w14:paraId="1822DC89" w14:textId="77777777" w:rsidR="004B6FBE" w:rsidRPr="0071560B" w:rsidRDefault="004B6FBE" w:rsidP="00386F44">
                      <w:pPr>
                        <w:spacing w:after="0" w:line="240" w:lineRule="auto"/>
                        <w:jc w:val="right"/>
                        <w:rPr>
                          <w:rFonts w:ascii="Arial" w:hAnsi="Arial" w:cs="Arial"/>
                          <w:i/>
                          <w:iCs/>
                          <w:sz w:val="24"/>
                          <w:szCs w:val="24"/>
                        </w:rPr>
                      </w:pPr>
                    </w:p>
                    <w:p w14:paraId="3395CC20" w14:textId="368F575B" w:rsidR="004B6FBE" w:rsidRPr="0071560B" w:rsidRDefault="004B6FBE" w:rsidP="004A415B">
                      <w:pPr>
                        <w:spacing w:after="0" w:line="240" w:lineRule="auto"/>
                        <w:jc w:val="right"/>
                      </w:pPr>
                      <w:proofErr w:type="spellStart"/>
                      <w:r w:rsidRPr="0071560B">
                        <w:rPr>
                          <w:rFonts w:ascii="Arial" w:hAnsi="Arial" w:cs="Arial"/>
                          <w:i/>
                          <w:iCs/>
                          <w:sz w:val="24"/>
                          <w:szCs w:val="24"/>
                        </w:rPr>
                        <w:t>FSS’s</w:t>
                      </w:r>
                      <w:proofErr w:type="spellEnd"/>
                      <w:r w:rsidRPr="0071560B">
                        <w:rPr>
                          <w:rFonts w:ascii="Arial" w:hAnsi="Arial" w:cs="Arial"/>
                          <w:i/>
                          <w:iCs/>
                          <w:sz w:val="24"/>
                          <w:szCs w:val="24"/>
                        </w:rPr>
                        <w:t xml:space="preserve"> existing definition</w:t>
                      </w:r>
                    </w:p>
                  </w:txbxContent>
                </v:textbox>
                <w10:wrap type="square" anchorx="margin"/>
              </v:shape>
            </w:pict>
          </mc:Fallback>
        </mc:AlternateContent>
      </w:r>
      <w:r w:rsidRPr="0071560B">
        <w:rPr>
          <w:rFonts w:ascii="Arial" w:hAnsi="Arial" w:cs="Arial"/>
          <w:sz w:val="24"/>
          <w:szCs w:val="24"/>
        </w:rPr>
        <w:t>The following definitions are used by FSS:</w:t>
      </w:r>
    </w:p>
    <w:p w14:paraId="0C1344E6" w14:textId="77777777" w:rsidR="00386F44" w:rsidRPr="0071560B" w:rsidRDefault="00386F44" w:rsidP="00873D38">
      <w:pPr>
        <w:spacing w:after="0" w:line="240" w:lineRule="auto"/>
        <w:jc w:val="both"/>
        <w:rPr>
          <w:rFonts w:ascii="Arial" w:hAnsi="Arial" w:cs="Arial"/>
          <w:sz w:val="24"/>
          <w:szCs w:val="24"/>
        </w:rPr>
      </w:pPr>
    </w:p>
    <w:p w14:paraId="5A46EE9D" w14:textId="3C0EECA4" w:rsidR="00C07C06" w:rsidRPr="0071560B" w:rsidRDefault="00913A07" w:rsidP="004A415B">
      <w:pPr>
        <w:pStyle w:val="Heading3"/>
        <w:spacing w:after="240" w:line="240" w:lineRule="auto"/>
        <w:jc w:val="both"/>
        <w:rPr>
          <w:rFonts w:ascii="Arial" w:hAnsi="Arial" w:cs="Arial"/>
          <w:color w:val="3F2A55"/>
        </w:rPr>
      </w:pPr>
      <w:bookmarkStart w:id="12" w:name="_Toc194956931"/>
      <w:r w:rsidRPr="0071560B">
        <w:rPr>
          <w:rFonts w:ascii="Arial" w:hAnsi="Arial" w:cs="Arial"/>
          <w:color w:val="3F2A55"/>
        </w:rPr>
        <w:t>1.5 Objectives</w:t>
      </w:r>
      <w:bookmarkEnd w:id="12"/>
    </w:p>
    <w:p w14:paraId="6E3CECAD" w14:textId="77777777" w:rsidR="008C777F" w:rsidRPr="0071560B" w:rsidRDefault="00AE2F53" w:rsidP="004A415B">
      <w:pPr>
        <w:spacing w:after="240" w:line="240" w:lineRule="auto"/>
        <w:jc w:val="both"/>
        <w:rPr>
          <w:rFonts w:ascii="Arial" w:hAnsi="Arial" w:cs="Arial"/>
          <w:sz w:val="24"/>
          <w:szCs w:val="24"/>
        </w:rPr>
      </w:pPr>
      <w:r w:rsidRPr="0071560B">
        <w:rPr>
          <w:rFonts w:ascii="Arial" w:hAnsi="Arial" w:cs="Arial"/>
          <w:sz w:val="24"/>
          <w:szCs w:val="24"/>
        </w:rPr>
        <w:t xml:space="preserve">The overarching </w:t>
      </w:r>
      <w:r w:rsidR="00252659" w:rsidRPr="0071560B">
        <w:rPr>
          <w:rFonts w:ascii="Arial" w:hAnsi="Arial" w:cs="Arial"/>
          <w:sz w:val="24"/>
          <w:szCs w:val="24"/>
        </w:rPr>
        <w:t>principle</w:t>
      </w:r>
      <w:r w:rsidRPr="0071560B">
        <w:rPr>
          <w:rFonts w:ascii="Arial" w:hAnsi="Arial" w:cs="Arial"/>
          <w:sz w:val="24"/>
          <w:szCs w:val="24"/>
        </w:rPr>
        <w:t xml:space="preserve"> guiding </w:t>
      </w:r>
      <w:proofErr w:type="spellStart"/>
      <w:r w:rsidRPr="0071560B">
        <w:rPr>
          <w:rFonts w:ascii="Arial" w:hAnsi="Arial" w:cs="Arial"/>
          <w:sz w:val="24"/>
          <w:szCs w:val="24"/>
        </w:rPr>
        <w:t>FSS’</w:t>
      </w:r>
      <w:r w:rsidR="00470C81" w:rsidRPr="0071560B">
        <w:rPr>
          <w:rFonts w:ascii="Arial" w:hAnsi="Arial" w:cs="Arial"/>
          <w:sz w:val="24"/>
          <w:szCs w:val="24"/>
        </w:rPr>
        <w:t>s</w:t>
      </w:r>
      <w:proofErr w:type="spellEnd"/>
      <w:r w:rsidR="0059406E" w:rsidRPr="0071560B">
        <w:rPr>
          <w:rFonts w:ascii="Arial" w:hAnsi="Arial" w:cs="Arial"/>
          <w:sz w:val="24"/>
          <w:szCs w:val="24"/>
        </w:rPr>
        <w:t xml:space="preserve"> incident m</w:t>
      </w:r>
      <w:r w:rsidRPr="0071560B">
        <w:rPr>
          <w:rFonts w:ascii="Arial" w:hAnsi="Arial" w:cs="Arial"/>
          <w:sz w:val="24"/>
          <w:szCs w:val="24"/>
        </w:rPr>
        <w:t xml:space="preserve">anagement response is </w:t>
      </w:r>
      <w:r w:rsidR="00B53F37" w:rsidRPr="0071560B">
        <w:rPr>
          <w:rFonts w:ascii="Arial" w:hAnsi="Arial" w:cs="Arial"/>
          <w:sz w:val="24"/>
          <w:szCs w:val="24"/>
        </w:rPr>
        <w:t xml:space="preserve">the protection of </w:t>
      </w:r>
      <w:r w:rsidRPr="0071560B">
        <w:rPr>
          <w:rFonts w:ascii="Arial" w:hAnsi="Arial" w:cs="Arial"/>
          <w:sz w:val="24"/>
          <w:szCs w:val="24"/>
        </w:rPr>
        <w:t>public health</w:t>
      </w:r>
      <w:r w:rsidR="00DA5DC8" w:rsidRPr="0071560B">
        <w:rPr>
          <w:rFonts w:ascii="Arial" w:hAnsi="Arial" w:cs="Arial"/>
          <w:sz w:val="24"/>
          <w:szCs w:val="24"/>
        </w:rPr>
        <w:t xml:space="preserve"> with respect to food and feed intended to be placed on the market</w:t>
      </w:r>
      <w:r w:rsidRPr="0071560B">
        <w:rPr>
          <w:rFonts w:ascii="Arial" w:hAnsi="Arial" w:cs="Arial"/>
          <w:sz w:val="24"/>
          <w:szCs w:val="24"/>
        </w:rPr>
        <w:t xml:space="preserve">. </w:t>
      </w:r>
    </w:p>
    <w:p w14:paraId="32509B6A" w14:textId="77777777" w:rsidR="00913A07" w:rsidRPr="0071560B" w:rsidRDefault="00252659" w:rsidP="00873D38">
      <w:pPr>
        <w:spacing w:line="240" w:lineRule="auto"/>
        <w:jc w:val="both"/>
        <w:rPr>
          <w:rFonts w:ascii="Arial" w:hAnsi="Arial" w:cs="Arial"/>
          <w:sz w:val="24"/>
          <w:szCs w:val="24"/>
        </w:rPr>
      </w:pPr>
      <w:r w:rsidRPr="0071560B">
        <w:rPr>
          <w:rFonts w:ascii="Arial" w:hAnsi="Arial" w:cs="Arial"/>
          <w:sz w:val="24"/>
          <w:szCs w:val="24"/>
        </w:rPr>
        <w:t>The objectives of incident m</w:t>
      </w:r>
      <w:r w:rsidR="00AE2F53" w:rsidRPr="0071560B">
        <w:rPr>
          <w:rFonts w:ascii="Arial" w:hAnsi="Arial" w:cs="Arial"/>
          <w:sz w:val="24"/>
          <w:szCs w:val="24"/>
        </w:rPr>
        <w:t>anagement at FSS are to:</w:t>
      </w:r>
    </w:p>
    <w:p w14:paraId="59670101" w14:textId="77777777" w:rsidR="00AE2F53" w:rsidRPr="0071560B" w:rsidRDefault="00AE2F53" w:rsidP="004F55DE">
      <w:pPr>
        <w:pStyle w:val="ListBullet"/>
        <w:numPr>
          <w:ilvl w:val="0"/>
          <w:numId w:val="11"/>
        </w:numPr>
        <w:spacing w:line="240" w:lineRule="auto"/>
        <w:jc w:val="both"/>
        <w:rPr>
          <w:rFonts w:ascii="Arial" w:hAnsi="Arial" w:cs="Arial"/>
          <w:sz w:val="24"/>
          <w:szCs w:val="24"/>
          <w:lang w:val="en-GB"/>
        </w:rPr>
      </w:pPr>
      <w:r w:rsidRPr="0071560B">
        <w:rPr>
          <w:rFonts w:ascii="Arial" w:hAnsi="Arial" w:cs="Arial"/>
          <w:sz w:val="24"/>
          <w:szCs w:val="24"/>
          <w:lang w:val="en-GB"/>
        </w:rPr>
        <w:t xml:space="preserve">Successfully identify and manage food </w:t>
      </w:r>
      <w:r w:rsidR="00D6553A" w:rsidRPr="0071560B">
        <w:rPr>
          <w:rFonts w:ascii="Arial" w:hAnsi="Arial" w:cs="Arial"/>
          <w:sz w:val="24"/>
          <w:szCs w:val="24"/>
          <w:lang w:val="en-GB"/>
        </w:rPr>
        <w:t xml:space="preserve">or feed </w:t>
      </w:r>
      <w:r w:rsidRPr="0071560B">
        <w:rPr>
          <w:rFonts w:ascii="Arial" w:hAnsi="Arial" w:cs="Arial"/>
          <w:sz w:val="24"/>
          <w:szCs w:val="24"/>
          <w:lang w:val="en-GB"/>
        </w:rPr>
        <w:t xml:space="preserve">incidents  </w:t>
      </w:r>
    </w:p>
    <w:p w14:paraId="5F9E78D9" w14:textId="5DCF9AFC" w:rsidR="00AE2F53" w:rsidRPr="0071560B" w:rsidRDefault="00AE2F53" w:rsidP="004F55DE">
      <w:pPr>
        <w:pStyle w:val="ListBullet"/>
        <w:numPr>
          <w:ilvl w:val="0"/>
          <w:numId w:val="11"/>
        </w:numPr>
        <w:spacing w:line="240" w:lineRule="auto"/>
        <w:jc w:val="both"/>
        <w:rPr>
          <w:rFonts w:ascii="Arial" w:hAnsi="Arial" w:cs="Arial"/>
          <w:sz w:val="24"/>
          <w:szCs w:val="24"/>
          <w:lang w:val="en-GB"/>
        </w:rPr>
      </w:pPr>
      <w:r w:rsidRPr="0071560B">
        <w:rPr>
          <w:rFonts w:ascii="Arial" w:hAnsi="Arial" w:cs="Arial"/>
          <w:sz w:val="24"/>
          <w:szCs w:val="24"/>
          <w:lang w:val="en-GB"/>
        </w:rPr>
        <w:t>Provide informative advice to consumers during food or feed incident</w:t>
      </w:r>
      <w:r w:rsidR="00ED4380" w:rsidRPr="0071560B">
        <w:rPr>
          <w:rFonts w:ascii="Arial" w:hAnsi="Arial" w:cs="Arial"/>
          <w:sz w:val="24"/>
          <w:szCs w:val="24"/>
          <w:lang w:val="en-GB"/>
        </w:rPr>
        <w:t>s</w:t>
      </w:r>
    </w:p>
    <w:p w14:paraId="5D8F15D7" w14:textId="2863CD45" w:rsidR="00AE2F53" w:rsidRPr="0071560B" w:rsidRDefault="00AE2F53" w:rsidP="004F55DE">
      <w:pPr>
        <w:pStyle w:val="ListBullet"/>
        <w:numPr>
          <w:ilvl w:val="0"/>
          <w:numId w:val="11"/>
        </w:numPr>
        <w:spacing w:after="0" w:line="240" w:lineRule="auto"/>
        <w:jc w:val="both"/>
        <w:rPr>
          <w:rFonts w:ascii="Arial" w:hAnsi="Arial" w:cs="Arial"/>
          <w:sz w:val="24"/>
          <w:szCs w:val="24"/>
          <w:lang w:val="en-GB"/>
        </w:rPr>
      </w:pPr>
      <w:r w:rsidRPr="0071560B">
        <w:rPr>
          <w:rFonts w:ascii="Arial" w:hAnsi="Arial" w:cs="Arial"/>
          <w:sz w:val="24"/>
          <w:szCs w:val="24"/>
          <w:lang w:val="en-GB"/>
        </w:rPr>
        <w:t xml:space="preserve">Act as the coordinating body </w:t>
      </w:r>
      <w:r w:rsidR="00252659" w:rsidRPr="0071560B">
        <w:rPr>
          <w:rFonts w:ascii="Arial" w:hAnsi="Arial" w:cs="Arial"/>
          <w:sz w:val="24"/>
          <w:szCs w:val="24"/>
          <w:lang w:val="en-GB"/>
        </w:rPr>
        <w:t xml:space="preserve">and work closely with key stakeholders when leading </w:t>
      </w:r>
      <w:r w:rsidRPr="0071560B">
        <w:rPr>
          <w:rFonts w:ascii="Arial" w:hAnsi="Arial" w:cs="Arial"/>
          <w:sz w:val="24"/>
          <w:szCs w:val="24"/>
          <w:lang w:val="en-GB"/>
        </w:rPr>
        <w:t>food or feed incidents</w:t>
      </w:r>
      <w:r w:rsidR="00DE6D91" w:rsidRPr="0071560B">
        <w:rPr>
          <w:rFonts w:ascii="Arial" w:hAnsi="Arial" w:cs="Arial"/>
          <w:sz w:val="24"/>
          <w:szCs w:val="24"/>
          <w:lang w:val="en-GB"/>
        </w:rPr>
        <w:t>.</w:t>
      </w:r>
    </w:p>
    <w:p w14:paraId="5545C05B" w14:textId="77777777" w:rsidR="000D25EC" w:rsidRPr="0071560B" w:rsidRDefault="000D25EC" w:rsidP="000D25EC">
      <w:pPr>
        <w:pStyle w:val="ListBullet"/>
        <w:spacing w:after="0" w:line="240" w:lineRule="auto"/>
        <w:rPr>
          <w:rFonts w:ascii="Arial" w:hAnsi="Arial" w:cs="Arial"/>
          <w:sz w:val="24"/>
          <w:szCs w:val="24"/>
          <w:lang w:val="en-GB"/>
        </w:rPr>
      </w:pPr>
    </w:p>
    <w:p w14:paraId="6FF1486F" w14:textId="77777777" w:rsidR="009D4124" w:rsidRPr="0071560B" w:rsidRDefault="009D4124" w:rsidP="002C2424">
      <w:pPr>
        <w:pStyle w:val="ListBullet"/>
        <w:spacing w:after="0" w:line="240" w:lineRule="auto"/>
        <w:rPr>
          <w:rFonts w:ascii="Arial" w:hAnsi="Arial" w:cs="Arial"/>
          <w:sz w:val="24"/>
          <w:szCs w:val="24"/>
          <w:lang w:val="en-GB"/>
        </w:rPr>
      </w:pPr>
    </w:p>
    <w:p w14:paraId="1674C150" w14:textId="77777777" w:rsidR="009D4124" w:rsidRPr="0071560B" w:rsidRDefault="009D4124">
      <w:pPr>
        <w:rPr>
          <w:rFonts w:ascii="Arial" w:hAnsi="Arial" w:cs="Arial"/>
          <w:sz w:val="24"/>
          <w:szCs w:val="24"/>
        </w:rPr>
      </w:pPr>
      <w:r w:rsidRPr="0071560B">
        <w:rPr>
          <w:rFonts w:ascii="Arial" w:hAnsi="Arial" w:cs="Arial"/>
          <w:sz w:val="24"/>
          <w:szCs w:val="24"/>
        </w:rPr>
        <w:br w:type="page"/>
      </w:r>
    </w:p>
    <w:p w14:paraId="1828DEA0" w14:textId="18777A9A" w:rsidR="002C2424" w:rsidRPr="0071560B" w:rsidRDefault="002C2424" w:rsidP="002C2424">
      <w:pPr>
        <w:pStyle w:val="ListBullet"/>
        <w:spacing w:after="0" w:line="240" w:lineRule="auto"/>
        <w:rPr>
          <w:rFonts w:ascii="Arial" w:hAnsi="Arial" w:cs="Arial"/>
          <w:sz w:val="24"/>
          <w:szCs w:val="24"/>
          <w:lang w:val="en-GB"/>
        </w:rPr>
      </w:pPr>
    </w:p>
    <w:p w14:paraId="72F15B51" w14:textId="76AAFBD2" w:rsidR="00B65716" w:rsidRPr="0071560B" w:rsidRDefault="00913A07" w:rsidP="004A415B">
      <w:pPr>
        <w:pStyle w:val="Heading3"/>
        <w:spacing w:after="240" w:line="240" w:lineRule="auto"/>
        <w:rPr>
          <w:rFonts w:ascii="Arial" w:hAnsi="Arial" w:cs="Arial"/>
        </w:rPr>
      </w:pPr>
      <w:bookmarkStart w:id="13" w:name="_Toc194956932"/>
      <w:r w:rsidRPr="0071560B">
        <w:rPr>
          <w:rFonts w:ascii="Arial" w:hAnsi="Arial" w:cs="Arial"/>
          <w:color w:val="3F2A55"/>
        </w:rPr>
        <w:t>1.6</w:t>
      </w:r>
      <w:r w:rsidR="00EE029A" w:rsidRPr="0071560B">
        <w:rPr>
          <w:rFonts w:ascii="Arial" w:hAnsi="Arial" w:cs="Arial"/>
          <w:color w:val="3F2A55"/>
        </w:rPr>
        <w:t xml:space="preserve"> </w:t>
      </w:r>
      <w:r w:rsidR="00B65716" w:rsidRPr="0071560B">
        <w:rPr>
          <w:rFonts w:ascii="Arial" w:hAnsi="Arial" w:cs="Arial"/>
          <w:color w:val="3F2A55"/>
        </w:rPr>
        <w:t xml:space="preserve">Guiding </w:t>
      </w:r>
      <w:r w:rsidR="007E46E4" w:rsidRPr="0071560B">
        <w:rPr>
          <w:rFonts w:ascii="Arial" w:hAnsi="Arial" w:cs="Arial"/>
          <w:color w:val="3F2A55"/>
        </w:rPr>
        <w:t>p</w:t>
      </w:r>
      <w:r w:rsidR="00B65716" w:rsidRPr="0071560B">
        <w:rPr>
          <w:rFonts w:ascii="Arial" w:hAnsi="Arial" w:cs="Arial"/>
          <w:color w:val="3F2A55"/>
        </w:rPr>
        <w:t>rinciples</w:t>
      </w:r>
      <w:bookmarkEnd w:id="13"/>
    </w:p>
    <w:p w14:paraId="30491F4C" w14:textId="77777777" w:rsidR="002C2424" w:rsidRPr="0071560B" w:rsidRDefault="0059406E" w:rsidP="004A415B">
      <w:pPr>
        <w:spacing w:after="240" w:line="240" w:lineRule="auto"/>
        <w:jc w:val="both"/>
        <w:rPr>
          <w:rFonts w:ascii="Arial" w:hAnsi="Arial" w:cs="Arial"/>
          <w:lang w:eastAsia="en-GB"/>
        </w:rPr>
      </w:pPr>
      <w:r w:rsidRPr="0071560B">
        <w:rPr>
          <w:rFonts w:ascii="Arial" w:hAnsi="Arial" w:cs="Arial"/>
          <w:sz w:val="24"/>
          <w:szCs w:val="24"/>
        </w:rPr>
        <w:t xml:space="preserve">The overarching purpose </w:t>
      </w:r>
      <w:r w:rsidR="00B65716" w:rsidRPr="0071560B">
        <w:rPr>
          <w:rFonts w:ascii="Arial" w:hAnsi="Arial" w:cs="Arial"/>
          <w:sz w:val="24"/>
          <w:szCs w:val="24"/>
        </w:rPr>
        <w:t xml:space="preserve">of incident management at FSS </w:t>
      </w:r>
      <w:r w:rsidR="00CF288F" w:rsidRPr="0071560B">
        <w:rPr>
          <w:rFonts w:ascii="Arial" w:hAnsi="Arial" w:cs="Arial"/>
          <w:sz w:val="24"/>
          <w:szCs w:val="24"/>
        </w:rPr>
        <w:t xml:space="preserve">is </w:t>
      </w:r>
      <w:r w:rsidR="00B65716" w:rsidRPr="0071560B">
        <w:rPr>
          <w:rFonts w:ascii="Arial" w:hAnsi="Arial" w:cs="Arial"/>
          <w:sz w:val="24"/>
          <w:szCs w:val="24"/>
        </w:rPr>
        <w:t>public health</w:t>
      </w:r>
      <w:r w:rsidR="00DA5DC8" w:rsidRPr="0071560B">
        <w:rPr>
          <w:rFonts w:ascii="Arial" w:hAnsi="Arial" w:cs="Arial"/>
          <w:sz w:val="24"/>
          <w:szCs w:val="24"/>
        </w:rPr>
        <w:t xml:space="preserve"> and consumer protection</w:t>
      </w:r>
      <w:r w:rsidR="00B65716" w:rsidRPr="0071560B">
        <w:rPr>
          <w:rFonts w:ascii="Arial" w:hAnsi="Arial" w:cs="Arial"/>
          <w:sz w:val="24"/>
          <w:szCs w:val="24"/>
        </w:rPr>
        <w:t>. To ensur</w:t>
      </w:r>
      <w:r w:rsidRPr="0071560B">
        <w:rPr>
          <w:rFonts w:ascii="Arial" w:hAnsi="Arial" w:cs="Arial"/>
          <w:sz w:val="24"/>
          <w:szCs w:val="24"/>
        </w:rPr>
        <w:t>e FSS responds in line with the</w:t>
      </w:r>
      <w:r w:rsidR="00B65716" w:rsidRPr="0071560B">
        <w:rPr>
          <w:rFonts w:ascii="Arial" w:hAnsi="Arial" w:cs="Arial"/>
          <w:sz w:val="24"/>
          <w:szCs w:val="24"/>
        </w:rPr>
        <w:t xml:space="preserve"> objective</w:t>
      </w:r>
      <w:r w:rsidR="00FB2C4C" w:rsidRPr="0071560B">
        <w:rPr>
          <w:rFonts w:ascii="Arial" w:hAnsi="Arial" w:cs="Arial"/>
          <w:sz w:val="24"/>
          <w:szCs w:val="24"/>
        </w:rPr>
        <w:t>s outlined in Section 1.5</w:t>
      </w:r>
      <w:r w:rsidR="00B65716" w:rsidRPr="0071560B">
        <w:rPr>
          <w:rFonts w:ascii="Arial" w:hAnsi="Arial" w:cs="Arial"/>
          <w:sz w:val="24"/>
          <w:szCs w:val="24"/>
        </w:rPr>
        <w:t>, the following principles will guide all incident management response activities and is applicable to each and every level of the response.</w:t>
      </w:r>
    </w:p>
    <w:tbl>
      <w:tblPr>
        <w:tblStyle w:val="TableGrid"/>
        <w:tblW w:w="9121" w:type="dxa"/>
        <w:tblInd w:w="-5" w:type="dxa"/>
        <w:shd w:val="clear" w:color="auto" w:fill="3F2A55"/>
        <w:tblLook w:val="04A0" w:firstRow="1" w:lastRow="0" w:firstColumn="1" w:lastColumn="0" w:noHBand="0" w:noVBand="1"/>
      </w:tblPr>
      <w:tblGrid>
        <w:gridCol w:w="669"/>
        <w:gridCol w:w="8452"/>
      </w:tblGrid>
      <w:tr w:rsidR="00B65716" w:rsidRPr="0071560B" w14:paraId="2E74A8C9" w14:textId="77777777" w:rsidTr="0059406E">
        <w:trPr>
          <w:cantSplit/>
          <w:trHeight w:val="1487"/>
        </w:trPr>
        <w:tc>
          <w:tcPr>
            <w:tcW w:w="669" w:type="dxa"/>
            <w:shd w:val="clear" w:color="auto" w:fill="3F2A55"/>
            <w:textDirection w:val="btLr"/>
          </w:tcPr>
          <w:p w14:paraId="00427D9B" w14:textId="77777777" w:rsidR="00B65716" w:rsidRPr="0071560B" w:rsidRDefault="00B65716" w:rsidP="00630C85">
            <w:pPr>
              <w:spacing w:before="60" w:after="60"/>
              <w:ind w:left="113" w:right="113"/>
              <w:jc w:val="center"/>
              <w:rPr>
                <w:rFonts w:ascii="Arial" w:hAnsi="Arial" w:cs="Arial"/>
                <w:b/>
                <w:lang w:eastAsia="de-AT"/>
              </w:rPr>
            </w:pPr>
            <w:r w:rsidRPr="0071560B">
              <w:rPr>
                <w:rFonts w:ascii="Arial" w:hAnsi="Arial" w:cs="Arial"/>
                <w:b/>
                <w:lang w:eastAsia="de-AT"/>
              </w:rPr>
              <w:t>People</w:t>
            </w:r>
          </w:p>
          <w:p w14:paraId="11D9525E" w14:textId="77777777" w:rsidR="00B65716" w:rsidRPr="0071560B" w:rsidRDefault="00B65716" w:rsidP="00630C85">
            <w:pPr>
              <w:spacing w:before="60" w:after="60"/>
              <w:ind w:left="113" w:right="113"/>
              <w:jc w:val="center"/>
              <w:rPr>
                <w:rFonts w:ascii="Arial" w:hAnsi="Arial" w:cs="Arial"/>
                <w:b/>
                <w:lang w:eastAsia="de-AT"/>
              </w:rPr>
            </w:pPr>
          </w:p>
        </w:tc>
        <w:tc>
          <w:tcPr>
            <w:tcW w:w="8452" w:type="dxa"/>
            <w:tcBorders>
              <w:top w:val="single" w:sz="4" w:space="0" w:color="3F2A55"/>
              <w:bottom w:val="single" w:sz="4" w:space="0" w:color="3F2A55"/>
              <w:right w:val="single" w:sz="4" w:space="0" w:color="3F2A55"/>
            </w:tcBorders>
          </w:tcPr>
          <w:p w14:paraId="59399652" w14:textId="5D8F6FE1" w:rsidR="00B65716" w:rsidRPr="0071560B" w:rsidRDefault="00B3133D" w:rsidP="000D25EC">
            <w:pPr>
              <w:spacing w:before="120" w:after="120"/>
              <w:jc w:val="both"/>
              <w:rPr>
                <w:rFonts w:ascii="Arial" w:hAnsi="Arial" w:cs="Arial"/>
                <w:b/>
                <w:color w:val="3F2A55"/>
                <w:lang w:eastAsia="de-AT"/>
              </w:rPr>
            </w:pPr>
            <w:r w:rsidRPr="0071560B">
              <w:rPr>
                <w:rFonts w:ascii="Arial" w:hAnsi="Arial" w:cs="Arial"/>
                <w:b/>
                <w:color w:val="3F2A55"/>
                <w:lang w:eastAsia="de-AT"/>
              </w:rPr>
              <w:t xml:space="preserve">Consumer </w:t>
            </w:r>
            <w:r w:rsidR="00A8555D" w:rsidRPr="0071560B">
              <w:rPr>
                <w:rFonts w:ascii="Arial" w:hAnsi="Arial" w:cs="Arial"/>
                <w:b/>
                <w:color w:val="3F2A55"/>
                <w:lang w:eastAsia="de-AT"/>
              </w:rPr>
              <w:t>Focused</w:t>
            </w:r>
          </w:p>
          <w:p w14:paraId="1148BC83" w14:textId="77777777" w:rsidR="00B65716" w:rsidRPr="0071560B" w:rsidRDefault="007F3C77" w:rsidP="00FB2C4C">
            <w:pPr>
              <w:spacing w:before="60" w:after="120"/>
              <w:jc w:val="both"/>
              <w:rPr>
                <w:rFonts w:ascii="Arial" w:hAnsi="Arial" w:cs="Arial"/>
                <w:lang w:eastAsia="de-AT"/>
              </w:rPr>
            </w:pPr>
            <w:r w:rsidRPr="0071560B">
              <w:rPr>
                <w:rFonts w:ascii="Arial" w:hAnsi="Arial" w:cs="Arial"/>
                <w:lang w:eastAsia="de-AT"/>
              </w:rPr>
              <w:t>P</w:t>
            </w:r>
            <w:r w:rsidR="00A61866" w:rsidRPr="0071560B">
              <w:rPr>
                <w:rFonts w:ascii="Arial" w:hAnsi="Arial" w:cs="Arial"/>
                <w:lang w:eastAsia="de-AT"/>
              </w:rPr>
              <w:t>ublic health and consumer protection in relation to food</w:t>
            </w:r>
            <w:r w:rsidR="00B65716" w:rsidRPr="0071560B">
              <w:rPr>
                <w:rFonts w:ascii="Arial" w:hAnsi="Arial" w:cs="Arial"/>
                <w:lang w:eastAsia="de-AT"/>
              </w:rPr>
              <w:t xml:space="preserve"> </w:t>
            </w:r>
            <w:r w:rsidR="00FB2C4C" w:rsidRPr="0071560B">
              <w:rPr>
                <w:rFonts w:ascii="Arial" w:hAnsi="Arial" w:cs="Arial"/>
                <w:lang w:eastAsia="de-AT"/>
              </w:rPr>
              <w:t xml:space="preserve">safety, standards &amp; authenticity </w:t>
            </w:r>
            <w:r w:rsidR="00B65716" w:rsidRPr="0071560B">
              <w:rPr>
                <w:rFonts w:ascii="Arial" w:hAnsi="Arial" w:cs="Arial"/>
                <w:lang w:eastAsia="de-AT"/>
              </w:rPr>
              <w:t>will be at the forefront of every response</w:t>
            </w:r>
            <w:r w:rsidR="00FB2C4C" w:rsidRPr="0071560B">
              <w:rPr>
                <w:rFonts w:ascii="Arial" w:hAnsi="Arial" w:cs="Arial"/>
                <w:lang w:eastAsia="de-AT"/>
              </w:rPr>
              <w:t xml:space="preserve">. </w:t>
            </w:r>
            <w:r w:rsidR="0076433B" w:rsidRPr="0071560B">
              <w:rPr>
                <w:rFonts w:ascii="Arial" w:hAnsi="Arial" w:cs="Arial"/>
                <w:lang w:eastAsia="de-AT"/>
              </w:rPr>
              <w:t>A</w:t>
            </w:r>
            <w:r w:rsidR="00B65716" w:rsidRPr="0071560B">
              <w:rPr>
                <w:rFonts w:ascii="Arial" w:hAnsi="Arial" w:cs="Arial"/>
                <w:lang w:eastAsia="de-AT"/>
              </w:rPr>
              <w:t>ll decisions wil</w:t>
            </w:r>
            <w:r w:rsidR="0076433B" w:rsidRPr="0071560B">
              <w:rPr>
                <w:rFonts w:ascii="Arial" w:hAnsi="Arial" w:cs="Arial"/>
                <w:lang w:eastAsia="de-AT"/>
              </w:rPr>
              <w:t>l revolve around their safety, and r</w:t>
            </w:r>
            <w:r w:rsidR="00B65716" w:rsidRPr="0071560B">
              <w:rPr>
                <w:rFonts w:ascii="Arial" w:hAnsi="Arial" w:cs="Arial"/>
                <w:lang w:eastAsia="de-AT"/>
              </w:rPr>
              <w:t xml:space="preserve">esponse teams will remain empathetic throughout the </w:t>
            </w:r>
            <w:r w:rsidR="00EE029A" w:rsidRPr="0071560B">
              <w:rPr>
                <w:rFonts w:ascii="Arial" w:hAnsi="Arial" w:cs="Arial"/>
                <w:lang w:eastAsia="de-AT"/>
              </w:rPr>
              <w:t>incident</w:t>
            </w:r>
            <w:r w:rsidR="00B65716" w:rsidRPr="0071560B">
              <w:rPr>
                <w:rFonts w:ascii="Arial" w:hAnsi="Arial" w:cs="Arial"/>
                <w:lang w:eastAsia="de-AT"/>
              </w:rPr>
              <w:t xml:space="preserve"> and commit to providing the necessary welfare to those affected.</w:t>
            </w:r>
          </w:p>
        </w:tc>
      </w:tr>
      <w:tr w:rsidR="00B65716" w:rsidRPr="0071560B" w14:paraId="67B04B95" w14:textId="77777777" w:rsidTr="00913A54">
        <w:trPr>
          <w:cantSplit/>
          <w:trHeight w:val="1143"/>
        </w:trPr>
        <w:tc>
          <w:tcPr>
            <w:tcW w:w="669" w:type="dxa"/>
            <w:vMerge w:val="restart"/>
            <w:shd w:val="clear" w:color="auto" w:fill="3F2A55"/>
            <w:textDirection w:val="btLr"/>
          </w:tcPr>
          <w:p w14:paraId="4C7BED87" w14:textId="77777777" w:rsidR="00B65716" w:rsidRPr="0071560B" w:rsidRDefault="00B65716" w:rsidP="00630C85">
            <w:pPr>
              <w:spacing w:before="60" w:after="60"/>
              <w:ind w:left="113" w:right="113"/>
              <w:jc w:val="center"/>
              <w:rPr>
                <w:rFonts w:ascii="Arial" w:hAnsi="Arial" w:cs="Arial"/>
                <w:b/>
                <w:lang w:eastAsia="de-AT"/>
              </w:rPr>
            </w:pPr>
            <w:r w:rsidRPr="0071560B">
              <w:rPr>
                <w:rFonts w:ascii="Arial" w:hAnsi="Arial" w:cs="Arial"/>
                <w:b/>
                <w:lang w:eastAsia="de-AT"/>
              </w:rPr>
              <w:t>Preparedness</w:t>
            </w:r>
          </w:p>
        </w:tc>
        <w:tc>
          <w:tcPr>
            <w:tcW w:w="8452" w:type="dxa"/>
            <w:tcBorders>
              <w:top w:val="single" w:sz="4" w:space="0" w:color="3F2A55"/>
              <w:bottom w:val="single" w:sz="4" w:space="0" w:color="3F2A55"/>
              <w:right w:val="single" w:sz="4" w:space="0" w:color="3F2A55"/>
            </w:tcBorders>
          </w:tcPr>
          <w:p w14:paraId="49542AF6" w14:textId="77777777" w:rsidR="00B65716" w:rsidRPr="0071560B" w:rsidRDefault="00B65716" w:rsidP="000D25EC">
            <w:pPr>
              <w:spacing w:before="120" w:after="120"/>
              <w:jc w:val="both"/>
              <w:rPr>
                <w:rFonts w:ascii="Arial" w:hAnsi="Arial" w:cs="Arial"/>
                <w:b/>
                <w:color w:val="3F2A55"/>
                <w:lang w:eastAsia="de-AT"/>
              </w:rPr>
            </w:pPr>
            <w:r w:rsidRPr="0071560B">
              <w:rPr>
                <w:rFonts w:ascii="Arial" w:hAnsi="Arial" w:cs="Arial"/>
                <w:b/>
                <w:color w:val="3F2A55"/>
                <w:lang w:eastAsia="de-AT"/>
              </w:rPr>
              <w:t>Plans and procedures</w:t>
            </w:r>
          </w:p>
          <w:p w14:paraId="3D00EDD1" w14:textId="77777777" w:rsidR="00B65716" w:rsidRPr="0071560B" w:rsidRDefault="00B65716" w:rsidP="000D25EC">
            <w:pPr>
              <w:spacing w:before="60" w:after="120"/>
              <w:jc w:val="both"/>
              <w:rPr>
                <w:rFonts w:ascii="Arial" w:hAnsi="Arial" w:cs="Arial"/>
                <w:lang w:eastAsia="de-AT"/>
              </w:rPr>
            </w:pPr>
            <w:r w:rsidRPr="0071560B">
              <w:rPr>
                <w:rFonts w:ascii="Arial" w:hAnsi="Arial" w:cs="Arial"/>
                <w:lang w:eastAsia="de-AT"/>
              </w:rPr>
              <w:t>FSS shall have effective plans and procedures in place to guide them in the event of food/feed incidents affecting Scotland, or reputational incidents affecting the organisation. These plans shall be reviewed on a regular basis to ensure they remain fit for purpose.</w:t>
            </w:r>
          </w:p>
        </w:tc>
      </w:tr>
      <w:tr w:rsidR="00B65716" w:rsidRPr="0071560B" w14:paraId="6893DD4A" w14:textId="77777777" w:rsidTr="00913A54">
        <w:trPr>
          <w:cantSplit/>
          <w:trHeight w:val="1143"/>
        </w:trPr>
        <w:tc>
          <w:tcPr>
            <w:tcW w:w="669" w:type="dxa"/>
            <w:vMerge/>
            <w:shd w:val="clear" w:color="auto" w:fill="3F2A55"/>
            <w:textDirection w:val="btLr"/>
          </w:tcPr>
          <w:p w14:paraId="7150791B" w14:textId="77777777" w:rsidR="00B65716" w:rsidRPr="0071560B" w:rsidRDefault="00B65716" w:rsidP="00630C85">
            <w:pPr>
              <w:spacing w:before="60" w:after="60"/>
              <w:ind w:left="113" w:right="113"/>
              <w:jc w:val="center"/>
              <w:rPr>
                <w:rFonts w:ascii="Arial" w:hAnsi="Arial" w:cs="Arial"/>
                <w:b/>
                <w:lang w:eastAsia="de-AT"/>
              </w:rPr>
            </w:pPr>
          </w:p>
        </w:tc>
        <w:tc>
          <w:tcPr>
            <w:tcW w:w="8452" w:type="dxa"/>
            <w:tcBorders>
              <w:top w:val="single" w:sz="4" w:space="0" w:color="3F2A55"/>
              <w:bottom w:val="single" w:sz="4" w:space="0" w:color="3F2A55"/>
              <w:right w:val="single" w:sz="4" w:space="0" w:color="3F2A55"/>
            </w:tcBorders>
          </w:tcPr>
          <w:p w14:paraId="3742E2D1" w14:textId="77777777" w:rsidR="00B65716" w:rsidRPr="0071560B" w:rsidRDefault="00B65716" w:rsidP="000D25EC">
            <w:pPr>
              <w:spacing w:before="120" w:after="120"/>
              <w:jc w:val="both"/>
              <w:rPr>
                <w:rFonts w:ascii="Arial" w:hAnsi="Arial" w:cs="Arial"/>
                <w:b/>
                <w:color w:val="3F2A55"/>
                <w:lang w:eastAsia="de-AT"/>
              </w:rPr>
            </w:pPr>
            <w:r w:rsidRPr="0071560B">
              <w:rPr>
                <w:rFonts w:ascii="Arial" w:hAnsi="Arial" w:cs="Arial"/>
                <w:b/>
                <w:color w:val="3F2A55"/>
                <w:lang w:eastAsia="de-AT"/>
              </w:rPr>
              <w:t>Professionally trained and competent staff</w:t>
            </w:r>
          </w:p>
          <w:p w14:paraId="1C0435E2" w14:textId="77777777" w:rsidR="00B65716" w:rsidRPr="0071560B" w:rsidRDefault="00B65716" w:rsidP="000D25EC">
            <w:pPr>
              <w:spacing w:before="60" w:after="120"/>
              <w:jc w:val="both"/>
              <w:rPr>
                <w:rFonts w:ascii="Arial" w:hAnsi="Arial" w:cs="Arial"/>
                <w:b/>
                <w:lang w:eastAsia="de-AT"/>
              </w:rPr>
            </w:pPr>
            <w:r w:rsidRPr="0071560B">
              <w:rPr>
                <w:rFonts w:ascii="Arial" w:hAnsi="Arial" w:cs="Arial"/>
                <w:lang w:eastAsia="de-AT"/>
              </w:rPr>
              <w:t>For all those who may be involved in managing an incident, FSS will ensure that staff are sufficiently trained and competent to undertake the role they have been given. Appropriate training will take place on a regular basis.</w:t>
            </w:r>
          </w:p>
        </w:tc>
      </w:tr>
      <w:tr w:rsidR="009F7941" w:rsidRPr="0071560B" w14:paraId="2B15134B" w14:textId="77777777" w:rsidTr="009F7941">
        <w:trPr>
          <w:cantSplit/>
          <w:trHeight w:val="1143"/>
        </w:trPr>
        <w:tc>
          <w:tcPr>
            <w:tcW w:w="669" w:type="dxa"/>
            <w:vMerge w:val="restart"/>
            <w:shd w:val="clear" w:color="auto" w:fill="3F2A55"/>
            <w:textDirection w:val="btLr"/>
            <w:vAlign w:val="center"/>
          </w:tcPr>
          <w:p w14:paraId="0B9D56F3" w14:textId="77777777" w:rsidR="009F7941" w:rsidRPr="0071560B" w:rsidRDefault="009F7941" w:rsidP="009F7941">
            <w:pPr>
              <w:spacing w:before="60" w:after="60"/>
              <w:ind w:left="113" w:right="113"/>
              <w:jc w:val="center"/>
              <w:rPr>
                <w:rFonts w:ascii="Arial" w:hAnsi="Arial" w:cs="Arial"/>
                <w:b/>
                <w:lang w:eastAsia="de-AT"/>
              </w:rPr>
            </w:pPr>
            <w:r w:rsidRPr="0071560B">
              <w:rPr>
                <w:rFonts w:ascii="Arial" w:hAnsi="Arial" w:cs="Arial"/>
                <w:b/>
                <w:lang w:eastAsia="de-AT"/>
              </w:rPr>
              <w:t>Response</w:t>
            </w:r>
          </w:p>
        </w:tc>
        <w:tc>
          <w:tcPr>
            <w:tcW w:w="8452" w:type="dxa"/>
            <w:tcBorders>
              <w:top w:val="single" w:sz="4" w:space="0" w:color="3F2A55"/>
              <w:bottom w:val="single" w:sz="4" w:space="0" w:color="3F2A55"/>
              <w:right w:val="single" w:sz="4" w:space="0" w:color="3F2A55"/>
            </w:tcBorders>
          </w:tcPr>
          <w:p w14:paraId="2E1D4D71" w14:textId="77777777" w:rsidR="009F7941" w:rsidRPr="0071560B" w:rsidRDefault="009F7941" w:rsidP="000D25EC">
            <w:pPr>
              <w:spacing w:before="120" w:after="120"/>
              <w:jc w:val="both"/>
              <w:rPr>
                <w:rFonts w:ascii="Arial" w:hAnsi="Arial" w:cs="Arial"/>
                <w:b/>
                <w:color w:val="3F2A55"/>
                <w:lang w:eastAsia="de-AT"/>
              </w:rPr>
            </w:pPr>
            <w:r w:rsidRPr="0071560B">
              <w:rPr>
                <w:rFonts w:ascii="Arial" w:hAnsi="Arial" w:cs="Arial"/>
                <w:b/>
                <w:color w:val="3F2A55"/>
                <w:lang w:eastAsia="de-AT"/>
              </w:rPr>
              <w:t>Precautionary principle</w:t>
            </w:r>
          </w:p>
          <w:p w14:paraId="3530C57D" w14:textId="77777777" w:rsidR="009F7941" w:rsidRPr="0071560B" w:rsidRDefault="009F7941" w:rsidP="000D25EC">
            <w:pPr>
              <w:spacing w:before="60" w:after="120"/>
              <w:jc w:val="both"/>
              <w:rPr>
                <w:rFonts w:ascii="Arial" w:hAnsi="Arial" w:cs="Arial"/>
              </w:rPr>
            </w:pPr>
            <w:r w:rsidRPr="0071560B">
              <w:rPr>
                <w:rFonts w:ascii="Arial" w:hAnsi="Arial" w:cs="Arial"/>
              </w:rPr>
              <w:t>At FSS, the precautionary principle</w:t>
            </w:r>
            <w:r w:rsidRPr="0071560B">
              <w:rPr>
                <w:rFonts w:ascii="Arial" w:hAnsi="Arial" w:cs="Arial"/>
                <w:b/>
              </w:rPr>
              <w:t xml:space="preserve"> </w:t>
            </w:r>
            <w:r w:rsidRPr="0071560B">
              <w:rPr>
                <w:rFonts w:ascii="Arial" w:hAnsi="Arial" w:cs="Arial"/>
              </w:rPr>
              <w:t>should guide all elements of incident management, including the decision to activate the incident response teams.</w:t>
            </w:r>
            <w:r w:rsidR="00600F29" w:rsidRPr="0071560B">
              <w:rPr>
                <w:rFonts w:ascii="Arial" w:hAnsi="Arial" w:cs="Arial"/>
              </w:rPr>
              <w:t xml:space="preserve"> Levels of precaution will be determined by the degree of uncertainty</w:t>
            </w:r>
            <w:r w:rsidR="00D5189B" w:rsidRPr="0071560B">
              <w:rPr>
                <w:rFonts w:ascii="Arial" w:hAnsi="Arial" w:cs="Arial"/>
              </w:rPr>
              <w:t xml:space="preserve"> but be proportionate</w:t>
            </w:r>
            <w:r w:rsidR="00600F29" w:rsidRPr="0071560B">
              <w:rPr>
                <w:rFonts w:ascii="Arial" w:hAnsi="Arial" w:cs="Arial"/>
              </w:rPr>
              <w:t>.</w:t>
            </w:r>
            <w:r w:rsidRPr="0071560B">
              <w:rPr>
                <w:rFonts w:ascii="Arial" w:hAnsi="Arial" w:cs="Arial"/>
              </w:rPr>
              <w:t xml:space="preserve"> It is better to over-react, then stand-down resources as more information becomes available, rather than delay mobilisation and the tactical/strategic response.</w:t>
            </w:r>
          </w:p>
        </w:tc>
      </w:tr>
      <w:tr w:rsidR="009F7941" w:rsidRPr="0071560B" w14:paraId="2A077098" w14:textId="77777777" w:rsidTr="00913A54">
        <w:trPr>
          <w:cantSplit/>
          <w:trHeight w:val="1143"/>
        </w:trPr>
        <w:tc>
          <w:tcPr>
            <w:tcW w:w="669" w:type="dxa"/>
            <w:vMerge/>
            <w:shd w:val="clear" w:color="auto" w:fill="3F2A55"/>
            <w:textDirection w:val="btLr"/>
          </w:tcPr>
          <w:p w14:paraId="6291F7A4" w14:textId="77777777" w:rsidR="009F7941" w:rsidRPr="0071560B" w:rsidRDefault="009F7941" w:rsidP="00630C85">
            <w:pPr>
              <w:spacing w:before="60" w:after="60"/>
              <w:ind w:left="113" w:right="113"/>
              <w:jc w:val="center"/>
              <w:rPr>
                <w:rFonts w:ascii="Arial" w:hAnsi="Arial" w:cs="Arial"/>
                <w:b/>
                <w:lang w:eastAsia="de-AT"/>
              </w:rPr>
            </w:pPr>
          </w:p>
        </w:tc>
        <w:tc>
          <w:tcPr>
            <w:tcW w:w="8452" w:type="dxa"/>
            <w:tcBorders>
              <w:top w:val="single" w:sz="4" w:space="0" w:color="3F2A55"/>
              <w:bottom w:val="single" w:sz="4" w:space="0" w:color="3F2A55"/>
              <w:right w:val="single" w:sz="4" w:space="0" w:color="3F2A55"/>
            </w:tcBorders>
          </w:tcPr>
          <w:p w14:paraId="14D62ECA" w14:textId="77777777" w:rsidR="009F7941" w:rsidRPr="0071560B" w:rsidRDefault="009F7941" w:rsidP="000D25EC">
            <w:pPr>
              <w:spacing w:before="120" w:after="120"/>
              <w:ind w:right="-301"/>
              <w:jc w:val="both"/>
              <w:rPr>
                <w:rFonts w:ascii="Arial" w:hAnsi="Arial" w:cs="Arial"/>
                <w:b/>
                <w:color w:val="3F2A55"/>
                <w:lang w:eastAsia="de-AT"/>
              </w:rPr>
            </w:pPr>
            <w:r w:rsidRPr="0071560B">
              <w:rPr>
                <w:rFonts w:ascii="Arial" w:hAnsi="Arial" w:cs="Arial"/>
                <w:b/>
                <w:color w:val="3F2A55"/>
                <w:lang w:eastAsia="de-AT"/>
              </w:rPr>
              <w:t>Transparency</w:t>
            </w:r>
          </w:p>
          <w:p w14:paraId="77CDB78C" w14:textId="77777777" w:rsidR="009F7941" w:rsidRPr="0071560B" w:rsidRDefault="009F7941" w:rsidP="000D25EC">
            <w:pPr>
              <w:spacing w:before="60" w:after="120"/>
              <w:jc w:val="both"/>
              <w:rPr>
                <w:rFonts w:ascii="Arial" w:hAnsi="Arial" w:cs="Arial"/>
                <w:b/>
                <w:lang w:eastAsia="de-AT"/>
              </w:rPr>
            </w:pPr>
            <w:r w:rsidRPr="0071560B">
              <w:rPr>
                <w:rFonts w:ascii="Arial" w:hAnsi="Arial" w:cs="Arial"/>
              </w:rPr>
              <w:t xml:space="preserve">As far as it is possible, without releasing confidential information, </w:t>
            </w:r>
            <w:proofErr w:type="spellStart"/>
            <w:r w:rsidRPr="0071560B">
              <w:rPr>
                <w:rFonts w:ascii="Arial" w:hAnsi="Arial" w:cs="Arial"/>
              </w:rPr>
              <w:t>FSS’</w:t>
            </w:r>
            <w:r w:rsidR="00470C81" w:rsidRPr="0071560B">
              <w:rPr>
                <w:rFonts w:ascii="Arial" w:hAnsi="Arial" w:cs="Arial"/>
              </w:rPr>
              <w:t>s</w:t>
            </w:r>
            <w:proofErr w:type="spellEnd"/>
            <w:r w:rsidRPr="0071560B">
              <w:rPr>
                <w:rFonts w:ascii="Arial" w:hAnsi="Arial" w:cs="Arial"/>
              </w:rPr>
              <w:t xml:space="preserve"> incident management response will be driven by transparency and openness to ensure effective and proactive communication flows with all stakeholders are in place.</w:t>
            </w:r>
          </w:p>
        </w:tc>
      </w:tr>
      <w:tr w:rsidR="009F7941" w:rsidRPr="0071560B" w14:paraId="5DAD17F8" w14:textId="77777777" w:rsidTr="00913A54">
        <w:trPr>
          <w:cantSplit/>
          <w:trHeight w:val="1143"/>
        </w:trPr>
        <w:tc>
          <w:tcPr>
            <w:tcW w:w="669" w:type="dxa"/>
            <w:vMerge/>
            <w:shd w:val="clear" w:color="auto" w:fill="3F2A55"/>
            <w:textDirection w:val="btLr"/>
          </w:tcPr>
          <w:p w14:paraId="7A773F12" w14:textId="77777777" w:rsidR="009F7941" w:rsidRPr="0071560B" w:rsidRDefault="009F7941" w:rsidP="00630C85">
            <w:pPr>
              <w:spacing w:before="60" w:after="60"/>
              <w:ind w:left="113" w:right="113"/>
              <w:jc w:val="center"/>
              <w:rPr>
                <w:rFonts w:ascii="Arial" w:hAnsi="Arial" w:cs="Arial"/>
                <w:b/>
                <w:lang w:eastAsia="de-AT"/>
              </w:rPr>
            </w:pPr>
          </w:p>
        </w:tc>
        <w:tc>
          <w:tcPr>
            <w:tcW w:w="8452" w:type="dxa"/>
            <w:tcBorders>
              <w:top w:val="single" w:sz="4" w:space="0" w:color="3F2A55"/>
              <w:bottom w:val="single" w:sz="4" w:space="0" w:color="3F2A55"/>
              <w:right w:val="single" w:sz="4" w:space="0" w:color="3F2A55"/>
            </w:tcBorders>
          </w:tcPr>
          <w:p w14:paraId="4BBB9D29" w14:textId="77777777" w:rsidR="009F7941" w:rsidRPr="0071560B" w:rsidRDefault="009F7941" w:rsidP="000D25EC">
            <w:pPr>
              <w:spacing w:before="120" w:after="120"/>
              <w:jc w:val="both"/>
              <w:rPr>
                <w:rFonts w:ascii="Arial" w:hAnsi="Arial" w:cs="Arial"/>
                <w:b/>
                <w:color w:val="3F2A55"/>
              </w:rPr>
            </w:pPr>
            <w:r w:rsidRPr="0071560B">
              <w:rPr>
                <w:rFonts w:ascii="Arial" w:hAnsi="Arial" w:cs="Arial"/>
                <w:b/>
                <w:color w:val="3F2A55"/>
              </w:rPr>
              <w:t>Speed of response</w:t>
            </w:r>
          </w:p>
          <w:p w14:paraId="7788FF0A" w14:textId="77777777" w:rsidR="009F7941" w:rsidRPr="0071560B" w:rsidRDefault="009F7941" w:rsidP="00FB2C4C">
            <w:pPr>
              <w:spacing w:before="120" w:after="120"/>
              <w:ind w:right="34"/>
              <w:jc w:val="both"/>
              <w:rPr>
                <w:rFonts w:ascii="Arial" w:hAnsi="Arial" w:cs="Arial"/>
              </w:rPr>
            </w:pPr>
            <w:r w:rsidRPr="0071560B">
              <w:rPr>
                <w:rFonts w:ascii="Arial" w:hAnsi="Arial" w:cs="Arial"/>
              </w:rPr>
              <w:t xml:space="preserve">All aspects of the incident response (i.e. decision-making, communication and information flow) should be conducted in a timely manner. Our decisions and actions should support compliant businesses and be effective at dealing with non-compliant ones. </w:t>
            </w:r>
            <w:r w:rsidR="00FB2C4C" w:rsidRPr="0071560B">
              <w:rPr>
                <w:rFonts w:ascii="Arial" w:hAnsi="Arial" w:cs="Arial"/>
              </w:rPr>
              <w:t>I</w:t>
            </w:r>
            <w:r w:rsidRPr="0071560B">
              <w:rPr>
                <w:rFonts w:ascii="Arial" w:hAnsi="Arial" w:cs="Arial"/>
              </w:rPr>
              <w:t xml:space="preserve">ncident response teams may be required to make difficult decisions, often on the basis of partial or incomplete information. While a speedy response is vital, it is crucial </w:t>
            </w:r>
            <w:r w:rsidR="00E01BC6" w:rsidRPr="0071560B">
              <w:rPr>
                <w:rFonts w:ascii="Arial" w:hAnsi="Arial" w:cs="Arial"/>
              </w:rPr>
              <w:t xml:space="preserve">that </w:t>
            </w:r>
            <w:r w:rsidR="00E01BC6" w:rsidRPr="0071560B">
              <w:rPr>
                <w:rFonts w:ascii="Arial" w:hAnsi="Arial" w:cs="Arial"/>
                <w:color w:val="000000"/>
              </w:rPr>
              <w:t>decision</w:t>
            </w:r>
            <w:r w:rsidR="007136E1" w:rsidRPr="0071560B">
              <w:rPr>
                <w:rFonts w:ascii="Arial" w:hAnsi="Arial" w:cs="Arial"/>
                <w:color w:val="000000"/>
              </w:rPr>
              <w:t xml:space="preserve">-making is evidence-based, transparent and recorded. </w:t>
            </w:r>
          </w:p>
        </w:tc>
      </w:tr>
      <w:tr w:rsidR="009F7941" w:rsidRPr="0071560B" w14:paraId="5EF07D62" w14:textId="77777777" w:rsidTr="00913A54">
        <w:trPr>
          <w:cantSplit/>
          <w:trHeight w:val="1143"/>
        </w:trPr>
        <w:tc>
          <w:tcPr>
            <w:tcW w:w="669" w:type="dxa"/>
            <w:vMerge/>
            <w:shd w:val="clear" w:color="auto" w:fill="3F2A55"/>
            <w:textDirection w:val="btLr"/>
          </w:tcPr>
          <w:p w14:paraId="547D7051" w14:textId="77777777" w:rsidR="009F7941" w:rsidRPr="0071560B" w:rsidRDefault="009F7941" w:rsidP="00630C85">
            <w:pPr>
              <w:spacing w:before="60" w:after="60"/>
              <w:ind w:left="113" w:right="113"/>
              <w:jc w:val="center"/>
              <w:rPr>
                <w:rFonts w:ascii="Arial" w:hAnsi="Arial" w:cs="Arial"/>
                <w:b/>
                <w:lang w:eastAsia="de-AT"/>
              </w:rPr>
            </w:pPr>
          </w:p>
        </w:tc>
        <w:tc>
          <w:tcPr>
            <w:tcW w:w="8452" w:type="dxa"/>
            <w:tcBorders>
              <w:top w:val="single" w:sz="4" w:space="0" w:color="3F2A55"/>
              <w:bottom w:val="single" w:sz="4" w:space="0" w:color="3F2A55"/>
              <w:right w:val="single" w:sz="4" w:space="0" w:color="3F2A55"/>
            </w:tcBorders>
          </w:tcPr>
          <w:p w14:paraId="6B4AAA7D" w14:textId="7DEC2936" w:rsidR="009F7941" w:rsidRPr="0071560B" w:rsidRDefault="009F7941" w:rsidP="000D25EC">
            <w:pPr>
              <w:spacing w:before="120" w:after="120"/>
              <w:jc w:val="both"/>
              <w:rPr>
                <w:rFonts w:ascii="Arial" w:hAnsi="Arial" w:cs="Arial"/>
                <w:b/>
                <w:color w:val="3F2A55"/>
              </w:rPr>
            </w:pPr>
            <w:r w:rsidRPr="0071560B">
              <w:rPr>
                <w:rFonts w:ascii="Arial" w:hAnsi="Arial" w:cs="Arial"/>
                <w:b/>
                <w:color w:val="3F2A55"/>
              </w:rPr>
              <w:t>Regulation and policy</w:t>
            </w:r>
          </w:p>
          <w:p w14:paraId="2A7B8029" w14:textId="15338955" w:rsidR="009F7941" w:rsidRPr="0071560B" w:rsidRDefault="009F7941" w:rsidP="002856E9">
            <w:pPr>
              <w:spacing w:after="120"/>
              <w:jc w:val="both"/>
              <w:rPr>
                <w:rFonts w:ascii="Arial" w:hAnsi="Arial" w:cs="Arial"/>
                <w:color w:val="3F2A55"/>
              </w:rPr>
            </w:pPr>
            <w:r w:rsidRPr="0071560B">
              <w:rPr>
                <w:rFonts w:ascii="Arial" w:hAnsi="Arial" w:cs="Arial"/>
              </w:rPr>
              <w:t xml:space="preserve">In </w:t>
            </w:r>
            <w:r w:rsidR="00FD528A" w:rsidRPr="0071560B">
              <w:rPr>
                <w:rFonts w:ascii="Arial" w:hAnsi="Arial" w:cs="Arial"/>
              </w:rPr>
              <w:t xml:space="preserve">line with </w:t>
            </w:r>
            <w:hyperlink r:id="rId29" w:history="1">
              <w:proofErr w:type="spellStart"/>
              <w:r w:rsidR="00FD528A" w:rsidRPr="0071560B">
                <w:rPr>
                  <w:rStyle w:val="Hyperlink"/>
                  <w:rFonts w:ascii="Arial" w:hAnsi="Arial" w:cs="Arial"/>
                </w:rPr>
                <w:t>FSS’s</w:t>
              </w:r>
              <w:proofErr w:type="spellEnd"/>
              <w:r w:rsidR="00FD528A" w:rsidRPr="0071560B">
                <w:rPr>
                  <w:rStyle w:val="Hyperlink"/>
                  <w:rFonts w:ascii="Arial" w:hAnsi="Arial" w:cs="Arial"/>
                </w:rPr>
                <w:t xml:space="preserve"> Strategy</w:t>
              </w:r>
            </w:hyperlink>
            <w:r w:rsidR="00FD528A" w:rsidRPr="0071560B">
              <w:rPr>
                <w:rFonts w:ascii="Arial" w:hAnsi="Arial" w:cs="Arial"/>
              </w:rPr>
              <w:t xml:space="preserve">, </w:t>
            </w:r>
            <w:r w:rsidRPr="0071560B">
              <w:rPr>
                <w:rFonts w:ascii="Arial" w:hAnsi="Arial" w:cs="Arial"/>
              </w:rPr>
              <w:t>FSS will ensure all legal obligations are considered and there is consistent and proportionate application of the law</w:t>
            </w:r>
            <w:r w:rsidR="00FD528A" w:rsidRPr="0071560B">
              <w:rPr>
                <w:rFonts w:ascii="Arial" w:hAnsi="Arial" w:cs="Arial"/>
              </w:rPr>
              <w:t xml:space="preserve"> when making risk management decisions.</w:t>
            </w:r>
            <w:r w:rsidR="00FE4EAA" w:rsidRPr="0071560B">
              <w:rPr>
                <w:rFonts w:ascii="Arial" w:hAnsi="Arial" w:cs="Arial"/>
              </w:rPr>
              <w:t xml:space="preserve"> </w:t>
            </w:r>
          </w:p>
        </w:tc>
      </w:tr>
      <w:tr w:rsidR="00B65716" w:rsidRPr="0071560B" w14:paraId="43DA458A" w14:textId="77777777" w:rsidTr="00913A54">
        <w:trPr>
          <w:cantSplit/>
          <w:trHeight w:val="1143"/>
        </w:trPr>
        <w:tc>
          <w:tcPr>
            <w:tcW w:w="669" w:type="dxa"/>
            <w:vMerge w:val="restart"/>
            <w:shd w:val="clear" w:color="auto" w:fill="3F2A55"/>
            <w:textDirection w:val="btLr"/>
          </w:tcPr>
          <w:p w14:paraId="4B07064C" w14:textId="77777777" w:rsidR="00B65716" w:rsidRPr="0071560B" w:rsidRDefault="00B65716" w:rsidP="00630C85">
            <w:pPr>
              <w:spacing w:before="60" w:after="60"/>
              <w:ind w:left="113" w:right="113"/>
              <w:jc w:val="center"/>
              <w:rPr>
                <w:rFonts w:ascii="Arial" w:hAnsi="Arial" w:cs="Arial"/>
                <w:b/>
              </w:rPr>
            </w:pPr>
            <w:r w:rsidRPr="0071560B">
              <w:rPr>
                <w:rFonts w:ascii="Arial" w:hAnsi="Arial" w:cs="Arial"/>
                <w:b/>
              </w:rPr>
              <w:t>Reputation</w:t>
            </w:r>
          </w:p>
        </w:tc>
        <w:tc>
          <w:tcPr>
            <w:tcW w:w="8452" w:type="dxa"/>
            <w:tcBorders>
              <w:top w:val="single" w:sz="4" w:space="0" w:color="3F2A55"/>
              <w:bottom w:val="single" w:sz="4" w:space="0" w:color="3F2A55"/>
              <w:right w:val="single" w:sz="4" w:space="0" w:color="3F2A55"/>
            </w:tcBorders>
          </w:tcPr>
          <w:p w14:paraId="67896873" w14:textId="77777777" w:rsidR="009F7941" w:rsidRPr="0071560B" w:rsidRDefault="00B65716" w:rsidP="000D25EC">
            <w:pPr>
              <w:spacing w:before="120" w:after="120"/>
              <w:jc w:val="both"/>
              <w:rPr>
                <w:rFonts w:ascii="Arial" w:hAnsi="Arial" w:cs="Arial"/>
                <w:b/>
                <w:color w:val="3F2A55"/>
              </w:rPr>
            </w:pPr>
            <w:r w:rsidRPr="0071560B">
              <w:rPr>
                <w:rFonts w:ascii="Arial" w:hAnsi="Arial" w:cs="Arial"/>
                <w:b/>
                <w:color w:val="3F2A55"/>
              </w:rPr>
              <w:t>Considering our stakeholde</w:t>
            </w:r>
            <w:r w:rsidR="009F7941" w:rsidRPr="0071560B">
              <w:rPr>
                <w:rFonts w:ascii="Arial" w:hAnsi="Arial" w:cs="Arial"/>
                <w:b/>
                <w:color w:val="3F2A55"/>
              </w:rPr>
              <w:t>rs</w:t>
            </w:r>
          </w:p>
          <w:p w14:paraId="1D78F1A0" w14:textId="6B7A7CD8" w:rsidR="00B65716" w:rsidRPr="0071560B" w:rsidRDefault="009F7941" w:rsidP="000D25EC">
            <w:pPr>
              <w:spacing w:after="120"/>
              <w:jc w:val="both"/>
              <w:rPr>
                <w:rFonts w:ascii="Arial" w:hAnsi="Arial" w:cs="Arial"/>
                <w:b/>
                <w:color w:val="3F2A55"/>
              </w:rPr>
            </w:pPr>
            <w:r w:rsidRPr="0071560B">
              <w:rPr>
                <w:rFonts w:ascii="Arial" w:hAnsi="Arial" w:cs="Arial"/>
              </w:rPr>
              <w:t>A</w:t>
            </w:r>
            <w:r w:rsidR="00B65716" w:rsidRPr="0071560B">
              <w:rPr>
                <w:rFonts w:ascii="Arial" w:hAnsi="Arial" w:cs="Arial"/>
              </w:rPr>
              <w:t xml:space="preserve">t FSS, stakeholders should be factored into the strategic decision-making process required to manage an incident at all times. </w:t>
            </w:r>
            <w:r w:rsidR="000E2023" w:rsidRPr="0071560B">
              <w:rPr>
                <w:rFonts w:ascii="Arial" w:hAnsi="Arial" w:cs="Arial"/>
              </w:rPr>
              <w:t>Consideration</w:t>
            </w:r>
            <w:r w:rsidR="00B65716" w:rsidRPr="0071560B">
              <w:rPr>
                <w:rFonts w:ascii="Arial" w:hAnsi="Arial" w:cs="Arial"/>
              </w:rPr>
              <w:t xml:space="preserve"> must</w:t>
            </w:r>
            <w:r w:rsidR="000E2023" w:rsidRPr="0071560B">
              <w:rPr>
                <w:rFonts w:ascii="Arial" w:hAnsi="Arial" w:cs="Arial"/>
              </w:rPr>
              <w:t xml:space="preserve"> also </w:t>
            </w:r>
            <w:r w:rsidR="00B65716" w:rsidRPr="0071560B">
              <w:rPr>
                <w:rFonts w:ascii="Arial" w:hAnsi="Arial" w:cs="Arial"/>
              </w:rPr>
              <w:t xml:space="preserve">be given to how these </w:t>
            </w:r>
            <w:r w:rsidR="000E2023" w:rsidRPr="0071560B">
              <w:rPr>
                <w:rFonts w:ascii="Arial" w:hAnsi="Arial" w:cs="Arial"/>
              </w:rPr>
              <w:t>decisions</w:t>
            </w:r>
            <w:r w:rsidR="00B65716" w:rsidRPr="0071560B">
              <w:rPr>
                <w:rFonts w:ascii="Arial" w:hAnsi="Arial" w:cs="Arial"/>
              </w:rPr>
              <w:t xml:space="preserve"> will </w:t>
            </w:r>
            <w:r w:rsidR="000E2023" w:rsidRPr="0071560B">
              <w:rPr>
                <w:rFonts w:ascii="Arial" w:hAnsi="Arial" w:cs="Arial"/>
              </w:rPr>
              <w:t>impact</w:t>
            </w:r>
            <w:r w:rsidR="00B65716" w:rsidRPr="0071560B">
              <w:rPr>
                <w:rFonts w:ascii="Arial" w:hAnsi="Arial" w:cs="Arial"/>
              </w:rPr>
              <w:t xml:space="preserve"> stakeholders </w:t>
            </w:r>
            <w:r w:rsidR="00386A71" w:rsidRPr="0071560B">
              <w:rPr>
                <w:rFonts w:ascii="Arial" w:hAnsi="Arial" w:cs="Arial"/>
              </w:rPr>
              <w:t xml:space="preserve">critical to </w:t>
            </w:r>
            <w:proofErr w:type="spellStart"/>
            <w:r w:rsidR="00386A71" w:rsidRPr="0071560B">
              <w:rPr>
                <w:rFonts w:ascii="Arial" w:hAnsi="Arial" w:cs="Arial"/>
              </w:rPr>
              <w:t>FSS’</w:t>
            </w:r>
            <w:r w:rsidR="00470C81" w:rsidRPr="0071560B">
              <w:rPr>
                <w:rFonts w:ascii="Arial" w:hAnsi="Arial" w:cs="Arial"/>
              </w:rPr>
              <w:t>s</w:t>
            </w:r>
            <w:proofErr w:type="spellEnd"/>
            <w:r w:rsidR="00386A71" w:rsidRPr="0071560B">
              <w:rPr>
                <w:rFonts w:ascii="Arial" w:hAnsi="Arial" w:cs="Arial"/>
              </w:rPr>
              <w:t xml:space="preserve"> success </w:t>
            </w:r>
            <w:r w:rsidR="000E2023" w:rsidRPr="0071560B">
              <w:rPr>
                <w:rFonts w:ascii="Arial" w:hAnsi="Arial" w:cs="Arial"/>
              </w:rPr>
              <w:t>(</w:t>
            </w:r>
            <w:r w:rsidR="00B65716" w:rsidRPr="0071560B">
              <w:rPr>
                <w:rFonts w:ascii="Arial" w:hAnsi="Arial" w:cs="Arial"/>
              </w:rPr>
              <w:t xml:space="preserve">including, although not limited to, the general public, employees, Scottish Government, </w:t>
            </w:r>
            <w:r w:rsidR="00214801" w:rsidRPr="0071560B">
              <w:rPr>
                <w:rFonts w:ascii="Arial" w:hAnsi="Arial" w:cs="Arial"/>
              </w:rPr>
              <w:t>PH</w:t>
            </w:r>
            <w:r w:rsidR="000E2023" w:rsidRPr="0071560B">
              <w:rPr>
                <w:rFonts w:ascii="Arial" w:hAnsi="Arial" w:cs="Arial"/>
              </w:rPr>
              <w:t xml:space="preserve">S, </w:t>
            </w:r>
            <w:proofErr w:type="spellStart"/>
            <w:r w:rsidR="000E2023" w:rsidRPr="0071560B">
              <w:rPr>
                <w:rFonts w:ascii="Arial" w:hAnsi="Arial" w:cs="Arial"/>
              </w:rPr>
              <w:t>LAs</w:t>
            </w:r>
            <w:proofErr w:type="spellEnd"/>
            <w:r w:rsidR="000E2023" w:rsidRPr="0071560B">
              <w:rPr>
                <w:rFonts w:ascii="Arial" w:hAnsi="Arial" w:cs="Arial"/>
              </w:rPr>
              <w:t>, m</w:t>
            </w:r>
            <w:r w:rsidR="00B65716" w:rsidRPr="0071560B">
              <w:rPr>
                <w:rFonts w:ascii="Arial" w:hAnsi="Arial" w:cs="Arial"/>
              </w:rPr>
              <w:t>edia</w:t>
            </w:r>
            <w:r w:rsidR="00214801" w:rsidRPr="0071560B">
              <w:rPr>
                <w:rFonts w:ascii="Arial" w:hAnsi="Arial" w:cs="Arial"/>
              </w:rPr>
              <w:t>,</w:t>
            </w:r>
            <w:r w:rsidR="00B65716" w:rsidRPr="0071560B">
              <w:rPr>
                <w:rFonts w:ascii="Arial" w:hAnsi="Arial" w:cs="Arial"/>
              </w:rPr>
              <w:t xml:space="preserve"> etc.).</w:t>
            </w:r>
          </w:p>
        </w:tc>
      </w:tr>
      <w:tr w:rsidR="00B65716" w:rsidRPr="0071560B" w14:paraId="2B0CF04D" w14:textId="77777777" w:rsidTr="00913A54">
        <w:trPr>
          <w:cantSplit/>
          <w:trHeight w:val="1143"/>
        </w:trPr>
        <w:tc>
          <w:tcPr>
            <w:tcW w:w="669" w:type="dxa"/>
            <w:vMerge/>
            <w:shd w:val="clear" w:color="auto" w:fill="3F2A55"/>
            <w:textDirection w:val="btLr"/>
          </w:tcPr>
          <w:p w14:paraId="27AAA4BD" w14:textId="77777777" w:rsidR="00B65716" w:rsidRPr="0071560B" w:rsidRDefault="00B65716" w:rsidP="00630C85">
            <w:pPr>
              <w:spacing w:before="60" w:after="60"/>
              <w:ind w:left="113" w:right="113"/>
              <w:jc w:val="center"/>
              <w:rPr>
                <w:rFonts w:ascii="Arial" w:hAnsi="Arial" w:cs="Arial"/>
                <w:b/>
              </w:rPr>
            </w:pPr>
          </w:p>
        </w:tc>
        <w:tc>
          <w:tcPr>
            <w:tcW w:w="8452" w:type="dxa"/>
            <w:tcBorders>
              <w:top w:val="single" w:sz="4" w:space="0" w:color="3F2A55"/>
              <w:right w:val="single" w:sz="4" w:space="0" w:color="3F2A55"/>
            </w:tcBorders>
          </w:tcPr>
          <w:p w14:paraId="587EA5D3" w14:textId="77777777" w:rsidR="00B65716" w:rsidRPr="0071560B" w:rsidRDefault="00B65716" w:rsidP="000D25EC">
            <w:pPr>
              <w:spacing w:before="120" w:after="120"/>
              <w:jc w:val="both"/>
              <w:rPr>
                <w:rFonts w:ascii="Arial" w:hAnsi="Arial" w:cs="Arial"/>
                <w:b/>
                <w:color w:val="3F2A55"/>
              </w:rPr>
            </w:pPr>
            <w:r w:rsidRPr="0071560B">
              <w:rPr>
                <w:rFonts w:ascii="Arial" w:hAnsi="Arial" w:cs="Arial"/>
                <w:b/>
                <w:color w:val="3F2A55"/>
              </w:rPr>
              <w:t>Proactive communication</w:t>
            </w:r>
          </w:p>
          <w:p w14:paraId="0DAC6E37" w14:textId="77777777" w:rsidR="00B65716" w:rsidRPr="0071560B" w:rsidRDefault="00B65716" w:rsidP="000D25EC">
            <w:pPr>
              <w:spacing w:before="60" w:after="120"/>
              <w:jc w:val="both"/>
              <w:rPr>
                <w:rFonts w:ascii="Arial" w:hAnsi="Arial" w:cs="Arial"/>
              </w:rPr>
            </w:pPr>
            <w:r w:rsidRPr="0071560B">
              <w:rPr>
                <w:rFonts w:ascii="Arial" w:hAnsi="Arial" w:cs="Arial"/>
              </w:rPr>
              <w:t>Where possible, FSS will take a proactive approach to incident management, ensuring that the organisation is seen by key stakeholders as the authoritative source of information in relation to the situation.</w:t>
            </w:r>
          </w:p>
        </w:tc>
      </w:tr>
    </w:tbl>
    <w:p w14:paraId="2A6B75EB" w14:textId="6FB89D4D" w:rsidR="00582802" w:rsidRPr="0071560B" w:rsidRDefault="00582802" w:rsidP="00630C85">
      <w:pPr>
        <w:spacing w:line="240" w:lineRule="auto"/>
        <w:rPr>
          <w:rFonts w:ascii="Arial" w:hAnsi="Arial" w:cs="Arial"/>
          <w:color w:val="3F2A55"/>
          <w:sz w:val="24"/>
          <w:szCs w:val="24"/>
        </w:rPr>
      </w:pPr>
    </w:p>
    <w:p w14:paraId="779777D5" w14:textId="77777777" w:rsidR="009D4124" w:rsidRPr="0071560B" w:rsidRDefault="009D4124">
      <w:pPr>
        <w:rPr>
          <w:rFonts w:ascii="Arial" w:hAnsi="Arial" w:cs="Arial"/>
          <w:color w:val="3F2A55"/>
          <w:sz w:val="24"/>
          <w:szCs w:val="24"/>
        </w:rPr>
      </w:pPr>
      <w:r w:rsidRPr="0071560B">
        <w:rPr>
          <w:rFonts w:ascii="Arial" w:hAnsi="Arial" w:cs="Arial"/>
          <w:color w:val="3F2A55"/>
          <w:sz w:val="24"/>
          <w:szCs w:val="24"/>
        </w:rPr>
        <w:br w:type="page"/>
      </w:r>
    </w:p>
    <w:p w14:paraId="08DD20D1" w14:textId="1BD5AF73" w:rsidR="00B65716" w:rsidRPr="0071560B" w:rsidRDefault="007D47C4" w:rsidP="008C777F">
      <w:pPr>
        <w:pStyle w:val="Heading1"/>
        <w:spacing w:after="240"/>
        <w:rPr>
          <w:rFonts w:ascii="Arial" w:hAnsi="Arial" w:cs="Arial"/>
          <w:color w:val="3F2A56"/>
        </w:rPr>
      </w:pPr>
      <w:bookmarkStart w:id="14" w:name="_Toc194956933"/>
      <w:r w:rsidRPr="0071560B">
        <w:rPr>
          <w:rFonts w:ascii="Arial" w:hAnsi="Arial" w:cs="Arial"/>
          <w:color w:val="3F2A56"/>
        </w:rPr>
        <w:lastRenderedPageBreak/>
        <w:t xml:space="preserve">2. </w:t>
      </w:r>
      <w:r w:rsidR="00AA5882" w:rsidRPr="0071560B">
        <w:rPr>
          <w:rFonts w:ascii="Arial" w:hAnsi="Arial" w:cs="Arial"/>
          <w:color w:val="3F2A56"/>
        </w:rPr>
        <w:t>Structure, roles and responsibilities</w:t>
      </w:r>
      <w:bookmarkEnd w:id="14"/>
    </w:p>
    <w:p w14:paraId="26409DE9" w14:textId="622B5BAA" w:rsidR="006B0D58" w:rsidRPr="0071560B" w:rsidRDefault="007170D7" w:rsidP="00A93DDC">
      <w:pPr>
        <w:spacing w:after="0" w:line="240" w:lineRule="auto"/>
        <w:rPr>
          <w:rFonts w:ascii="Arial" w:hAnsi="Arial" w:cs="Arial"/>
          <w:i/>
          <w:sz w:val="20"/>
          <w:szCs w:val="24"/>
          <w:lang w:eastAsia="en-GB"/>
        </w:rPr>
      </w:pPr>
      <w:r w:rsidRPr="0071560B">
        <w:rPr>
          <w:rFonts w:ascii="Arial" w:hAnsi="Arial" w:cs="Arial"/>
          <w:sz w:val="24"/>
          <w:szCs w:val="24"/>
        </w:rPr>
        <w:t xml:space="preserve">FSS </w:t>
      </w:r>
      <w:r w:rsidR="0061029E" w:rsidRPr="0071560B">
        <w:rPr>
          <w:rFonts w:ascii="Arial" w:hAnsi="Arial" w:cs="Arial"/>
          <w:sz w:val="24"/>
          <w:szCs w:val="24"/>
        </w:rPr>
        <w:t xml:space="preserve">manages </w:t>
      </w:r>
      <w:r w:rsidRPr="0071560B">
        <w:rPr>
          <w:rFonts w:ascii="Arial" w:hAnsi="Arial" w:cs="Arial"/>
          <w:sz w:val="24"/>
          <w:szCs w:val="24"/>
        </w:rPr>
        <w:t>many food incidents every year</w:t>
      </w:r>
      <w:r w:rsidR="0061029E" w:rsidRPr="0071560B">
        <w:rPr>
          <w:rFonts w:ascii="Arial" w:hAnsi="Arial" w:cs="Arial"/>
          <w:sz w:val="24"/>
          <w:szCs w:val="24"/>
        </w:rPr>
        <w:t>.</w:t>
      </w:r>
      <w:r w:rsidRPr="0071560B">
        <w:rPr>
          <w:rFonts w:ascii="Arial" w:hAnsi="Arial" w:cs="Arial"/>
          <w:sz w:val="24"/>
          <w:szCs w:val="24"/>
        </w:rPr>
        <w:t xml:space="preserve"> </w:t>
      </w:r>
      <w:r w:rsidR="00B65716" w:rsidRPr="0071560B">
        <w:rPr>
          <w:rFonts w:ascii="Arial" w:hAnsi="Arial" w:cs="Arial"/>
          <w:sz w:val="24"/>
          <w:szCs w:val="24"/>
        </w:rPr>
        <w:t xml:space="preserve">FSS operates a two tier </w:t>
      </w:r>
      <w:r w:rsidR="00205044" w:rsidRPr="0071560B">
        <w:rPr>
          <w:rFonts w:ascii="Arial" w:hAnsi="Arial" w:cs="Arial"/>
          <w:sz w:val="24"/>
          <w:szCs w:val="24"/>
        </w:rPr>
        <w:t xml:space="preserve">incident </w:t>
      </w:r>
      <w:r w:rsidR="00B65716" w:rsidRPr="0071560B">
        <w:rPr>
          <w:rFonts w:ascii="Arial" w:hAnsi="Arial" w:cs="Arial"/>
          <w:sz w:val="24"/>
          <w:szCs w:val="24"/>
        </w:rPr>
        <w:t xml:space="preserve">management structure, as shown </w:t>
      </w:r>
      <w:r w:rsidR="00205044" w:rsidRPr="0071560B">
        <w:rPr>
          <w:rFonts w:ascii="Arial" w:hAnsi="Arial" w:cs="Arial"/>
          <w:sz w:val="24"/>
          <w:szCs w:val="24"/>
        </w:rPr>
        <w:t xml:space="preserve">in </w:t>
      </w:r>
      <w:r w:rsidR="000D25EC" w:rsidRPr="0071560B">
        <w:rPr>
          <w:rFonts w:ascii="Arial" w:hAnsi="Arial" w:cs="Arial"/>
          <w:sz w:val="24"/>
          <w:szCs w:val="24"/>
        </w:rPr>
        <w:t>F</w:t>
      </w:r>
      <w:r w:rsidR="00205044" w:rsidRPr="0071560B">
        <w:rPr>
          <w:rFonts w:ascii="Arial" w:hAnsi="Arial" w:cs="Arial"/>
          <w:sz w:val="24"/>
          <w:szCs w:val="24"/>
        </w:rPr>
        <w:t xml:space="preserve">igure </w:t>
      </w:r>
      <w:r w:rsidR="000E2023" w:rsidRPr="0071560B">
        <w:rPr>
          <w:rFonts w:ascii="Arial" w:hAnsi="Arial" w:cs="Arial"/>
          <w:sz w:val="24"/>
          <w:szCs w:val="24"/>
        </w:rPr>
        <w:t>2</w:t>
      </w:r>
      <w:r w:rsidR="000D25EC" w:rsidRPr="0071560B">
        <w:rPr>
          <w:rFonts w:ascii="Arial" w:hAnsi="Arial" w:cs="Arial"/>
          <w:sz w:val="24"/>
          <w:szCs w:val="24"/>
        </w:rPr>
        <w:t xml:space="preserve"> below</w:t>
      </w:r>
      <w:r w:rsidR="00B65716" w:rsidRPr="0071560B">
        <w:rPr>
          <w:rFonts w:ascii="Arial" w:hAnsi="Arial" w:cs="Arial"/>
          <w:sz w:val="24"/>
          <w:szCs w:val="24"/>
        </w:rPr>
        <w:t xml:space="preserve">. In many </w:t>
      </w:r>
      <w:r w:rsidR="004004E5" w:rsidRPr="0071560B">
        <w:rPr>
          <w:rFonts w:ascii="Arial" w:hAnsi="Arial" w:cs="Arial"/>
          <w:sz w:val="24"/>
          <w:szCs w:val="24"/>
        </w:rPr>
        <w:t>cases, the Incidents T</w:t>
      </w:r>
      <w:r w:rsidR="00B65716" w:rsidRPr="0071560B">
        <w:rPr>
          <w:rFonts w:ascii="Arial" w:hAnsi="Arial" w:cs="Arial"/>
          <w:sz w:val="24"/>
          <w:szCs w:val="24"/>
        </w:rPr>
        <w:t xml:space="preserve">eam will respond to incidents using their </w:t>
      </w:r>
      <w:r w:rsidR="000D25EC" w:rsidRPr="0071560B">
        <w:rPr>
          <w:rFonts w:ascii="Arial" w:hAnsi="Arial" w:cs="Arial"/>
          <w:sz w:val="24"/>
          <w:szCs w:val="24"/>
        </w:rPr>
        <w:t>Level 1 routine procedures</w:t>
      </w:r>
      <w:r w:rsidR="00B65716" w:rsidRPr="0071560B">
        <w:rPr>
          <w:rFonts w:ascii="Arial" w:hAnsi="Arial" w:cs="Arial"/>
          <w:sz w:val="24"/>
          <w:szCs w:val="24"/>
        </w:rPr>
        <w:t xml:space="preserve">. </w:t>
      </w:r>
      <w:r w:rsidR="000D25EC" w:rsidRPr="0071560B">
        <w:rPr>
          <w:rFonts w:ascii="Arial" w:hAnsi="Arial" w:cs="Arial"/>
          <w:sz w:val="24"/>
          <w:szCs w:val="24"/>
        </w:rPr>
        <w:t>However, i</w:t>
      </w:r>
      <w:r w:rsidR="00B65716" w:rsidRPr="0071560B">
        <w:rPr>
          <w:rFonts w:ascii="Arial" w:hAnsi="Arial" w:cs="Arial"/>
          <w:sz w:val="24"/>
          <w:szCs w:val="24"/>
        </w:rPr>
        <w:t xml:space="preserve">f a more coordinated operational response is required, an </w:t>
      </w:r>
      <w:r w:rsidR="00D2127A" w:rsidRPr="0071560B">
        <w:rPr>
          <w:rFonts w:ascii="Arial" w:hAnsi="Arial" w:cs="Arial"/>
          <w:sz w:val="24"/>
          <w:szCs w:val="24"/>
        </w:rPr>
        <w:t>O</w:t>
      </w:r>
      <w:r w:rsidR="000D66DF" w:rsidRPr="0071560B">
        <w:rPr>
          <w:rFonts w:ascii="Arial" w:hAnsi="Arial" w:cs="Arial"/>
          <w:sz w:val="24"/>
          <w:szCs w:val="24"/>
        </w:rPr>
        <w:t xml:space="preserve">perational </w:t>
      </w:r>
      <w:r w:rsidR="00D2127A" w:rsidRPr="0071560B">
        <w:rPr>
          <w:rFonts w:ascii="Arial" w:hAnsi="Arial" w:cs="Arial"/>
          <w:sz w:val="24"/>
          <w:szCs w:val="24"/>
        </w:rPr>
        <w:t>I</w:t>
      </w:r>
      <w:r w:rsidR="000D66DF" w:rsidRPr="0071560B">
        <w:rPr>
          <w:rFonts w:ascii="Arial" w:hAnsi="Arial" w:cs="Arial"/>
          <w:sz w:val="24"/>
          <w:szCs w:val="24"/>
        </w:rPr>
        <w:t xml:space="preserve">ncident </w:t>
      </w:r>
      <w:r w:rsidR="00D2127A" w:rsidRPr="0071560B">
        <w:rPr>
          <w:rFonts w:ascii="Arial" w:hAnsi="Arial" w:cs="Arial"/>
          <w:sz w:val="24"/>
          <w:szCs w:val="24"/>
        </w:rPr>
        <w:t>T</w:t>
      </w:r>
      <w:r w:rsidR="000D66DF" w:rsidRPr="0071560B">
        <w:rPr>
          <w:rFonts w:ascii="Arial" w:hAnsi="Arial" w:cs="Arial"/>
          <w:sz w:val="24"/>
          <w:szCs w:val="24"/>
        </w:rPr>
        <w:t>eam (OIT)</w:t>
      </w:r>
      <w:r w:rsidR="00B65716" w:rsidRPr="0071560B">
        <w:rPr>
          <w:rFonts w:ascii="Arial" w:hAnsi="Arial" w:cs="Arial"/>
          <w:sz w:val="24"/>
          <w:szCs w:val="24"/>
        </w:rPr>
        <w:t xml:space="preserve"> may be invoked. </w:t>
      </w:r>
      <w:r w:rsidR="000D25EC" w:rsidRPr="0071560B">
        <w:rPr>
          <w:rFonts w:ascii="Arial" w:hAnsi="Arial" w:cs="Arial"/>
          <w:sz w:val="24"/>
          <w:szCs w:val="24"/>
        </w:rPr>
        <w:t>I</w:t>
      </w:r>
      <w:r w:rsidR="00B65716" w:rsidRPr="0071560B">
        <w:rPr>
          <w:rFonts w:ascii="Arial" w:hAnsi="Arial" w:cs="Arial"/>
          <w:sz w:val="24"/>
          <w:szCs w:val="24"/>
        </w:rPr>
        <w:t xml:space="preserve">n the event </w:t>
      </w:r>
      <w:r w:rsidR="000D25EC" w:rsidRPr="0071560B">
        <w:rPr>
          <w:rFonts w:ascii="Arial" w:hAnsi="Arial" w:cs="Arial"/>
          <w:sz w:val="24"/>
          <w:szCs w:val="24"/>
        </w:rPr>
        <w:t>strategic direction</w:t>
      </w:r>
      <w:r w:rsidR="00B65716" w:rsidRPr="0071560B">
        <w:rPr>
          <w:rFonts w:ascii="Arial" w:hAnsi="Arial" w:cs="Arial"/>
          <w:sz w:val="24"/>
          <w:szCs w:val="24"/>
        </w:rPr>
        <w:t xml:space="preserve"> is required to coordinate and manage the </w:t>
      </w:r>
      <w:r w:rsidR="00205044" w:rsidRPr="0071560B">
        <w:rPr>
          <w:rFonts w:ascii="Arial" w:hAnsi="Arial" w:cs="Arial"/>
          <w:sz w:val="24"/>
          <w:szCs w:val="24"/>
        </w:rPr>
        <w:t xml:space="preserve">situation, a </w:t>
      </w:r>
      <w:r w:rsidR="00D2127A" w:rsidRPr="0071560B">
        <w:rPr>
          <w:rFonts w:ascii="Arial" w:hAnsi="Arial" w:cs="Arial"/>
          <w:sz w:val="24"/>
          <w:szCs w:val="24"/>
        </w:rPr>
        <w:t>S</w:t>
      </w:r>
      <w:r w:rsidR="000D66DF" w:rsidRPr="0071560B">
        <w:rPr>
          <w:rFonts w:ascii="Arial" w:hAnsi="Arial" w:cs="Arial"/>
          <w:sz w:val="24"/>
          <w:szCs w:val="24"/>
        </w:rPr>
        <w:t xml:space="preserve">trategic Incident </w:t>
      </w:r>
      <w:r w:rsidR="00D2127A" w:rsidRPr="0071560B">
        <w:rPr>
          <w:rFonts w:ascii="Arial" w:hAnsi="Arial" w:cs="Arial"/>
          <w:sz w:val="24"/>
          <w:szCs w:val="24"/>
        </w:rPr>
        <w:t>T</w:t>
      </w:r>
      <w:r w:rsidR="000D66DF" w:rsidRPr="0071560B">
        <w:rPr>
          <w:rFonts w:ascii="Arial" w:hAnsi="Arial" w:cs="Arial"/>
          <w:sz w:val="24"/>
          <w:szCs w:val="24"/>
        </w:rPr>
        <w:t>eam (SIT)</w:t>
      </w:r>
      <w:r w:rsidR="00A760B8" w:rsidRPr="0071560B">
        <w:rPr>
          <w:rFonts w:ascii="Arial" w:hAnsi="Arial" w:cs="Arial"/>
          <w:sz w:val="24"/>
          <w:szCs w:val="24"/>
        </w:rPr>
        <w:t xml:space="preserve"> may be </w:t>
      </w:r>
      <w:r w:rsidR="004004E5" w:rsidRPr="0071560B">
        <w:rPr>
          <w:rFonts w:ascii="Arial" w:hAnsi="Arial" w:cs="Arial"/>
          <w:sz w:val="24"/>
          <w:szCs w:val="24"/>
        </w:rPr>
        <w:t>formed</w:t>
      </w:r>
      <w:r w:rsidR="00A760B8" w:rsidRPr="0071560B">
        <w:rPr>
          <w:rFonts w:ascii="Arial" w:hAnsi="Arial" w:cs="Arial"/>
          <w:sz w:val="24"/>
          <w:szCs w:val="24"/>
        </w:rPr>
        <w:t xml:space="preserve">. </w:t>
      </w:r>
      <w:r w:rsidR="000E2023" w:rsidRPr="0071560B">
        <w:rPr>
          <w:rFonts w:ascii="Arial" w:hAnsi="Arial" w:cs="Arial"/>
          <w:sz w:val="24"/>
          <w:szCs w:val="24"/>
        </w:rPr>
        <w:t>The Food Incidents section of the Food Law Code of Practic</w:t>
      </w:r>
      <w:r w:rsidR="00D00029" w:rsidRPr="0071560B">
        <w:rPr>
          <w:rFonts w:ascii="Arial" w:hAnsi="Arial" w:cs="Arial"/>
          <w:sz w:val="24"/>
          <w:szCs w:val="24"/>
        </w:rPr>
        <w:t>e</w:t>
      </w:r>
      <w:r w:rsidR="000E2023" w:rsidRPr="0071560B">
        <w:rPr>
          <w:rFonts w:ascii="Arial" w:hAnsi="Arial" w:cs="Arial"/>
          <w:sz w:val="24"/>
          <w:szCs w:val="24"/>
        </w:rPr>
        <w:t xml:space="preserve"> outlines the roles of </w:t>
      </w:r>
      <w:proofErr w:type="spellStart"/>
      <w:r w:rsidR="000E2023" w:rsidRPr="0071560B">
        <w:rPr>
          <w:rFonts w:ascii="Arial" w:hAnsi="Arial" w:cs="Arial"/>
          <w:sz w:val="24"/>
          <w:szCs w:val="24"/>
        </w:rPr>
        <w:t>LAs</w:t>
      </w:r>
      <w:proofErr w:type="spellEnd"/>
      <w:r w:rsidR="00386A71" w:rsidRPr="0071560B">
        <w:rPr>
          <w:rFonts w:ascii="Arial" w:hAnsi="Arial" w:cs="Arial"/>
          <w:sz w:val="24"/>
          <w:szCs w:val="24"/>
        </w:rPr>
        <w:t xml:space="preserve"> during incident management</w:t>
      </w:r>
      <w:r w:rsidR="000E2023" w:rsidRPr="0071560B">
        <w:rPr>
          <w:rFonts w:ascii="Arial" w:hAnsi="Arial" w:cs="Arial"/>
          <w:sz w:val="24"/>
          <w:szCs w:val="24"/>
        </w:rPr>
        <w:t>.</w:t>
      </w:r>
      <w:r w:rsidR="008D4F05" w:rsidRPr="0071560B">
        <w:rPr>
          <w:rFonts w:ascii="Arial" w:hAnsi="Arial" w:cs="Arial"/>
          <w:sz w:val="24"/>
          <w:szCs w:val="24"/>
        </w:rPr>
        <w:t xml:space="preserve"> The FSS Feed Manual outlines the role of FSS as competent authority for feed incidents.</w:t>
      </w:r>
      <w:r w:rsidR="00A93DDC" w:rsidRPr="0071560B">
        <w:rPr>
          <w:rFonts w:ascii="Arial" w:hAnsi="Arial" w:cs="Arial"/>
          <w:sz w:val="24"/>
          <w:szCs w:val="24"/>
        </w:rPr>
        <w:t xml:space="preserve"> </w:t>
      </w:r>
      <w:r w:rsidR="00A93DDC" w:rsidRPr="0071560B">
        <w:rPr>
          <w:rFonts w:ascii="Arial" w:hAnsi="Arial" w:cs="Arial"/>
          <w:iCs/>
          <w:sz w:val="20"/>
          <w:szCs w:val="24"/>
        </w:rPr>
        <w:t>Figure 2: Food Incident Management structure</w:t>
      </w:r>
    </w:p>
    <w:p w14:paraId="17F6BF06" w14:textId="77777777" w:rsidR="006B0D58" w:rsidRPr="0071560B" w:rsidRDefault="006B0D58" w:rsidP="00630C85">
      <w:pPr>
        <w:spacing w:after="0" w:line="240" w:lineRule="auto"/>
        <w:rPr>
          <w:rFonts w:ascii="Arial" w:hAnsi="Arial" w:cs="Arial"/>
          <w:b/>
          <w:color w:val="FF0000"/>
          <w:sz w:val="24"/>
          <w:szCs w:val="24"/>
        </w:rPr>
      </w:pPr>
    </w:p>
    <w:p w14:paraId="700B18AD" w14:textId="71DCE4F5" w:rsidR="00F25AAB" w:rsidRPr="0071560B" w:rsidRDefault="00F25AAB" w:rsidP="00822F7A">
      <w:pPr>
        <w:pStyle w:val="Heading3"/>
        <w:spacing w:before="0" w:after="120" w:line="240" w:lineRule="auto"/>
        <w:rPr>
          <w:rFonts w:ascii="Arial" w:hAnsi="Arial" w:cs="Arial"/>
          <w:color w:val="3F2A55"/>
        </w:rPr>
      </w:pPr>
      <w:bookmarkStart w:id="15" w:name="_Toc194956934"/>
      <w:r w:rsidRPr="0071560B">
        <w:rPr>
          <w:rFonts w:ascii="Arial" w:hAnsi="Arial" w:cs="Arial"/>
          <w:color w:val="3F2A55"/>
        </w:rPr>
        <w:t>2.1 Response structure</w:t>
      </w:r>
      <w:bookmarkEnd w:id="15"/>
    </w:p>
    <w:p w14:paraId="002BE3A3" w14:textId="690983E1" w:rsidR="00214801" w:rsidRPr="0071560B" w:rsidRDefault="00214801" w:rsidP="00214801">
      <w:pPr>
        <w:spacing w:after="0" w:line="240" w:lineRule="auto"/>
      </w:pPr>
      <w:r w:rsidRPr="0071560B">
        <w:rPr>
          <w:noProof/>
        </w:rPr>
        <w:drawing>
          <wp:inline distT="0" distB="0" distL="0" distR="0" wp14:anchorId="53D4B1CA" wp14:editId="705841DA">
            <wp:extent cx="5960491" cy="2735249"/>
            <wp:effectExtent l="0" t="0" r="2540" b="8255"/>
            <wp:docPr id="1460509001" name="Picture 1" descr="A diagram of a te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0509001" name="Picture 1" descr="A diagram of a team&#10;&#10;Description automatically generated"/>
                    <pic:cNvPicPr/>
                  </pic:nvPicPr>
                  <pic:blipFill>
                    <a:blip r:embed="rId30"/>
                    <a:stretch>
                      <a:fillRect/>
                    </a:stretch>
                  </pic:blipFill>
                  <pic:spPr>
                    <a:xfrm>
                      <a:off x="0" y="0"/>
                      <a:ext cx="5972826" cy="2740910"/>
                    </a:xfrm>
                    <a:prstGeom prst="rect">
                      <a:avLst/>
                    </a:prstGeom>
                  </pic:spPr>
                </pic:pic>
              </a:graphicData>
            </a:graphic>
          </wp:inline>
        </w:drawing>
      </w:r>
    </w:p>
    <w:p w14:paraId="5CF1AFBA" w14:textId="012F7855" w:rsidR="001156D6" w:rsidRPr="0071560B" w:rsidRDefault="00582802" w:rsidP="002A5492">
      <w:pPr>
        <w:pStyle w:val="Heading3"/>
        <w:spacing w:before="240" w:after="160"/>
        <w:rPr>
          <w:rFonts w:ascii="Arial" w:hAnsi="Arial" w:cs="Arial"/>
          <w:color w:val="3F2A56"/>
        </w:rPr>
      </w:pPr>
      <w:bookmarkStart w:id="16" w:name="_Toc194956935"/>
      <w:r w:rsidRPr="0071560B">
        <w:rPr>
          <w:rFonts w:ascii="Arial" w:hAnsi="Arial" w:cs="Arial"/>
          <w:color w:val="3F2A56"/>
        </w:rPr>
        <w:t xml:space="preserve">2.2 </w:t>
      </w:r>
      <w:r w:rsidR="00B65716" w:rsidRPr="0071560B">
        <w:rPr>
          <w:rFonts w:ascii="Arial" w:hAnsi="Arial" w:cs="Arial"/>
          <w:color w:val="3F2A56"/>
        </w:rPr>
        <w:t>Team descriptions</w:t>
      </w:r>
      <w:bookmarkEnd w:id="16"/>
    </w:p>
    <w:tbl>
      <w:tblPr>
        <w:tblStyle w:val="TableGrid"/>
        <w:tblW w:w="9121" w:type="dxa"/>
        <w:tblInd w:w="-5" w:type="dxa"/>
        <w:shd w:val="clear" w:color="auto" w:fill="3F2A55"/>
        <w:tblLook w:val="04A0" w:firstRow="1" w:lastRow="0" w:firstColumn="1" w:lastColumn="0" w:noHBand="0" w:noVBand="1"/>
      </w:tblPr>
      <w:tblGrid>
        <w:gridCol w:w="626"/>
        <w:gridCol w:w="8495"/>
      </w:tblGrid>
      <w:tr w:rsidR="001156D6" w:rsidRPr="0071560B" w14:paraId="38A76560" w14:textId="77777777" w:rsidTr="00E718E6">
        <w:trPr>
          <w:cantSplit/>
          <w:trHeight w:val="1862"/>
        </w:trPr>
        <w:tc>
          <w:tcPr>
            <w:tcW w:w="618" w:type="dxa"/>
            <w:shd w:val="clear" w:color="auto" w:fill="3F2A55"/>
            <w:textDirection w:val="btLr"/>
          </w:tcPr>
          <w:p w14:paraId="3EEF6570" w14:textId="77777777" w:rsidR="001156D6" w:rsidRPr="0071560B" w:rsidRDefault="001156D6" w:rsidP="00630C85">
            <w:pPr>
              <w:spacing w:before="60" w:after="60"/>
              <w:ind w:left="113" w:right="113"/>
              <w:jc w:val="center"/>
              <w:rPr>
                <w:rFonts w:ascii="Arial" w:hAnsi="Arial" w:cs="Arial"/>
                <w:b/>
                <w:lang w:eastAsia="de-AT"/>
              </w:rPr>
            </w:pPr>
            <w:r w:rsidRPr="0071560B">
              <w:rPr>
                <w:rFonts w:ascii="Arial" w:hAnsi="Arial" w:cs="Arial"/>
                <w:b/>
                <w:lang w:eastAsia="de-AT"/>
              </w:rPr>
              <w:t>IAT</w:t>
            </w:r>
          </w:p>
          <w:p w14:paraId="01133EA0" w14:textId="77777777" w:rsidR="001156D6" w:rsidRPr="0071560B" w:rsidRDefault="001156D6" w:rsidP="00630C85">
            <w:pPr>
              <w:spacing w:before="60" w:after="60"/>
              <w:ind w:left="113" w:right="113"/>
              <w:jc w:val="center"/>
              <w:rPr>
                <w:rFonts w:ascii="Arial" w:hAnsi="Arial" w:cs="Arial"/>
                <w:b/>
                <w:lang w:eastAsia="de-AT"/>
              </w:rPr>
            </w:pPr>
          </w:p>
        </w:tc>
        <w:tc>
          <w:tcPr>
            <w:tcW w:w="8503" w:type="dxa"/>
          </w:tcPr>
          <w:p w14:paraId="5A5637CC" w14:textId="1F0E83CF" w:rsidR="00E718E6" w:rsidRPr="0071560B" w:rsidRDefault="001156D6" w:rsidP="00E718E6">
            <w:pPr>
              <w:spacing w:before="60" w:after="60"/>
              <w:jc w:val="both"/>
              <w:rPr>
                <w:rFonts w:ascii="Arial" w:hAnsi="Arial" w:cs="Arial"/>
                <w:lang w:eastAsia="de-AT"/>
              </w:rPr>
            </w:pPr>
            <w:r w:rsidRPr="0071560B">
              <w:rPr>
                <w:rFonts w:ascii="Arial" w:hAnsi="Arial" w:cs="Arial"/>
                <w:b/>
                <w:color w:val="3F2A55"/>
                <w:lang w:eastAsia="de-AT"/>
              </w:rPr>
              <w:t xml:space="preserve">IAT: </w:t>
            </w:r>
            <w:r w:rsidRPr="0071560B">
              <w:rPr>
                <w:rFonts w:ascii="Arial" w:hAnsi="Arial" w:cs="Arial"/>
                <w:lang w:eastAsia="de-AT"/>
              </w:rPr>
              <w:t>The role of the I</w:t>
            </w:r>
            <w:r w:rsidR="000D66DF" w:rsidRPr="0071560B">
              <w:rPr>
                <w:rFonts w:ascii="Arial" w:hAnsi="Arial" w:cs="Arial"/>
                <w:lang w:eastAsia="de-AT"/>
              </w:rPr>
              <w:t xml:space="preserve">ncident </w:t>
            </w:r>
            <w:r w:rsidRPr="0071560B">
              <w:rPr>
                <w:rFonts w:ascii="Arial" w:hAnsi="Arial" w:cs="Arial"/>
                <w:lang w:eastAsia="de-AT"/>
              </w:rPr>
              <w:t>A</w:t>
            </w:r>
            <w:r w:rsidR="000D66DF" w:rsidRPr="0071560B">
              <w:rPr>
                <w:rFonts w:ascii="Arial" w:hAnsi="Arial" w:cs="Arial"/>
                <w:lang w:eastAsia="de-AT"/>
              </w:rPr>
              <w:t xml:space="preserve">ssessment </w:t>
            </w:r>
            <w:r w:rsidRPr="0071560B">
              <w:rPr>
                <w:rFonts w:ascii="Arial" w:hAnsi="Arial" w:cs="Arial"/>
                <w:lang w:eastAsia="de-AT"/>
              </w:rPr>
              <w:t>T</w:t>
            </w:r>
            <w:r w:rsidR="000D66DF" w:rsidRPr="0071560B">
              <w:rPr>
                <w:rFonts w:ascii="Arial" w:hAnsi="Arial" w:cs="Arial"/>
                <w:lang w:eastAsia="de-AT"/>
              </w:rPr>
              <w:t>eam (IAT)</w:t>
            </w:r>
            <w:r w:rsidRPr="0071560B">
              <w:rPr>
                <w:rFonts w:ascii="Arial" w:hAnsi="Arial" w:cs="Arial"/>
                <w:lang w:eastAsia="de-AT"/>
              </w:rPr>
              <w:t xml:space="preserve"> is to consider the potential implications</w:t>
            </w:r>
            <w:r w:rsidR="000E2023" w:rsidRPr="0071560B">
              <w:rPr>
                <w:rFonts w:ascii="Arial" w:hAnsi="Arial" w:cs="Arial"/>
                <w:lang w:eastAsia="de-AT"/>
              </w:rPr>
              <w:t xml:space="preserve"> of a situation</w:t>
            </w:r>
            <w:r w:rsidRPr="0071560B">
              <w:rPr>
                <w:rFonts w:ascii="Arial" w:hAnsi="Arial" w:cs="Arial"/>
                <w:lang w:eastAsia="de-AT"/>
              </w:rPr>
              <w:t xml:space="preserve">, including threat to public safety, </w:t>
            </w:r>
            <w:proofErr w:type="spellStart"/>
            <w:r w:rsidRPr="0071560B">
              <w:rPr>
                <w:rFonts w:ascii="Arial" w:hAnsi="Arial" w:cs="Arial"/>
                <w:lang w:eastAsia="de-AT"/>
              </w:rPr>
              <w:t>FSS’</w:t>
            </w:r>
            <w:r w:rsidR="00470C81" w:rsidRPr="0071560B">
              <w:rPr>
                <w:rFonts w:ascii="Arial" w:hAnsi="Arial" w:cs="Arial"/>
                <w:lang w:eastAsia="de-AT"/>
              </w:rPr>
              <w:t>s</w:t>
            </w:r>
            <w:proofErr w:type="spellEnd"/>
            <w:r w:rsidRPr="0071560B">
              <w:rPr>
                <w:rFonts w:ascii="Arial" w:hAnsi="Arial" w:cs="Arial"/>
                <w:lang w:eastAsia="de-AT"/>
              </w:rPr>
              <w:t xml:space="preserve"> operations and reputation. The IAT then agrees on th</w:t>
            </w:r>
            <w:r w:rsidR="004004E5" w:rsidRPr="0071560B">
              <w:rPr>
                <w:rFonts w:ascii="Arial" w:hAnsi="Arial" w:cs="Arial"/>
                <w:lang w:eastAsia="de-AT"/>
              </w:rPr>
              <w:t>e classification of the incident</w:t>
            </w:r>
            <w:r w:rsidR="00FB2C4C" w:rsidRPr="0071560B">
              <w:rPr>
                <w:rFonts w:ascii="Arial" w:hAnsi="Arial" w:cs="Arial"/>
                <w:lang w:eastAsia="de-AT"/>
              </w:rPr>
              <w:t xml:space="preserve"> if required,</w:t>
            </w:r>
            <w:r w:rsidR="00822F7A" w:rsidRPr="0071560B">
              <w:rPr>
                <w:rFonts w:ascii="Arial" w:hAnsi="Arial" w:cs="Arial"/>
                <w:lang w:eastAsia="de-AT"/>
              </w:rPr>
              <w:t xml:space="preserve"> and follows the processes in place to activate the OIT as </w:t>
            </w:r>
            <w:r w:rsidR="00FB2C4C" w:rsidRPr="0071560B">
              <w:rPr>
                <w:rFonts w:ascii="Arial" w:hAnsi="Arial" w:cs="Arial"/>
                <w:lang w:eastAsia="de-AT"/>
              </w:rPr>
              <w:t>needed</w:t>
            </w:r>
            <w:r w:rsidR="00822F7A" w:rsidRPr="0071560B">
              <w:rPr>
                <w:rFonts w:ascii="Arial" w:hAnsi="Arial" w:cs="Arial"/>
                <w:lang w:eastAsia="de-AT"/>
              </w:rPr>
              <w:t>.</w:t>
            </w:r>
            <w:r w:rsidR="00274F64" w:rsidRPr="0071560B">
              <w:rPr>
                <w:rFonts w:ascii="Arial" w:hAnsi="Arial" w:cs="Arial"/>
                <w:lang w:eastAsia="de-AT"/>
              </w:rPr>
              <w:t xml:space="preserve"> </w:t>
            </w:r>
            <w:r w:rsidR="00E718E6" w:rsidRPr="0071560B">
              <w:rPr>
                <w:rFonts w:ascii="Arial" w:hAnsi="Arial" w:cs="Arial"/>
                <w:lang w:eastAsia="de-AT"/>
              </w:rPr>
              <w:t xml:space="preserve">The IAT can also be used to facilitate internal discussions to coordinate and agree </w:t>
            </w:r>
            <w:proofErr w:type="spellStart"/>
            <w:r w:rsidR="00E718E6" w:rsidRPr="0071560B">
              <w:rPr>
                <w:rFonts w:ascii="Arial" w:hAnsi="Arial" w:cs="Arial"/>
                <w:lang w:eastAsia="de-AT"/>
              </w:rPr>
              <w:t>FSS’s</w:t>
            </w:r>
            <w:proofErr w:type="spellEnd"/>
            <w:r w:rsidR="00E718E6" w:rsidRPr="0071560B">
              <w:rPr>
                <w:rFonts w:ascii="Arial" w:hAnsi="Arial" w:cs="Arial"/>
                <w:lang w:eastAsia="de-AT"/>
              </w:rPr>
              <w:t xml:space="preserve"> position when supporting a multi-agency </w:t>
            </w:r>
            <w:proofErr w:type="spellStart"/>
            <w:r w:rsidR="002F45D6" w:rsidRPr="0071560B">
              <w:rPr>
                <w:rFonts w:ascii="Arial" w:hAnsi="Arial" w:cs="Arial"/>
                <w:lang w:eastAsia="de-AT"/>
              </w:rPr>
              <w:t>IMT</w:t>
            </w:r>
            <w:proofErr w:type="spellEnd"/>
            <w:r w:rsidR="002F45D6" w:rsidRPr="0071560B">
              <w:rPr>
                <w:rFonts w:ascii="Arial" w:hAnsi="Arial" w:cs="Arial"/>
                <w:lang w:eastAsia="de-AT"/>
              </w:rPr>
              <w:t xml:space="preserve"> </w:t>
            </w:r>
            <w:r w:rsidR="00E718E6" w:rsidRPr="0071560B">
              <w:rPr>
                <w:rFonts w:ascii="Arial" w:hAnsi="Arial" w:cs="Arial"/>
                <w:lang w:eastAsia="de-AT"/>
              </w:rPr>
              <w:t>response.</w:t>
            </w:r>
          </w:p>
        </w:tc>
      </w:tr>
      <w:tr w:rsidR="001156D6" w:rsidRPr="0071560B" w14:paraId="1AFBCB5D" w14:textId="77777777" w:rsidTr="000D25EC">
        <w:trPr>
          <w:cantSplit/>
          <w:trHeight w:val="1143"/>
        </w:trPr>
        <w:tc>
          <w:tcPr>
            <w:tcW w:w="618" w:type="dxa"/>
            <w:shd w:val="clear" w:color="auto" w:fill="3F2A55"/>
            <w:textDirection w:val="btLr"/>
          </w:tcPr>
          <w:p w14:paraId="08E8F822" w14:textId="77777777" w:rsidR="001156D6" w:rsidRPr="0071560B" w:rsidRDefault="001156D6" w:rsidP="00630C85">
            <w:pPr>
              <w:spacing w:before="60" w:after="60"/>
              <w:ind w:left="113" w:right="113"/>
              <w:jc w:val="center"/>
              <w:rPr>
                <w:rFonts w:ascii="Arial" w:hAnsi="Arial" w:cs="Arial"/>
                <w:b/>
                <w:lang w:eastAsia="de-AT"/>
              </w:rPr>
            </w:pPr>
            <w:r w:rsidRPr="0071560B">
              <w:rPr>
                <w:rFonts w:ascii="Arial" w:hAnsi="Arial" w:cs="Arial"/>
                <w:b/>
                <w:lang w:eastAsia="de-AT"/>
              </w:rPr>
              <w:t>OIT</w:t>
            </w:r>
          </w:p>
        </w:tc>
        <w:tc>
          <w:tcPr>
            <w:tcW w:w="8503" w:type="dxa"/>
          </w:tcPr>
          <w:p w14:paraId="6C83E52C" w14:textId="77777777" w:rsidR="00822F7A" w:rsidRPr="0071560B" w:rsidRDefault="001156D6" w:rsidP="00C1081A">
            <w:pPr>
              <w:spacing w:before="60" w:after="60"/>
              <w:jc w:val="both"/>
              <w:rPr>
                <w:rFonts w:ascii="Arial" w:hAnsi="Arial" w:cs="Arial"/>
                <w:lang w:eastAsia="de-AT"/>
              </w:rPr>
            </w:pPr>
            <w:r w:rsidRPr="0071560B">
              <w:rPr>
                <w:rFonts w:ascii="Arial" w:hAnsi="Arial" w:cs="Arial"/>
                <w:b/>
                <w:color w:val="3F2A55"/>
                <w:lang w:eastAsia="de-AT"/>
              </w:rPr>
              <w:t>OIT:</w:t>
            </w:r>
            <w:r w:rsidRPr="0071560B">
              <w:rPr>
                <w:rFonts w:ascii="Arial" w:hAnsi="Arial" w:cs="Arial"/>
                <w:color w:val="3F2A55"/>
                <w:lang w:eastAsia="de-AT"/>
              </w:rPr>
              <w:t xml:space="preserve"> </w:t>
            </w:r>
            <w:r w:rsidRPr="0071560B">
              <w:rPr>
                <w:rFonts w:ascii="Arial" w:hAnsi="Arial" w:cs="Arial"/>
                <w:lang w:eastAsia="de-AT"/>
              </w:rPr>
              <w:t>The role of the OIT in the initial stage of the incident will be to support and manage the</w:t>
            </w:r>
            <w:r w:rsidR="004004E5" w:rsidRPr="0071560B">
              <w:rPr>
                <w:rFonts w:ascii="Arial" w:hAnsi="Arial" w:cs="Arial"/>
                <w:lang w:eastAsia="de-AT"/>
              </w:rPr>
              <w:t xml:space="preserve"> operational and</w:t>
            </w:r>
            <w:r w:rsidRPr="0071560B">
              <w:rPr>
                <w:rFonts w:ascii="Arial" w:hAnsi="Arial" w:cs="Arial"/>
                <w:lang w:eastAsia="de-AT"/>
              </w:rPr>
              <w:t xml:space="preserve"> tactical response to the incident, including </w:t>
            </w:r>
            <w:r w:rsidR="00822F7A" w:rsidRPr="0071560B">
              <w:rPr>
                <w:rFonts w:ascii="Arial" w:hAnsi="Arial" w:cs="Arial"/>
                <w:lang w:eastAsia="de-AT"/>
              </w:rPr>
              <w:t xml:space="preserve">incident management, </w:t>
            </w:r>
            <w:r w:rsidRPr="0071560B">
              <w:rPr>
                <w:rFonts w:ascii="Arial" w:hAnsi="Arial" w:cs="Arial"/>
                <w:lang w:eastAsia="de-AT"/>
              </w:rPr>
              <w:t>information gathering, tactical planning</w:t>
            </w:r>
            <w:r w:rsidR="005D4746" w:rsidRPr="0071560B">
              <w:rPr>
                <w:rFonts w:ascii="Arial" w:hAnsi="Arial" w:cs="Arial"/>
                <w:lang w:eastAsia="de-AT"/>
              </w:rPr>
              <w:t xml:space="preserve">, </w:t>
            </w:r>
            <w:r w:rsidR="00C1081A" w:rsidRPr="0071560B">
              <w:rPr>
                <w:rFonts w:ascii="Arial" w:hAnsi="Arial" w:cs="Arial"/>
                <w:lang w:eastAsia="de-AT"/>
              </w:rPr>
              <w:t>internal and external communications</w:t>
            </w:r>
            <w:r w:rsidR="004004E5" w:rsidRPr="0071560B">
              <w:rPr>
                <w:rFonts w:ascii="Arial" w:hAnsi="Arial" w:cs="Arial"/>
                <w:lang w:eastAsia="de-AT"/>
              </w:rPr>
              <w:t>,</w:t>
            </w:r>
            <w:r w:rsidR="00C1081A" w:rsidRPr="0071560B">
              <w:rPr>
                <w:rFonts w:ascii="Arial" w:hAnsi="Arial" w:cs="Arial"/>
                <w:lang w:eastAsia="de-AT"/>
              </w:rPr>
              <w:t xml:space="preserve"> </w:t>
            </w:r>
            <w:r w:rsidRPr="0071560B">
              <w:rPr>
                <w:rFonts w:ascii="Arial" w:hAnsi="Arial" w:cs="Arial"/>
                <w:lang w:eastAsia="de-AT"/>
              </w:rPr>
              <w:t>and stakeholder engagement.</w:t>
            </w:r>
          </w:p>
        </w:tc>
      </w:tr>
      <w:tr w:rsidR="001156D6" w:rsidRPr="0071560B" w14:paraId="740E44A9" w14:textId="77777777" w:rsidTr="000D25EC">
        <w:trPr>
          <w:cantSplit/>
          <w:trHeight w:val="1143"/>
        </w:trPr>
        <w:tc>
          <w:tcPr>
            <w:tcW w:w="618" w:type="dxa"/>
            <w:shd w:val="clear" w:color="auto" w:fill="3F2A55"/>
            <w:textDirection w:val="btLr"/>
          </w:tcPr>
          <w:p w14:paraId="48B5645C" w14:textId="77777777" w:rsidR="001156D6" w:rsidRPr="0071560B" w:rsidRDefault="001156D6" w:rsidP="00630C85">
            <w:pPr>
              <w:spacing w:before="60" w:after="60"/>
              <w:ind w:left="113" w:right="113"/>
              <w:jc w:val="center"/>
              <w:rPr>
                <w:rFonts w:ascii="Arial" w:hAnsi="Arial" w:cs="Arial"/>
                <w:b/>
                <w:lang w:eastAsia="de-AT"/>
              </w:rPr>
            </w:pPr>
            <w:r w:rsidRPr="0071560B">
              <w:rPr>
                <w:rFonts w:ascii="Arial" w:hAnsi="Arial" w:cs="Arial"/>
                <w:b/>
                <w:lang w:eastAsia="de-AT"/>
              </w:rPr>
              <w:lastRenderedPageBreak/>
              <w:t>SIT</w:t>
            </w:r>
          </w:p>
        </w:tc>
        <w:tc>
          <w:tcPr>
            <w:tcW w:w="8503" w:type="dxa"/>
          </w:tcPr>
          <w:p w14:paraId="71D7F263" w14:textId="4E826A45" w:rsidR="004004E5" w:rsidRPr="0071560B" w:rsidRDefault="001156D6" w:rsidP="004004E5">
            <w:pPr>
              <w:spacing w:before="60" w:after="120"/>
              <w:jc w:val="both"/>
              <w:rPr>
                <w:rFonts w:ascii="Arial" w:hAnsi="Arial" w:cs="Arial"/>
                <w:lang w:eastAsia="de-AT"/>
              </w:rPr>
            </w:pPr>
            <w:r w:rsidRPr="0071560B">
              <w:rPr>
                <w:rFonts w:ascii="Arial" w:hAnsi="Arial" w:cs="Arial"/>
                <w:b/>
                <w:color w:val="3F2A55"/>
                <w:lang w:eastAsia="de-AT"/>
              </w:rPr>
              <w:t xml:space="preserve">SIT: </w:t>
            </w:r>
            <w:r w:rsidR="004004E5" w:rsidRPr="0071560B">
              <w:rPr>
                <w:rFonts w:ascii="Arial" w:hAnsi="Arial" w:cs="Arial"/>
                <w:lang w:eastAsia="de-AT"/>
              </w:rPr>
              <w:t xml:space="preserve">The SIT </w:t>
            </w:r>
            <w:r w:rsidRPr="0071560B">
              <w:rPr>
                <w:rFonts w:ascii="Arial" w:hAnsi="Arial" w:cs="Arial"/>
                <w:lang w:eastAsia="de-AT"/>
              </w:rPr>
              <w:t xml:space="preserve">primarily </w:t>
            </w:r>
            <w:r w:rsidR="004004E5" w:rsidRPr="0071560B">
              <w:rPr>
                <w:rFonts w:ascii="Arial" w:hAnsi="Arial" w:cs="Arial"/>
                <w:lang w:eastAsia="de-AT"/>
              </w:rPr>
              <w:t>consists of</w:t>
            </w:r>
            <w:r w:rsidRPr="0071560B">
              <w:rPr>
                <w:rFonts w:ascii="Arial" w:hAnsi="Arial" w:cs="Arial"/>
                <w:lang w:eastAsia="de-AT"/>
              </w:rPr>
              <w:t xml:space="preserve"> </w:t>
            </w:r>
            <w:r w:rsidR="006E0586" w:rsidRPr="0071560B">
              <w:rPr>
                <w:rFonts w:ascii="Arial" w:hAnsi="Arial" w:cs="Arial"/>
                <w:lang w:eastAsia="de-AT"/>
              </w:rPr>
              <w:t xml:space="preserve">FSS Senior </w:t>
            </w:r>
            <w:r w:rsidR="00873D38" w:rsidRPr="0071560B">
              <w:rPr>
                <w:rFonts w:ascii="Arial" w:hAnsi="Arial" w:cs="Arial"/>
                <w:lang w:eastAsia="de-AT"/>
              </w:rPr>
              <w:t>M</w:t>
            </w:r>
            <w:r w:rsidR="000C0BD2" w:rsidRPr="0071560B">
              <w:rPr>
                <w:rFonts w:ascii="Arial" w:hAnsi="Arial" w:cs="Arial"/>
                <w:lang w:eastAsia="de-AT"/>
              </w:rPr>
              <w:t>anagers</w:t>
            </w:r>
            <w:r w:rsidR="00834CC7" w:rsidRPr="0071560B">
              <w:rPr>
                <w:rFonts w:ascii="Arial" w:hAnsi="Arial" w:cs="Arial"/>
                <w:lang w:eastAsia="de-AT"/>
              </w:rPr>
              <w:t xml:space="preserve"> from the ELT and DGG </w:t>
            </w:r>
            <w:r w:rsidRPr="0071560B">
              <w:rPr>
                <w:rFonts w:ascii="Arial" w:hAnsi="Arial" w:cs="Arial"/>
                <w:lang w:eastAsia="de-AT"/>
              </w:rPr>
              <w:t xml:space="preserve">and, where necessary, representatives from </w:t>
            </w:r>
            <w:r w:rsidR="00600F29" w:rsidRPr="0071560B">
              <w:rPr>
                <w:rFonts w:ascii="Arial" w:hAnsi="Arial" w:cs="Arial"/>
                <w:lang w:eastAsia="de-AT"/>
              </w:rPr>
              <w:t>central and local Government</w:t>
            </w:r>
            <w:r w:rsidRPr="0071560B">
              <w:rPr>
                <w:rFonts w:ascii="Arial" w:hAnsi="Arial" w:cs="Arial"/>
                <w:lang w:eastAsia="de-AT"/>
              </w:rPr>
              <w:t xml:space="preserve"> groups</w:t>
            </w:r>
            <w:r w:rsidR="00822F7A" w:rsidRPr="0071560B">
              <w:rPr>
                <w:rFonts w:ascii="Arial" w:hAnsi="Arial" w:cs="Arial"/>
                <w:lang w:eastAsia="de-AT"/>
              </w:rPr>
              <w:t xml:space="preserve"> and strategic industry stakeholders</w:t>
            </w:r>
            <w:r w:rsidRPr="0071560B">
              <w:rPr>
                <w:rFonts w:ascii="Arial" w:hAnsi="Arial" w:cs="Arial"/>
                <w:lang w:eastAsia="de-AT"/>
              </w:rPr>
              <w:t xml:space="preserve">. </w:t>
            </w:r>
            <w:r w:rsidR="00822F7A" w:rsidRPr="0071560B">
              <w:rPr>
                <w:rFonts w:ascii="Arial" w:hAnsi="Arial" w:cs="Arial"/>
                <w:lang w:eastAsia="de-AT"/>
              </w:rPr>
              <w:t xml:space="preserve">The SIT </w:t>
            </w:r>
            <w:r w:rsidRPr="0071560B">
              <w:rPr>
                <w:rFonts w:ascii="Arial" w:hAnsi="Arial" w:cs="Arial"/>
                <w:lang w:eastAsia="de-AT"/>
              </w:rPr>
              <w:t>provide</w:t>
            </w:r>
            <w:r w:rsidR="00822F7A" w:rsidRPr="0071560B">
              <w:rPr>
                <w:rFonts w:ascii="Arial" w:hAnsi="Arial" w:cs="Arial"/>
                <w:lang w:eastAsia="de-AT"/>
              </w:rPr>
              <w:t>s</w:t>
            </w:r>
            <w:r w:rsidRPr="0071560B">
              <w:rPr>
                <w:rFonts w:ascii="Arial" w:hAnsi="Arial" w:cs="Arial"/>
                <w:lang w:eastAsia="de-AT"/>
              </w:rPr>
              <w:t xml:space="preserve"> high-level strategic leadership and direction to the </w:t>
            </w:r>
            <w:r w:rsidR="00822F7A" w:rsidRPr="0071560B">
              <w:rPr>
                <w:rFonts w:ascii="Arial" w:hAnsi="Arial" w:cs="Arial"/>
                <w:lang w:eastAsia="de-AT"/>
              </w:rPr>
              <w:t>OIT</w:t>
            </w:r>
            <w:r w:rsidRPr="0071560B">
              <w:rPr>
                <w:rFonts w:ascii="Arial" w:hAnsi="Arial" w:cs="Arial"/>
                <w:lang w:eastAsia="de-AT"/>
              </w:rPr>
              <w:t>, evaluating future risks and ensuring appropriate actions</w:t>
            </w:r>
            <w:r w:rsidR="000D25EC" w:rsidRPr="0071560B">
              <w:rPr>
                <w:rFonts w:ascii="Arial" w:hAnsi="Arial" w:cs="Arial"/>
                <w:lang w:eastAsia="de-AT"/>
              </w:rPr>
              <w:t xml:space="preserve"> are taken</w:t>
            </w:r>
            <w:r w:rsidRPr="0071560B">
              <w:rPr>
                <w:rFonts w:ascii="Arial" w:hAnsi="Arial" w:cs="Arial"/>
                <w:lang w:eastAsia="de-AT"/>
              </w:rPr>
              <w:t xml:space="preserve">. </w:t>
            </w:r>
          </w:p>
          <w:p w14:paraId="047ABF6C" w14:textId="74AC6137" w:rsidR="001156D6" w:rsidRPr="0071560B" w:rsidRDefault="001156D6" w:rsidP="004004E5">
            <w:pPr>
              <w:spacing w:before="60" w:after="60"/>
              <w:jc w:val="both"/>
              <w:rPr>
                <w:rFonts w:ascii="Arial" w:hAnsi="Arial" w:cs="Arial"/>
                <w:lang w:eastAsia="de-AT"/>
              </w:rPr>
            </w:pPr>
            <w:r w:rsidRPr="0071560B">
              <w:rPr>
                <w:rFonts w:ascii="Arial" w:hAnsi="Arial" w:cs="Arial"/>
                <w:lang w:eastAsia="de-AT"/>
              </w:rPr>
              <w:t xml:space="preserve">The SIT supports the OIT in managing </w:t>
            </w:r>
            <w:r w:rsidR="000D25EC" w:rsidRPr="0071560B">
              <w:rPr>
                <w:rFonts w:ascii="Arial" w:hAnsi="Arial" w:cs="Arial"/>
                <w:lang w:eastAsia="de-AT"/>
              </w:rPr>
              <w:t>its</w:t>
            </w:r>
            <w:r w:rsidRPr="0071560B">
              <w:rPr>
                <w:rFonts w:ascii="Arial" w:hAnsi="Arial" w:cs="Arial"/>
                <w:lang w:eastAsia="de-AT"/>
              </w:rPr>
              <w:t xml:space="preserve"> response including </w:t>
            </w:r>
            <w:r w:rsidR="00C1081A" w:rsidRPr="0071560B">
              <w:rPr>
                <w:rFonts w:ascii="Arial" w:hAnsi="Arial" w:cs="Arial"/>
                <w:lang w:eastAsia="de-AT"/>
              </w:rPr>
              <w:t>strategic</w:t>
            </w:r>
            <w:r w:rsidRPr="0071560B">
              <w:rPr>
                <w:rFonts w:ascii="Arial" w:hAnsi="Arial" w:cs="Arial"/>
                <w:lang w:eastAsia="de-AT"/>
              </w:rPr>
              <w:t xml:space="preserve"> communications, reputation management, senior stakeholder engagement, </w:t>
            </w:r>
            <w:r w:rsidR="000D25EC" w:rsidRPr="0071560B">
              <w:rPr>
                <w:rFonts w:ascii="Arial" w:hAnsi="Arial" w:cs="Arial"/>
                <w:lang w:eastAsia="de-AT"/>
              </w:rPr>
              <w:t>keeping Ministers informed</w:t>
            </w:r>
            <w:r w:rsidRPr="0071560B">
              <w:rPr>
                <w:rFonts w:ascii="Arial" w:hAnsi="Arial" w:cs="Arial"/>
                <w:lang w:eastAsia="de-AT"/>
              </w:rPr>
              <w:t>, preparing for any legal implications, leading the recovery</w:t>
            </w:r>
            <w:r w:rsidR="004004E5" w:rsidRPr="0071560B">
              <w:rPr>
                <w:rFonts w:ascii="Arial" w:hAnsi="Arial" w:cs="Arial"/>
                <w:lang w:eastAsia="de-AT"/>
              </w:rPr>
              <w:t>,</w:t>
            </w:r>
            <w:r w:rsidRPr="0071560B">
              <w:rPr>
                <w:rFonts w:ascii="Arial" w:hAnsi="Arial" w:cs="Arial"/>
                <w:lang w:eastAsia="de-AT"/>
              </w:rPr>
              <w:t xml:space="preserve"> and horizon scanning to identify any upcoming or potential risks. The SIT is also responsible for liaising with and briefing the</w:t>
            </w:r>
            <w:r w:rsidR="00C96038" w:rsidRPr="0071560B">
              <w:rPr>
                <w:rFonts w:ascii="Arial" w:hAnsi="Arial" w:cs="Arial"/>
                <w:lang w:eastAsia="de-AT"/>
              </w:rPr>
              <w:t xml:space="preserve"> FSS</w:t>
            </w:r>
            <w:r w:rsidRPr="0071560B">
              <w:rPr>
                <w:rFonts w:ascii="Arial" w:hAnsi="Arial" w:cs="Arial"/>
                <w:lang w:eastAsia="de-AT"/>
              </w:rPr>
              <w:t xml:space="preserve"> Board.</w:t>
            </w:r>
          </w:p>
        </w:tc>
      </w:tr>
    </w:tbl>
    <w:p w14:paraId="102355BD" w14:textId="2DD69317" w:rsidR="00766C68" w:rsidRPr="0071560B" w:rsidRDefault="00766C68" w:rsidP="00766C68"/>
    <w:p w14:paraId="34E25D1C" w14:textId="6D63B1C8" w:rsidR="00766C68" w:rsidRPr="0071560B" w:rsidRDefault="00766C68" w:rsidP="00766C68"/>
    <w:p w14:paraId="7E5E099E" w14:textId="41CE1850" w:rsidR="00766C68" w:rsidRPr="0071560B" w:rsidRDefault="00766C68" w:rsidP="00766C68"/>
    <w:p w14:paraId="3952C82C" w14:textId="288413B6" w:rsidR="00766C68" w:rsidRPr="0071560B" w:rsidRDefault="00766C68" w:rsidP="00766C68"/>
    <w:p w14:paraId="39B483CB" w14:textId="540C7C2A" w:rsidR="00766C68" w:rsidRPr="0071560B" w:rsidRDefault="00766C68" w:rsidP="00766C68"/>
    <w:p w14:paraId="63C2CAD3" w14:textId="7B645D38" w:rsidR="00766C68" w:rsidRPr="0071560B" w:rsidRDefault="00766C68" w:rsidP="00766C68"/>
    <w:p w14:paraId="57FC5A4D" w14:textId="2EAA3B64" w:rsidR="00766C68" w:rsidRPr="0071560B" w:rsidRDefault="00766C68" w:rsidP="00766C68"/>
    <w:p w14:paraId="477D92F4" w14:textId="58E19692" w:rsidR="00766C68" w:rsidRPr="0071560B" w:rsidRDefault="00766C68" w:rsidP="00766C68"/>
    <w:p w14:paraId="535F4A7D" w14:textId="7925AB53" w:rsidR="00766C68" w:rsidRPr="0071560B" w:rsidRDefault="00766C68" w:rsidP="00766C68"/>
    <w:p w14:paraId="1DDA4DB7" w14:textId="222AE6E6" w:rsidR="00766C68" w:rsidRPr="0071560B" w:rsidRDefault="00766C68" w:rsidP="00766C68"/>
    <w:p w14:paraId="70E9B3E3" w14:textId="24F0CFAD" w:rsidR="00766C68" w:rsidRPr="0071560B" w:rsidRDefault="00766C68" w:rsidP="00766C68"/>
    <w:p w14:paraId="450078A4" w14:textId="5C153EAF" w:rsidR="00766C68" w:rsidRPr="0071560B" w:rsidRDefault="00766C68" w:rsidP="00766C68"/>
    <w:p w14:paraId="6260160A" w14:textId="1C1D6D04" w:rsidR="00766C68" w:rsidRPr="0071560B" w:rsidRDefault="00766C68" w:rsidP="00766C68"/>
    <w:p w14:paraId="62F13B62" w14:textId="27C2325F" w:rsidR="00766C68" w:rsidRPr="0071560B" w:rsidRDefault="00766C68" w:rsidP="00766C68"/>
    <w:p w14:paraId="49B4C275" w14:textId="306D2155" w:rsidR="00766C68" w:rsidRPr="0071560B" w:rsidRDefault="00766C68" w:rsidP="00766C68"/>
    <w:p w14:paraId="40FAF300" w14:textId="0E930EBF" w:rsidR="00766C68" w:rsidRPr="0071560B" w:rsidRDefault="00766C68" w:rsidP="00766C68"/>
    <w:p w14:paraId="2AFCC8DC" w14:textId="420D287B" w:rsidR="00766C68" w:rsidRPr="0071560B" w:rsidRDefault="00766C68" w:rsidP="00766C68"/>
    <w:p w14:paraId="74831D65" w14:textId="4BE51154" w:rsidR="00766C68" w:rsidRPr="0071560B" w:rsidRDefault="00F25AAB" w:rsidP="002A5492">
      <w:pPr>
        <w:pStyle w:val="Heading3"/>
        <w:spacing w:before="240" w:after="240" w:line="240" w:lineRule="auto"/>
        <w:rPr>
          <w:rFonts w:ascii="Arial" w:hAnsi="Arial" w:cs="Arial"/>
          <w:color w:val="3F2A55"/>
        </w:rPr>
      </w:pPr>
      <w:bookmarkStart w:id="17" w:name="_Toc194956936"/>
      <w:r w:rsidRPr="0071560B">
        <w:rPr>
          <w:rFonts w:ascii="Arial" w:hAnsi="Arial" w:cs="Arial"/>
          <w:color w:val="3F2A55"/>
        </w:rPr>
        <w:lastRenderedPageBreak/>
        <w:t>2.3</w:t>
      </w:r>
      <w:r w:rsidR="00A0485F" w:rsidRPr="0071560B">
        <w:rPr>
          <w:rFonts w:ascii="Arial" w:hAnsi="Arial" w:cs="Arial"/>
          <w:color w:val="3F2A55"/>
        </w:rPr>
        <w:t xml:space="preserve"> Incident Assessment Team</w:t>
      </w:r>
      <w:r w:rsidR="00454F9F" w:rsidRPr="0071560B">
        <w:rPr>
          <w:rFonts w:ascii="Arial" w:hAnsi="Arial" w:cs="Arial"/>
          <w:color w:val="3F2A55"/>
        </w:rPr>
        <w:t xml:space="preserve"> </w:t>
      </w:r>
      <w:r w:rsidR="000D66DF" w:rsidRPr="0071560B">
        <w:rPr>
          <w:rFonts w:ascii="Arial" w:hAnsi="Arial" w:cs="Arial"/>
          <w:color w:val="3F2A55"/>
        </w:rPr>
        <w:t>(IAT)</w:t>
      </w:r>
      <w:bookmarkEnd w:id="17"/>
    </w:p>
    <w:p w14:paraId="0770DC4F" w14:textId="767AF455" w:rsidR="00A760B8" w:rsidRPr="0071560B" w:rsidRDefault="000F7FC9" w:rsidP="004A415B">
      <w:pPr>
        <w:spacing w:after="240"/>
        <w:jc w:val="both"/>
        <w:rPr>
          <w:rFonts w:ascii="Arial" w:hAnsi="Arial" w:cs="Arial"/>
          <w:sz w:val="24"/>
          <w:szCs w:val="24"/>
        </w:rPr>
      </w:pPr>
      <w:r w:rsidRPr="0071560B">
        <w:rPr>
          <w:rFonts w:ascii="Arial" w:hAnsi="Arial" w:cs="Arial"/>
          <w:noProof/>
          <w:color w:val="3F2A55"/>
          <w:sz w:val="24"/>
          <w:szCs w:val="24"/>
          <w:lang w:eastAsia="en-GB"/>
        </w:rPr>
        <mc:AlternateContent>
          <mc:Choice Requires="wps">
            <w:drawing>
              <wp:anchor distT="45720" distB="45720" distL="114300" distR="114300" simplePos="0" relativeHeight="251655680" behindDoc="0" locked="0" layoutInCell="1" allowOverlap="1" wp14:anchorId="5445737F" wp14:editId="2A4702EF">
                <wp:simplePos x="0" y="0"/>
                <wp:positionH relativeFrom="margin">
                  <wp:align>left</wp:align>
                </wp:positionH>
                <wp:positionV relativeFrom="paragraph">
                  <wp:posOffset>633730</wp:posOffset>
                </wp:positionV>
                <wp:extent cx="5788025" cy="2152650"/>
                <wp:effectExtent l="19050" t="19050" r="2222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8025" cy="2152650"/>
                        </a:xfrm>
                        <a:prstGeom prst="rect">
                          <a:avLst/>
                        </a:prstGeom>
                        <a:solidFill>
                          <a:srgbClr val="FFFFFF"/>
                        </a:solidFill>
                        <a:ln w="28575">
                          <a:solidFill>
                            <a:srgbClr val="3F2A55"/>
                          </a:solidFill>
                          <a:miter lim="800000"/>
                          <a:headEnd/>
                          <a:tailEnd/>
                        </a:ln>
                      </wps:spPr>
                      <wps:txbx>
                        <w:txbxContent>
                          <w:p w14:paraId="3D1EF124" w14:textId="6C213DB8" w:rsidR="004B6FBE" w:rsidRPr="0071560B" w:rsidRDefault="004B6FBE" w:rsidP="000551C6">
                            <w:pPr>
                              <w:pStyle w:val="ListParagraph"/>
                              <w:numPr>
                                <w:ilvl w:val="0"/>
                                <w:numId w:val="5"/>
                              </w:numPr>
                              <w:spacing w:after="0"/>
                              <w:rPr>
                                <w:rFonts w:eastAsia="Verdana"/>
                                <w:bCs/>
                                <w:color w:val="000000"/>
                                <w:kern w:val="24"/>
                                <w:sz w:val="24"/>
                                <w:szCs w:val="27"/>
                              </w:rPr>
                            </w:pPr>
                            <w:r w:rsidRPr="0071560B">
                              <w:rPr>
                                <w:rFonts w:eastAsia="Verdana"/>
                                <w:bCs/>
                                <w:color w:val="000000"/>
                                <w:kern w:val="24"/>
                                <w:sz w:val="24"/>
                                <w:szCs w:val="27"/>
                              </w:rPr>
                              <w:t>Form as required to</w:t>
                            </w:r>
                            <w:r w:rsidRPr="0071560B">
                              <w:rPr>
                                <w:rFonts w:eastAsia="Verdana"/>
                                <w:b/>
                                <w:bCs/>
                                <w:color w:val="3F2A55"/>
                                <w:kern w:val="24"/>
                                <w:sz w:val="24"/>
                                <w:szCs w:val="27"/>
                              </w:rPr>
                              <w:t xml:space="preserve"> identify the situation</w:t>
                            </w:r>
                            <w:r w:rsidRPr="0071560B">
                              <w:rPr>
                                <w:rFonts w:eastAsia="Verdana"/>
                                <w:bCs/>
                                <w:color w:val="3F2A55"/>
                                <w:kern w:val="24"/>
                                <w:sz w:val="24"/>
                                <w:szCs w:val="27"/>
                              </w:rPr>
                              <w:t xml:space="preserve"> </w:t>
                            </w:r>
                            <w:r w:rsidRPr="0071560B">
                              <w:rPr>
                                <w:rFonts w:eastAsia="Verdana"/>
                                <w:bCs/>
                                <w:color w:val="000000"/>
                                <w:kern w:val="24"/>
                                <w:sz w:val="24"/>
                                <w:szCs w:val="27"/>
                              </w:rPr>
                              <w:t xml:space="preserve">and </w:t>
                            </w:r>
                            <w:r w:rsidRPr="0071560B">
                              <w:rPr>
                                <w:rFonts w:eastAsia="Verdana"/>
                                <w:b/>
                                <w:bCs/>
                                <w:color w:val="3F2A55"/>
                                <w:kern w:val="24"/>
                                <w:sz w:val="24"/>
                                <w:szCs w:val="27"/>
                              </w:rPr>
                              <w:t>consider the potential implications</w:t>
                            </w:r>
                            <w:r w:rsidRPr="0071560B">
                              <w:rPr>
                                <w:rFonts w:eastAsia="Verdana"/>
                                <w:bCs/>
                                <w:color w:val="000000"/>
                                <w:kern w:val="24"/>
                                <w:sz w:val="24"/>
                                <w:szCs w:val="27"/>
                              </w:rPr>
                              <w:t xml:space="preserve">, including threat to public safety, </w:t>
                            </w:r>
                            <w:proofErr w:type="spellStart"/>
                            <w:r w:rsidRPr="0071560B">
                              <w:rPr>
                                <w:rFonts w:eastAsia="Verdana"/>
                                <w:bCs/>
                                <w:color w:val="000000"/>
                                <w:kern w:val="24"/>
                                <w:sz w:val="24"/>
                                <w:szCs w:val="27"/>
                              </w:rPr>
                              <w:t>FSS’</w:t>
                            </w:r>
                            <w:r w:rsidR="00A93DDC" w:rsidRPr="0071560B">
                              <w:rPr>
                                <w:rFonts w:eastAsia="Verdana"/>
                                <w:bCs/>
                                <w:color w:val="000000"/>
                                <w:kern w:val="24"/>
                                <w:sz w:val="24"/>
                                <w:szCs w:val="27"/>
                              </w:rPr>
                              <w:t>s</w:t>
                            </w:r>
                            <w:proofErr w:type="spellEnd"/>
                            <w:r w:rsidRPr="0071560B">
                              <w:rPr>
                                <w:rFonts w:eastAsia="Verdana"/>
                                <w:bCs/>
                                <w:color w:val="000000"/>
                                <w:kern w:val="24"/>
                                <w:sz w:val="24"/>
                                <w:szCs w:val="27"/>
                              </w:rPr>
                              <w:t xml:space="preserve"> operations and reputation.</w:t>
                            </w:r>
                          </w:p>
                          <w:p w14:paraId="6715D941" w14:textId="3D148836" w:rsidR="004B6FBE" w:rsidRPr="0071560B" w:rsidRDefault="004B6FBE" w:rsidP="000551C6">
                            <w:pPr>
                              <w:pStyle w:val="ListParagraph"/>
                              <w:numPr>
                                <w:ilvl w:val="0"/>
                                <w:numId w:val="5"/>
                              </w:numPr>
                              <w:spacing w:after="0"/>
                              <w:rPr>
                                <w:rFonts w:eastAsia="Verdana"/>
                                <w:bCs/>
                                <w:color w:val="000000"/>
                                <w:kern w:val="24"/>
                                <w:sz w:val="24"/>
                                <w:szCs w:val="27"/>
                              </w:rPr>
                            </w:pPr>
                            <w:r w:rsidRPr="0071560B">
                              <w:rPr>
                                <w:rFonts w:eastAsia="Verdana"/>
                                <w:bCs/>
                                <w:color w:val="000000"/>
                                <w:kern w:val="24"/>
                                <w:sz w:val="24"/>
                                <w:szCs w:val="27"/>
                              </w:rPr>
                              <w:t xml:space="preserve">Agree on the </w:t>
                            </w:r>
                            <w:r w:rsidRPr="0071560B">
                              <w:rPr>
                                <w:rFonts w:eastAsia="Verdana"/>
                                <w:b/>
                                <w:bCs/>
                                <w:color w:val="3F2A55"/>
                                <w:kern w:val="24"/>
                                <w:sz w:val="24"/>
                                <w:szCs w:val="27"/>
                              </w:rPr>
                              <w:t>classification</w:t>
                            </w:r>
                            <w:r w:rsidRPr="0071560B">
                              <w:rPr>
                                <w:rFonts w:eastAsia="Verdana"/>
                                <w:bCs/>
                                <w:color w:val="000000"/>
                                <w:kern w:val="24"/>
                                <w:sz w:val="24"/>
                                <w:szCs w:val="27"/>
                              </w:rPr>
                              <w:t xml:space="preserve"> of the incident using the matrix, as necessary.</w:t>
                            </w:r>
                          </w:p>
                          <w:p w14:paraId="04897110" w14:textId="65F885ED" w:rsidR="00180AA5" w:rsidRPr="0071560B" w:rsidRDefault="00E718E6" w:rsidP="00180AA5">
                            <w:pPr>
                              <w:pStyle w:val="ListParagraph"/>
                              <w:numPr>
                                <w:ilvl w:val="0"/>
                                <w:numId w:val="5"/>
                              </w:numPr>
                              <w:spacing w:after="0"/>
                              <w:rPr>
                                <w:rFonts w:eastAsia="Verdana"/>
                                <w:bCs/>
                                <w:color w:val="000000"/>
                                <w:kern w:val="24"/>
                                <w:sz w:val="24"/>
                                <w:szCs w:val="27"/>
                              </w:rPr>
                            </w:pPr>
                            <w:r w:rsidRPr="0071560B">
                              <w:rPr>
                                <w:rFonts w:eastAsia="Verdana"/>
                                <w:b/>
                                <w:bCs/>
                                <w:color w:val="3F2A55"/>
                                <w:kern w:val="24"/>
                                <w:sz w:val="24"/>
                                <w:szCs w:val="27"/>
                              </w:rPr>
                              <w:t xml:space="preserve">Consider the organisational incident lead </w:t>
                            </w:r>
                            <w:r w:rsidR="00180AA5" w:rsidRPr="0071560B">
                              <w:rPr>
                                <w:rFonts w:eastAsia="Verdana"/>
                                <w:bCs/>
                                <w:color w:val="000000"/>
                                <w:kern w:val="24"/>
                                <w:sz w:val="24"/>
                                <w:szCs w:val="27"/>
                              </w:rPr>
                              <w:t>(FSS or the FSA) if unclear, when required.</w:t>
                            </w:r>
                          </w:p>
                          <w:p w14:paraId="388D0477" w14:textId="033E1C6B" w:rsidR="00E718E6" w:rsidRPr="0071560B" w:rsidRDefault="00E718E6" w:rsidP="00180AA5">
                            <w:pPr>
                              <w:pStyle w:val="ListParagraph"/>
                              <w:numPr>
                                <w:ilvl w:val="0"/>
                                <w:numId w:val="5"/>
                              </w:numPr>
                              <w:spacing w:after="0"/>
                              <w:rPr>
                                <w:rFonts w:eastAsia="Verdana"/>
                                <w:bCs/>
                                <w:color w:val="000000"/>
                                <w:kern w:val="24"/>
                                <w:sz w:val="24"/>
                                <w:szCs w:val="27"/>
                              </w:rPr>
                            </w:pPr>
                            <w:bookmarkStart w:id="18" w:name="_Hlk195005112"/>
                            <w:r w:rsidRPr="0071560B">
                              <w:rPr>
                                <w:rFonts w:eastAsia="Verdana"/>
                                <w:b/>
                                <w:bCs/>
                                <w:color w:val="3F2A55"/>
                                <w:kern w:val="24"/>
                                <w:sz w:val="24"/>
                                <w:szCs w:val="27"/>
                              </w:rPr>
                              <w:t xml:space="preserve">Facilitate internal discussions </w:t>
                            </w:r>
                            <w:r w:rsidR="00096EBA" w:rsidRPr="0071560B">
                              <w:rPr>
                                <w:rFonts w:eastAsia="Verdana"/>
                                <w:color w:val="3F2A55"/>
                                <w:kern w:val="24"/>
                                <w:sz w:val="24"/>
                                <w:szCs w:val="27"/>
                              </w:rPr>
                              <w:t xml:space="preserve">to coordinate </w:t>
                            </w:r>
                            <w:proofErr w:type="spellStart"/>
                            <w:r w:rsidR="00096EBA" w:rsidRPr="0071560B">
                              <w:rPr>
                                <w:rFonts w:eastAsia="Verdana"/>
                                <w:color w:val="3F2A55"/>
                                <w:kern w:val="24"/>
                                <w:sz w:val="24"/>
                                <w:szCs w:val="27"/>
                              </w:rPr>
                              <w:t>FSS’s</w:t>
                            </w:r>
                            <w:proofErr w:type="spellEnd"/>
                            <w:r w:rsidR="00096EBA" w:rsidRPr="0071560B">
                              <w:rPr>
                                <w:rFonts w:eastAsia="Verdana"/>
                                <w:color w:val="3F2A55"/>
                                <w:kern w:val="24"/>
                                <w:sz w:val="24"/>
                                <w:szCs w:val="27"/>
                              </w:rPr>
                              <w:t xml:space="preserve"> position before multi-agency response meetings. </w:t>
                            </w:r>
                          </w:p>
                          <w:bookmarkEnd w:id="18"/>
                          <w:p w14:paraId="45C8C7EC" w14:textId="3A7BD9A1" w:rsidR="004B6FBE" w:rsidRPr="0071560B" w:rsidRDefault="004B6FBE" w:rsidP="00E718E6">
                            <w:pPr>
                              <w:pStyle w:val="ListParagraph"/>
                              <w:numPr>
                                <w:ilvl w:val="0"/>
                                <w:numId w:val="5"/>
                              </w:numPr>
                              <w:spacing w:after="0"/>
                              <w:rPr>
                                <w:rFonts w:eastAsia="Verdana"/>
                                <w:bCs/>
                                <w:color w:val="000000"/>
                                <w:kern w:val="24"/>
                                <w:sz w:val="24"/>
                                <w:szCs w:val="27"/>
                              </w:rPr>
                            </w:pPr>
                            <w:r w:rsidRPr="0071560B">
                              <w:rPr>
                                <w:rFonts w:eastAsia="Verdana"/>
                                <w:b/>
                                <w:bCs/>
                                <w:color w:val="3F2A55"/>
                                <w:kern w:val="24"/>
                                <w:sz w:val="24"/>
                                <w:szCs w:val="27"/>
                              </w:rPr>
                              <w:t>Consider the activation the OIT,</w:t>
                            </w:r>
                            <w:r w:rsidRPr="0071560B">
                              <w:rPr>
                                <w:rFonts w:eastAsia="Verdana"/>
                                <w:bCs/>
                                <w:color w:val="000000"/>
                                <w:kern w:val="24"/>
                                <w:sz w:val="24"/>
                                <w:szCs w:val="27"/>
                              </w:rPr>
                              <w:t xml:space="preserve"> as required and liaise with Facilitator</w:t>
                            </w:r>
                            <w:r w:rsidR="00E718E6" w:rsidRPr="0071560B">
                              <w:rPr>
                                <w:rFonts w:eastAsia="Verdana"/>
                                <w:bCs/>
                                <w:color w:val="000000"/>
                                <w:kern w:val="24"/>
                                <w:sz w:val="24"/>
                                <w:szCs w:val="27"/>
                              </w:rPr>
                              <w:t>, as appropriate</w:t>
                            </w:r>
                            <w:r w:rsidRPr="0071560B">
                              <w:rPr>
                                <w:rFonts w:eastAsia="Verdana"/>
                                <w:bCs/>
                                <w:color w:val="000000"/>
                                <w:kern w:val="24"/>
                                <w:sz w:val="24"/>
                                <w:szCs w:val="27"/>
                              </w:rPr>
                              <w:t xml:space="preserve"> you decide not to activate a formal response, </w:t>
                            </w:r>
                            <w:r w:rsidRPr="0071560B">
                              <w:rPr>
                                <w:rFonts w:eastAsia="Verdana"/>
                                <w:b/>
                                <w:bCs/>
                                <w:color w:val="3F2A55"/>
                                <w:kern w:val="24"/>
                                <w:sz w:val="24"/>
                                <w:szCs w:val="27"/>
                              </w:rPr>
                              <w:t xml:space="preserve">document the rationale </w:t>
                            </w:r>
                            <w:r w:rsidRPr="0071560B">
                              <w:rPr>
                                <w:rFonts w:eastAsia="Verdana"/>
                                <w:bCs/>
                                <w:kern w:val="24"/>
                                <w:sz w:val="24"/>
                                <w:szCs w:val="27"/>
                              </w:rPr>
                              <w:t xml:space="preserve">supporting the </w:t>
                            </w:r>
                            <w:proofErr w:type="spellStart"/>
                            <w:r w:rsidRPr="0071560B">
                              <w:rPr>
                                <w:rFonts w:eastAsia="Verdana"/>
                                <w:bCs/>
                                <w:kern w:val="24"/>
                                <w:sz w:val="24"/>
                                <w:szCs w:val="27"/>
                              </w:rPr>
                              <w:t>IAT’s</w:t>
                            </w:r>
                            <w:proofErr w:type="spellEnd"/>
                            <w:r w:rsidRPr="0071560B">
                              <w:rPr>
                                <w:rFonts w:eastAsia="Verdana"/>
                                <w:bCs/>
                                <w:kern w:val="24"/>
                                <w:sz w:val="24"/>
                                <w:szCs w:val="27"/>
                              </w:rPr>
                              <w:t xml:space="preserve"> decision</w:t>
                            </w:r>
                            <w:r w:rsidR="00E718E6" w:rsidRPr="0071560B">
                              <w:rPr>
                                <w:rFonts w:eastAsia="Verdana"/>
                                <w:bCs/>
                                <w:kern w:val="24"/>
                                <w:sz w:val="24"/>
                                <w:szCs w:val="27"/>
                              </w:rPr>
                              <w:t xml:space="preserve"> on CLIO</w:t>
                            </w:r>
                            <w:r w:rsidRPr="0071560B">
                              <w:rPr>
                                <w:rFonts w:eastAsia="Verdana"/>
                                <w:bCs/>
                                <w:color w:val="000000"/>
                                <w:kern w:val="24"/>
                                <w:sz w:val="24"/>
                                <w:szCs w:val="27"/>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445737F" id="_x0000_s1028" type="#_x0000_t202" style="position:absolute;left:0;text-align:left;margin-left:0;margin-top:49.9pt;width:455.75pt;height:169.5pt;z-index:251655680;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qx7GQIAACgEAAAOAAAAZHJzL2Uyb0RvYy54bWysU9uO0zAQfUfiHyy/06Sh2Yao6ap0KUJa&#10;LtLCBziO01g4HmO7TcrXM3a63WqBF4QfLI/HPjNz5szqduwVOQrrJOiKzmcpJUJzaKTeV/Tb192r&#10;ghLnmW6YAi0qehKO3q5fvlgNphQZdKAaYQmCaFcOpqKd96ZMEsc70TM3AyM0OluwPfNo2n3SWDYg&#10;eq+SLE1vkgFsYyxw4Rze3k1Ouo74bSu4/9y2TniiKoq5+bjbuNdhT9YrVu4tM53k5zTYP2TRM6kx&#10;6AXqjnlGDlb+BtVLbsFB62cc+gTaVnIRa8Bq5umzah46ZkSsBclx5kKT+3+w/NPxwXyxxI9vYcQG&#10;xiKcuQf+3REN247pvdhYC0MnWIOB54GyZDCuPH8NVLvSBZB6+AgNNpkdPESgsbV9YAXrJIiODThd&#10;SBejJxwv82VRpFlOCUdfNs+zmzy2JWHl43djnX8voCfhUFGLXY3w7HjvfEiHlY9PQjQHSjY7qVQ0&#10;7L7eKkuODBWwiytW8OyZ0mTA8EW+zCcK/orxepdt8vxPGL30qGUl+4oWaViTugJx73QTleaZVNMZ&#10;c1b6zGQgb6LRj/VIZIOZhL+B2BqaE1JrYZIujhoeOrA/KRlQthV1Pw7MCkrUB43teTNfLILOo7HI&#10;lxka9tpTX3uY5ghVUU/JdNz6OBuBOA0bbGMrI8FPmZxTRjlG3s+jE/R+bcdXTwO+/gUAAP//AwBQ&#10;SwMEFAAGAAgAAAAhACIM9+PdAAAABwEAAA8AAABkcnMvZG93bnJldi54bWxMz01PwzAMBuA7Ev8h&#10;MhI3loby0Za6EwLBjcM2Ju2YNV5brXGqJt26f084wdF6rdePy+Vse3Gi0XeOEdQiAUFcO9Nxg/C9&#10;+bjLQPig2ejeMSFcyMOyur4qdWHcmVd0WodGxBL2hUZoQxgKKX3dktV+4QbimB3caHWI49hIM+pz&#10;LLe9vE+SJ2l1x/FCqwd6a6k+rieLsHumT7fZpl9qperL9J7u/JEd4u3N/PoCItAc/pbhlx/pUEXT&#10;3k1svOgR4iMBIc+jP6a5Uo8g9ggPaZaBrEr531/9AAAA//8DAFBLAQItABQABgAIAAAAIQC2gziS&#10;/gAAAOEBAAATAAAAAAAAAAAAAAAAAAAAAABbQ29udGVudF9UeXBlc10ueG1sUEsBAi0AFAAGAAgA&#10;AAAhADj9If/WAAAAlAEAAAsAAAAAAAAAAAAAAAAALwEAAF9yZWxzLy5yZWxzUEsBAi0AFAAGAAgA&#10;AAAhALHWrHsZAgAAKAQAAA4AAAAAAAAAAAAAAAAALgIAAGRycy9lMm9Eb2MueG1sUEsBAi0AFAAG&#10;AAgAAAAhACIM9+PdAAAABwEAAA8AAAAAAAAAAAAAAAAAcwQAAGRycy9kb3ducmV2LnhtbFBLBQYA&#10;AAAABAAEAPMAAAB9BQAAAAA=&#10;" strokecolor="#3f2a55" strokeweight="2.25pt">
                <v:textbox>
                  <w:txbxContent>
                    <w:p w14:paraId="3D1EF124" w14:textId="6C213DB8" w:rsidR="004B6FBE" w:rsidRPr="0071560B" w:rsidRDefault="004B6FBE" w:rsidP="000551C6">
                      <w:pPr>
                        <w:pStyle w:val="ListParagraph"/>
                        <w:numPr>
                          <w:ilvl w:val="0"/>
                          <w:numId w:val="5"/>
                        </w:numPr>
                        <w:spacing w:after="0"/>
                        <w:rPr>
                          <w:rFonts w:eastAsia="Verdana"/>
                          <w:bCs/>
                          <w:color w:val="000000"/>
                          <w:kern w:val="24"/>
                          <w:sz w:val="24"/>
                          <w:szCs w:val="27"/>
                        </w:rPr>
                      </w:pPr>
                      <w:r w:rsidRPr="0071560B">
                        <w:rPr>
                          <w:rFonts w:eastAsia="Verdana"/>
                          <w:bCs/>
                          <w:color w:val="000000"/>
                          <w:kern w:val="24"/>
                          <w:sz w:val="24"/>
                          <w:szCs w:val="27"/>
                        </w:rPr>
                        <w:t>Form as required to</w:t>
                      </w:r>
                      <w:r w:rsidRPr="0071560B">
                        <w:rPr>
                          <w:rFonts w:eastAsia="Verdana"/>
                          <w:b/>
                          <w:bCs/>
                          <w:color w:val="3F2A55"/>
                          <w:kern w:val="24"/>
                          <w:sz w:val="24"/>
                          <w:szCs w:val="27"/>
                        </w:rPr>
                        <w:t xml:space="preserve"> identify the situation</w:t>
                      </w:r>
                      <w:r w:rsidRPr="0071560B">
                        <w:rPr>
                          <w:rFonts w:eastAsia="Verdana"/>
                          <w:bCs/>
                          <w:color w:val="3F2A55"/>
                          <w:kern w:val="24"/>
                          <w:sz w:val="24"/>
                          <w:szCs w:val="27"/>
                        </w:rPr>
                        <w:t xml:space="preserve"> </w:t>
                      </w:r>
                      <w:r w:rsidRPr="0071560B">
                        <w:rPr>
                          <w:rFonts w:eastAsia="Verdana"/>
                          <w:bCs/>
                          <w:color w:val="000000"/>
                          <w:kern w:val="24"/>
                          <w:sz w:val="24"/>
                          <w:szCs w:val="27"/>
                        </w:rPr>
                        <w:t xml:space="preserve">and </w:t>
                      </w:r>
                      <w:r w:rsidRPr="0071560B">
                        <w:rPr>
                          <w:rFonts w:eastAsia="Verdana"/>
                          <w:b/>
                          <w:bCs/>
                          <w:color w:val="3F2A55"/>
                          <w:kern w:val="24"/>
                          <w:sz w:val="24"/>
                          <w:szCs w:val="27"/>
                        </w:rPr>
                        <w:t>consider the potential implications</w:t>
                      </w:r>
                      <w:r w:rsidRPr="0071560B">
                        <w:rPr>
                          <w:rFonts w:eastAsia="Verdana"/>
                          <w:bCs/>
                          <w:color w:val="000000"/>
                          <w:kern w:val="24"/>
                          <w:sz w:val="24"/>
                          <w:szCs w:val="27"/>
                        </w:rPr>
                        <w:t xml:space="preserve">, including threat to public safety, </w:t>
                      </w:r>
                      <w:proofErr w:type="spellStart"/>
                      <w:r w:rsidRPr="0071560B">
                        <w:rPr>
                          <w:rFonts w:eastAsia="Verdana"/>
                          <w:bCs/>
                          <w:color w:val="000000"/>
                          <w:kern w:val="24"/>
                          <w:sz w:val="24"/>
                          <w:szCs w:val="27"/>
                        </w:rPr>
                        <w:t>FSS’</w:t>
                      </w:r>
                      <w:r w:rsidR="00A93DDC" w:rsidRPr="0071560B">
                        <w:rPr>
                          <w:rFonts w:eastAsia="Verdana"/>
                          <w:bCs/>
                          <w:color w:val="000000"/>
                          <w:kern w:val="24"/>
                          <w:sz w:val="24"/>
                          <w:szCs w:val="27"/>
                        </w:rPr>
                        <w:t>s</w:t>
                      </w:r>
                      <w:proofErr w:type="spellEnd"/>
                      <w:r w:rsidRPr="0071560B">
                        <w:rPr>
                          <w:rFonts w:eastAsia="Verdana"/>
                          <w:bCs/>
                          <w:color w:val="000000"/>
                          <w:kern w:val="24"/>
                          <w:sz w:val="24"/>
                          <w:szCs w:val="27"/>
                        </w:rPr>
                        <w:t xml:space="preserve"> operations and reputation.</w:t>
                      </w:r>
                    </w:p>
                    <w:p w14:paraId="6715D941" w14:textId="3D148836" w:rsidR="004B6FBE" w:rsidRPr="0071560B" w:rsidRDefault="004B6FBE" w:rsidP="000551C6">
                      <w:pPr>
                        <w:pStyle w:val="ListParagraph"/>
                        <w:numPr>
                          <w:ilvl w:val="0"/>
                          <w:numId w:val="5"/>
                        </w:numPr>
                        <w:spacing w:after="0"/>
                        <w:rPr>
                          <w:rFonts w:eastAsia="Verdana"/>
                          <w:bCs/>
                          <w:color w:val="000000"/>
                          <w:kern w:val="24"/>
                          <w:sz w:val="24"/>
                          <w:szCs w:val="27"/>
                        </w:rPr>
                      </w:pPr>
                      <w:r w:rsidRPr="0071560B">
                        <w:rPr>
                          <w:rFonts w:eastAsia="Verdana"/>
                          <w:bCs/>
                          <w:color w:val="000000"/>
                          <w:kern w:val="24"/>
                          <w:sz w:val="24"/>
                          <w:szCs w:val="27"/>
                        </w:rPr>
                        <w:t xml:space="preserve">Agree on the </w:t>
                      </w:r>
                      <w:r w:rsidRPr="0071560B">
                        <w:rPr>
                          <w:rFonts w:eastAsia="Verdana"/>
                          <w:b/>
                          <w:bCs/>
                          <w:color w:val="3F2A55"/>
                          <w:kern w:val="24"/>
                          <w:sz w:val="24"/>
                          <w:szCs w:val="27"/>
                        </w:rPr>
                        <w:t>classification</w:t>
                      </w:r>
                      <w:r w:rsidRPr="0071560B">
                        <w:rPr>
                          <w:rFonts w:eastAsia="Verdana"/>
                          <w:bCs/>
                          <w:color w:val="000000"/>
                          <w:kern w:val="24"/>
                          <w:sz w:val="24"/>
                          <w:szCs w:val="27"/>
                        </w:rPr>
                        <w:t xml:space="preserve"> of the incident using the matrix, as necessary.</w:t>
                      </w:r>
                    </w:p>
                    <w:p w14:paraId="04897110" w14:textId="65F885ED" w:rsidR="00180AA5" w:rsidRPr="0071560B" w:rsidRDefault="00E718E6" w:rsidP="00180AA5">
                      <w:pPr>
                        <w:pStyle w:val="ListParagraph"/>
                        <w:numPr>
                          <w:ilvl w:val="0"/>
                          <w:numId w:val="5"/>
                        </w:numPr>
                        <w:spacing w:after="0"/>
                        <w:rPr>
                          <w:rFonts w:eastAsia="Verdana"/>
                          <w:bCs/>
                          <w:color w:val="000000"/>
                          <w:kern w:val="24"/>
                          <w:sz w:val="24"/>
                          <w:szCs w:val="27"/>
                        </w:rPr>
                      </w:pPr>
                      <w:r w:rsidRPr="0071560B">
                        <w:rPr>
                          <w:rFonts w:eastAsia="Verdana"/>
                          <w:b/>
                          <w:bCs/>
                          <w:color w:val="3F2A55"/>
                          <w:kern w:val="24"/>
                          <w:sz w:val="24"/>
                          <w:szCs w:val="27"/>
                        </w:rPr>
                        <w:t xml:space="preserve">Consider the organisational incident lead </w:t>
                      </w:r>
                      <w:r w:rsidR="00180AA5" w:rsidRPr="0071560B">
                        <w:rPr>
                          <w:rFonts w:eastAsia="Verdana"/>
                          <w:bCs/>
                          <w:color w:val="000000"/>
                          <w:kern w:val="24"/>
                          <w:sz w:val="24"/>
                          <w:szCs w:val="27"/>
                        </w:rPr>
                        <w:t>(FSS or the FSA) if unclear, when required.</w:t>
                      </w:r>
                    </w:p>
                    <w:p w14:paraId="388D0477" w14:textId="033E1C6B" w:rsidR="00E718E6" w:rsidRPr="0071560B" w:rsidRDefault="00E718E6" w:rsidP="00180AA5">
                      <w:pPr>
                        <w:pStyle w:val="ListParagraph"/>
                        <w:numPr>
                          <w:ilvl w:val="0"/>
                          <w:numId w:val="5"/>
                        </w:numPr>
                        <w:spacing w:after="0"/>
                        <w:rPr>
                          <w:rFonts w:eastAsia="Verdana"/>
                          <w:bCs/>
                          <w:color w:val="000000"/>
                          <w:kern w:val="24"/>
                          <w:sz w:val="24"/>
                          <w:szCs w:val="27"/>
                        </w:rPr>
                      </w:pPr>
                      <w:bookmarkStart w:id="19" w:name="_Hlk195005112"/>
                      <w:r w:rsidRPr="0071560B">
                        <w:rPr>
                          <w:rFonts w:eastAsia="Verdana"/>
                          <w:b/>
                          <w:bCs/>
                          <w:color w:val="3F2A55"/>
                          <w:kern w:val="24"/>
                          <w:sz w:val="24"/>
                          <w:szCs w:val="27"/>
                        </w:rPr>
                        <w:t xml:space="preserve">Facilitate internal discussions </w:t>
                      </w:r>
                      <w:r w:rsidR="00096EBA" w:rsidRPr="0071560B">
                        <w:rPr>
                          <w:rFonts w:eastAsia="Verdana"/>
                          <w:color w:val="3F2A55"/>
                          <w:kern w:val="24"/>
                          <w:sz w:val="24"/>
                          <w:szCs w:val="27"/>
                        </w:rPr>
                        <w:t xml:space="preserve">to coordinate </w:t>
                      </w:r>
                      <w:proofErr w:type="spellStart"/>
                      <w:r w:rsidR="00096EBA" w:rsidRPr="0071560B">
                        <w:rPr>
                          <w:rFonts w:eastAsia="Verdana"/>
                          <w:color w:val="3F2A55"/>
                          <w:kern w:val="24"/>
                          <w:sz w:val="24"/>
                          <w:szCs w:val="27"/>
                        </w:rPr>
                        <w:t>FSS’s</w:t>
                      </w:r>
                      <w:proofErr w:type="spellEnd"/>
                      <w:r w:rsidR="00096EBA" w:rsidRPr="0071560B">
                        <w:rPr>
                          <w:rFonts w:eastAsia="Verdana"/>
                          <w:color w:val="3F2A55"/>
                          <w:kern w:val="24"/>
                          <w:sz w:val="24"/>
                          <w:szCs w:val="27"/>
                        </w:rPr>
                        <w:t xml:space="preserve"> position before multi-agency response meetings. </w:t>
                      </w:r>
                    </w:p>
                    <w:bookmarkEnd w:id="19"/>
                    <w:p w14:paraId="45C8C7EC" w14:textId="3A7BD9A1" w:rsidR="004B6FBE" w:rsidRPr="0071560B" w:rsidRDefault="004B6FBE" w:rsidP="00E718E6">
                      <w:pPr>
                        <w:pStyle w:val="ListParagraph"/>
                        <w:numPr>
                          <w:ilvl w:val="0"/>
                          <w:numId w:val="5"/>
                        </w:numPr>
                        <w:spacing w:after="0"/>
                        <w:rPr>
                          <w:rFonts w:eastAsia="Verdana"/>
                          <w:bCs/>
                          <w:color w:val="000000"/>
                          <w:kern w:val="24"/>
                          <w:sz w:val="24"/>
                          <w:szCs w:val="27"/>
                        </w:rPr>
                      </w:pPr>
                      <w:r w:rsidRPr="0071560B">
                        <w:rPr>
                          <w:rFonts w:eastAsia="Verdana"/>
                          <w:b/>
                          <w:bCs/>
                          <w:color w:val="3F2A55"/>
                          <w:kern w:val="24"/>
                          <w:sz w:val="24"/>
                          <w:szCs w:val="27"/>
                        </w:rPr>
                        <w:t>Consider the activation the OIT,</w:t>
                      </w:r>
                      <w:r w:rsidRPr="0071560B">
                        <w:rPr>
                          <w:rFonts w:eastAsia="Verdana"/>
                          <w:bCs/>
                          <w:color w:val="000000"/>
                          <w:kern w:val="24"/>
                          <w:sz w:val="24"/>
                          <w:szCs w:val="27"/>
                        </w:rPr>
                        <w:t xml:space="preserve"> as required and liaise with Facilitator</w:t>
                      </w:r>
                      <w:r w:rsidR="00E718E6" w:rsidRPr="0071560B">
                        <w:rPr>
                          <w:rFonts w:eastAsia="Verdana"/>
                          <w:bCs/>
                          <w:color w:val="000000"/>
                          <w:kern w:val="24"/>
                          <w:sz w:val="24"/>
                          <w:szCs w:val="27"/>
                        </w:rPr>
                        <w:t>, as appropriate</w:t>
                      </w:r>
                      <w:r w:rsidRPr="0071560B">
                        <w:rPr>
                          <w:rFonts w:eastAsia="Verdana"/>
                          <w:bCs/>
                          <w:color w:val="000000"/>
                          <w:kern w:val="24"/>
                          <w:sz w:val="24"/>
                          <w:szCs w:val="27"/>
                        </w:rPr>
                        <w:t xml:space="preserve"> you decide not to activate a formal response, </w:t>
                      </w:r>
                      <w:r w:rsidRPr="0071560B">
                        <w:rPr>
                          <w:rFonts w:eastAsia="Verdana"/>
                          <w:b/>
                          <w:bCs/>
                          <w:color w:val="3F2A55"/>
                          <w:kern w:val="24"/>
                          <w:sz w:val="24"/>
                          <w:szCs w:val="27"/>
                        </w:rPr>
                        <w:t xml:space="preserve">document the rationale </w:t>
                      </w:r>
                      <w:r w:rsidRPr="0071560B">
                        <w:rPr>
                          <w:rFonts w:eastAsia="Verdana"/>
                          <w:bCs/>
                          <w:kern w:val="24"/>
                          <w:sz w:val="24"/>
                          <w:szCs w:val="27"/>
                        </w:rPr>
                        <w:t xml:space="preserve">supporting the </w:t>
                      </w:r>
                      <w:proofErr w:type="spellStart"/>
                      <w:r w:rsidRPr="0071560B">
                        <w:rPr>
                          <w:rFonts w:eastAsia="Verdana"/>
                          <w:bCs/>
                          <w:kern w:val="24"/>
                          <w:sz w:val="24"/>
                          <w:szCs w:val="27"/>
                        </w:rPr>
                        <w:t>IAT’s</w:t>
                      </w:r>
                      <w:proofErr w:type="spellEnd"/>
                      <w:r w:rsidRPr="0071560B">
                        <w:rPr>
                          <w:rFonts w:eastAsia="Verdana"/>
                          <w:bCs/>
                          <w:kern w:val="24"/>
                          <w:sz w:val="24"/>
                          <w:szCs w:val="27"/>
                        </w:rPr>
                        <w:t xml:space="preserve"> decision</w:t>
                      </w:r>
                      <w:r w:rsidR="00E718E6" w:rsidRPr="0071560B">
                        <w:rPr>
                          <w:rFonts w:eastAsia="Verdana"/>
                          <w:bCs/>
                          <w:kern w:val="24"/>
                          <w:sz w:val="24"/>
                          <w:szCs w:val="27"/>
                        </w:rPr>
                        <w:t xml:space="preserve"> on CLIO</w:t>
                      </w:r>
                      <w:r w:rsidRPr="0071560B">
                        <w:rPr>
                          <w:rFonts w:eastAsia="Verdana"/>
                          <w:bCs/>
                          <w:color w:val="000000"/>
                          <w:kern w:val="24"/>
                          <w:sz w:val="24"/>
                          <w:szCs w:val="27"/>
                        </w:rPr>
                        <w:t>.</w:t>
                      </w:r>
                    </w:p>
                  </w:txbxContent>
                </v:textbox>
                <w10:wrap type="square" anchorx="margin"/>
              </v:shape>
            </w:pict>
          </mc:Fallback>
        </mc:AlternateContent>
      </w:r>
      <w:r w:rsidR="00A0485F" w:rsidRPr="0071560B">
        <w:rPr>
          <w:rFonts w:ascii="Arial" w:hAnsi="Arial" w:cs="Arial"/>
          <w:sz w:val="24"/>
          <w:szCs w:val="24"/>
        </w:rPr>
        <w:t>The I</w:t>
      </w:r>
      <w:r w:rsidR="00A760B8" w:rsidRPr="0071560B">
        <w:rPr>
          <w:rFonts w:ascii="Arial" w:hAnsi="Arial" w:cs="Arial"/>
          <w:sz w:val="24"/>
          <w:szCs w:val="24"/>
        </w:rPr>
        <w:t xml:space="preserve">AT </w:t>
      </w:r>
      <w:r w:rsidR="00A0485F" w:rsidRPr="0071560B">
        <w:rPr>
          <w:rFonts w:ascii="Arial" w:hAnsi="Arial" w:cs="Arial"/>
          <w:sz w:val="24"/>
          <w:szCs w:val="24"/>
        </w:rPr>
        <w:t xml:space="preserve">may be activated in the event </w:t>
      </w:r>
      <w:r w:rsidR="008D4F05" w:rsidRPr="0071560B">
        <w:rPr>
          <w:rFonts w:ascii="Arial" w:hAnsi="Arial" w:cs="Arial"/>
          <w:sz w:val="24"/>
          <w:szCs w:val="24"/>
        </w:rPr>
        <w:t xml:space="preserve">that </w:t>
      </w:r>
      <w:r w:rsidR="00A0485F" w:rsidRPr="0071560B">
        <w:rPr>
          <w:rFonts w:ascii="Arial" w:hAnsi="Arial" w:cs="Arial"/>
          <w:sz w:val="24"/>
          <w:szCs w:val="24"/>
        </w:rPr>
        <w:t xml:space="preserve">it is unclear what level </w:t>
      </w:r>
      <w:r w:rsidR="008D4F05" w:rsidRPr="0071560B">
        <w:rPr>
          <w:rFonts w:ascii="Arial" w:hAnsi="Arial" w:cs="Arial"/>
          <w:sz w:val="24"/>
          <w:szCs w:val="24"/>
        </w:rPr>
        <w:t xml:space="preserve">an </w:t>
      </w:r>
      <w:r w:rsidR="00A0485F" w:rsidRPr="0071560B">
        <w:rPr>
          <w:rFonts w:ascii="Arial" w:hAnsi="Arial" w:cs="Arial"/>
          <w:sz w:val="24"/>
          <w:szCs w:val="24"/>
        </w:rPr>
        <w:t>incident is</w:t>
      </w:r>
      <w:r w:rsidR="008D4F05" w:rsidRPr="0071560B">
        <w:rPr>
          <w:rFonts w:ascii="Arial" w:hAnsi="Arial" w:cs="Arial"/>
          <w:sz w:val="24"/>
          <w:szCs w:val="24"/>
        </w:rPr>
        <w:t xml:space="preserve"> (following completion of the Classification Matrix) </w:t>
      </w:r>
      <w:r w:rsidR="00A0485F" w:rsidRPr="0071560B">
        <w:rPr>
          <w:rFonts w:ascii="Arial" w:hAnsi="Arial" w:cs="Arial"/>
          <w:sz w:val="24"/>
          <w:szCs w:val="24"/>
        </w:rPr>
        <w:t xml:space="preserve">and </w:t>
      </w:r>
      <w:r w:rsidR="004004E5" w:rsidRPr="0071560B">
        <w:rPr>
          <w:rFonts w:ascii="Arial" w:hAnsi="Arial" w:cs="Arial"/>
          <w:sz w:val="24"/>
          <w:szCs w:val="24"/>
        </w:rPr>
        <w:t xml:space="preserve">when </w:t>
      </w:r>
      <w:r w:rsidR="00A0485F" w:rsidRPr="0071560B">
        <w:rPr>
          <w:rFonts w:ascii="Arial" w:hAnsi="Arial" w:cs="Arial"/>
          <w:sz w:val="24"/>
          <w:szCs w:val="24"/>
        </w:rPr>
        <w:t>further information, discussion and clarification is required.</w:t>
      </w:r>
      <w:r w:rsidR="00D2127A" w:rsidRPr="0071560B">
        <w:rPr>
          <w:rFonts w:ascii="Arial" w:hAnsi="Arial" w:cs="Arial"/>
          <w:sz w:val="24"/>
          <w:szCs w:val="24"/>
        </w:rPr>
        <w:t xml:space="preserve"> </w:t>
      </w:r>
      <w:r w:rsidR="00B35502" w:rsidRPr="0071560B">
        <w:rPr>
          <w:rFonts w:ascii="Arial" w:hAnsi="Arial" w:cs="Arial"/>
          <w:sz w:val="24"/>
        </w:rPr>
        <w:t>The role of the IAT is to:</w:t>
      </w:r>
    </w:p>
    <w:p w14:paraId="344FE257" w14:textId="53ED3834" w:rsidR="00F23979" w:rsidRPr="0071560B" w:rsidRDefault="00F23979" w:rsidP="002A5492">
      <w:pPr>
        <w:spacing w:after="0"/>
        <w:jc w:val="both"/>
        <w:rPr>
          <w:rFonts w:ascii="Arial" w:hAnsi="Arial" w:cs="Arial"/>
          <w:sz w:val="18"/>
          <w:szCs w:val="18"/>
        </w:rPr>
      </w:pPr>
    </w:p>
    <w:p w14:paraId="1F582E3E" w14:textId="49B4105C" w:rsidR="00180AA5" w:rsidRPr="0071560B" w:rsidRDefault="00D2127A" w:rsidP="00180AA5">
      <w:pPr>
        <w:pStyle w:val="Heading4"/>
        <w:spacing w:before="120" w:after="240" w:line="240" w:lineRule="auto"/>
        <w:rPr>
          <w:rFonts w:cs="Arial"/>
          <w:color w:val="3F2A55"/>
        </w:rPr>
      </w:pPr>
      <w:bookmarkStart w:id="20" w:name="_Toc194956937"/>
      <w:r w:rsidRPr="0071560B">
        <w:rPr>
          <w:rFonts w:cs="Arial"/>
          <w:color w:val="3F2A55"/>
        </w:rPr>
        <w:t>2.3.1</w:t>
      </w:r>
      <w:r w:rsidR="00A0485F" w:rsidRPr="0071560B">
        <w:rPr>
          <w:rFonts w:cs="Arial"/>
          <w:color w:val="3F2A55"/>
        </w:rPr>
        <w:t xml:space="preserve"> Membership of the IAT</w:t>
      </w:r>
      <w:bookmarkEnd w:id="20"/>
    </w:p>
    <w:p w14:paraId="6823EE31" w14:textId="79123A5B" w:rsidR="00180AA5" w:rsidRPr="0071560B" w:rsidRDefault="004004E5" w:rsidP="005B6311">
      <w:pPr>
        <w:spacing w:after="240" w:line="240" w:lineRule="auto"/>
        <w:jc w:val="both"/>
        <w:rPr>
          <w:rFonts w:ascii="Arial" w:hAnsi="Arial" w:cs="Arial"/>
          <w:sz w:val="24"/>
          <w:szCs w:val="24"/>
        </w:rPr>
      </w:pPr>
      <w:r w:rsidRPr="0071560B">
        <w:rPr>
          <w:rFonts w:ascii="Arial" w:hAnsi="Arial" w:cs="Arial"/>
          <w:sz w:val="24"/>
          <w:szCs w:val="24"/>
        </w:rPr>
        <w:t xml:space="preserve">The IAT comprises </w:t>
      </w:r>
      <w:r w:rsidR="00B31C32" w:rsidRPr="0071560B">
        <w:rPr>
          <w:rFonts w:ascii="Arial" w:hAnsi="Arial" w:cs="Arial"/>
          <w:sz w:val="24"/>
          <w:szCs w:val="24"/>
        </w:rPr>
        <w:t xml:space="preserve">core team members, additional team members and optional external support, as shown </w:t>
      </w:r>
      <w:r w:rsidR="00D2127A" w:rsidRPr="0071560B">
        <w:rPr>
          <w:rFonts w:ascii="Arial" w:hAnsi="Arial" w:cs="Arial"/>
          <w:sz w:val="24"/>
          <w:szCs w:val="24"/>
        </w:rPr>
        <w:t xml:space="preserve">in </w:t>
      </w:r>
      <w:r w:rsidR="00D43138" w:rsidRPr="0071560B">
        <w:rPr>
          <w:rFonts w:ascii="Arial" w:hAnsi="Arial" w:cs="Arial"/>
          <w:sz w:val="24"/>
          <w:szCs w:val="24"/>
        </w:rPr>
        <w:t>F</w:t>
      </w:r>
      <w:r w:rsidR="00D2127A" w:rsidRPr="0071560B">
        <w:rPr>
          <w:rFonts w:ascii="Arial" w:hAnsi="Arial" w:cs="Arial"/>
          <w:sz w:val="24"/>
          <w:szCs w:val="24"/>
        </w:rPr>
        <w:t xml:space="preserve">igure 3 </w:t>
      </w:r>
      <w:r w:rsidR="008F30F8" w:rsidRPr="0071560B">
        <w:rPr>
          <w:rFonts w:ascii="Arial" w:hAnsi="Arial" w:cs="Arial"/>
          <w:sz w:val="24"/>
          <w:szCs w:val="24"/>
        </w:rPr>
        <w:t>below.</w:t>
      </w:r>
      <w:r w:rsidR="009546D8" w:rsidRPr="0071560B">
        <w:rPr>
          <w:rFonts w:ascii="Arial" w:hAnsi="Arial" w:cs="Arial"/>
          <w:sz w:val="24"/>
          <w:szCs w:val="24"/>
        </w:rPr>
        <w:t xml:space="preserve"> The IAT is usually chaired by the Incident Manager</w:t>
      </w:r>
      <w:r w:rsidR="000D080B" w:rsidRPr="0071560B">
        <w:rPr>
          <w:rFonts w:ascii="Arial" w:hAnsi="Arial" w:cs="Arial"/>
          <w:sz w:val="24"/>
          <w:szCs w:val="24"/>
        </w:rPr>
        <w:t>, who may instead nominate a senior experienced member of the Inciden</w:t>
      </w:r>
      <w:r w:rsidR="00180AA5" w:rsidRPr="0071560B">
        <w:rPr>
          <w:rFonts w:ascii="Arial" w:hAnsi="Arial" w:cs="Arial"/>
          <w:sz w:val="24"/>
          <w:szCs w:val="24"/>
        </w:rPr>
        <w:t>t</w:t>
      </w:r>
      <w:r w:rsidR="000D080B" w:rsidRPr="0071560B">
        <w:rPr>
          <w:rFonts w:ascii="Arial" w:hAnsi="Arial" w:cs="Arial"/>
          <w:sz w:val="24"/>
          <w:szCs w:val="24"/>
        </w:rPr>
        <w:t>s</w:t>
      </w:r>
      <w:r w:rsidR="00180AA5" w:rsidRPr="0071560B">
        <w:rPr>
          <w:rFonts w:ascii="Arial" w:hAnsi="Arial" w:cs="Arial"/>
          <w:sz w:val="24"/>
          <w:szCs w:val="24"/>
        </w:rPr>
        <w:t xml:space="preserve"> team</w:t>
      </w:r>
      <w:r w:rsidR="000D080B" w:rsidRPr="0071560B">
        <w:rPr>
          <w:rFonts w:ascii="Arial" w:hAnsi="Arial" w:cs="Arial"/>
          <w:sz w:val="24"/>
          <w:szCs w:val="24"/>
        </w:rPr>
        <w:t xml:space="preserve"> to chair in his/her/their place.</w:t>
      </w:r>
      <w:r w:rsidR="00180AA5" w:rsidRPr="0071560B">
        <w:rPr>
          <w:rFonts w:ascii="Arial" w:hAnsi="Arial" w:cs="Arial"/>
          <w:i/>
          <w:sz w:val="20"/>
          <w:szCs w:val="24"/>
        </w:rPr>
        <w:t xml:space="preserve"> </w:t>
      </w:r>
      <w:r w:rsidR="00180AA5" w:rsidRPr="0071560B">
        <w:rPr>
          <w:rFonts w:ascii="Arial" w:hAnsi="Arial" w:cs="Arial"/>
          <w:iCs/>
          <w:sz w:val="20"/>
          <w:szCs w:val="24"/>
        </w:rPr>
        <w:t>Figure 3: IAT membership</w:t>
      </w:r>
    </w:p>
    <w:p w14:paraId="5E67A6EE" w14:textId="6794A8BF" w:rsidR="00180AA5" w:rsidRPr="0071560B" w:rsidRDefault="004E7C27" w:rsidP="00791294">
      <w:pPr>
        <w:spacing w:after="120" w:line="240" w:lineRule="auto"/>
        <w:rPr>
          <w:rFonts w:ascii="Arial" w:hAnsi="Arial" w:cs="Arial"/>
          <w:i/>
          <w:sz w:val="20"/>
          <w:szCs w:val="24"/>
        </w:rPr>
      </w:pPr>
      <w:r w:rsidRPr="0071560B">
        <w:rPr>
          <w:noProof/>
        </w:rPr>
        <w:drawing>
          <wp:inline distT="0" distB="0" distL="0" distR="0" wp14:anchorId="4D1A8426" wp14:editId="5DC803A1">
            <wp:extent cx="5375082" cy="4106048"/>
            <wp:effectExtent l="0" t="0" r="0" b="8890"/>
            <wp:docPr id="573181869" name="Picture 1" descr="A screenshot of a dia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3181869" name="Picture 1" descr="A screenshot of a diagram&#10;&#10;AI-generated content may be incorrect."/>
                    <pic:cNvPicPr/>
                  </pic:nvPicPr>
                  <pic:blipFill>
                    <a:blip r:embed="rId31"/>
                    <a:stretch>
                      <a:fillRect/>
                    </a:stretch>
                  </pic:blipFill>
                  <pic:spPr>
                    <a:xfrm>
                      <a:off x="0" y="0"/>
                      <a:ext cx="5388080" cy="4115977"/>
                    </a:xfrm>
                    <a:prstGeom prst="rect">
                      <a:avLst/>
                    </a:prstGeom>
                  </pic:spPr>
                </pic:pic>
              </a:graphicData>
            </a:graphic>
          </wp:inline>
        </w:drawing>
      </w:r>
    </w:p>
    <w:p w14:paraId="1E4734DC" w14:textId="5A1AA97D" w:rsidR="00A0485F" w:rsidRPr="0071560B" w:rsidRDefault="005C48FC" w:rsidP="002A5492">
      <w:pPr>
        <w:pStyle w:val="Heading3"/>
        <w:spacing w:line="240" w:lineRule="auto"/>
        <w:rPr>
          <w:rFonts w:ascii="Arial" w:hAnsi="Arial" w:cs="Arial"/>
          <w:color w:val="3F2A55"/>
        </w:rPr>
      </w:pPr>
      <w:bookmarkStart w:id="21" w:name="_Toc194956938"/>
      <w:r w:rsidRPr="0071560B">
        <w:rPr>
          <w:rFonts w:ascii="Arial" w:hAnsi="Arial" w:cs="Arial"/>
          <w:color w:val="3F2A55"/>
        </w:rPr>
        <w:lastRenderedPageBreak/>
        <w:t>2.4</w:t>
      </w:r>
      <w:r w:rsidR="00A0485F" w:rsidRPr="0071560B">
        <w:rPr>
          <w:rFonts w:ascii="Arial" w:hAnsi="Arial" w:cs="Arial"/>
          <w:color w:val="3F2A55"/>
        </w:rPr>
        <w:t xml:space="preserve"> Operational Incident Team </w:t>
      </w:r>
      <w:r w:rsidR="008A3A90" w:rsidRPr="0071560B">
        <w:rPr>
          <w:rFonts w:ascii="Arial" w:hAnsi="Arial" w:cs="Arial"/>
          <w:color w:val="3F2A55"/>
        </w:rPr>
        <w:t>(OIT)</w:t>
      </w:r>
      <w:bookmarkEnd w:id="21"/>
    </w:p>
    <w:p w14:paraId="2CC39A7D" w14:textId="68A56B00" w:rsidR="005C48FC" w:rsidRPr="0071560B" w:rsidRDefault="008D4F05" w:rsidP="002A5492">
      <w:pPr>
        <w:pStyle w:val="NormalWeb"/>
        <w:tabs>
          <w:tab w:val="left" w:pos="709"/>
        </w:tabs>
        <w:spacing w:before="120" w:beforeAutospacing="0" w:after="120" w:afterAutospacing="0"/>
        <w:jc w:val="both"/>
        <w:rPr>
          <w:rFonts w:ascii="Arial" w:eastAsia="Verdana" w:hAnsi="Arial" w:cs="Arial"/>
          <w:color w:val="000000"/>
          <w:kern w:val="24"/>
          <w:szCs w:val="27"/>
        </w:rPr>
      </w:pPr>
      <w:r w:rsidRPr="0071560B">
        <w:rPr>
          <w:rFonts w:ascii="Arial" w:hAnsi="Arial" w:cs="Arial"/>
          <w:noProof/>
          <w:color w:val="3F2A55"/>
        </w:rPr>
        <mc:AlternateContent>
          <mc:Choice Requires="wps">
            <w:drawing>
              <wp:anchor distT="45720" distB="45720" distL="114300" distR="114300" simplePos="0" relativeHeight="251656704" behindDoc="0" locked="0" layoutInCell="1" allowOverlap="1" wp14:anchorId="414EFF11" wp14:editId="5B04AFCB">
                <wp:simplePos x="0" y="0"/>
                <wp:positionH relativeFrom="margin">
                  <wp:posOffset>11430</wp:posOffset>
                </wp:positionH>
                <wp:positionV relativeFrom="paragraph">
                  <wp:posOffset>863600</wp:posOffset>
                </wp:positionV>
                <wp:extent cx="5788025" cy="5966460"/>
                <wp:effectExtent l="19050" t="19050" r="22225" b="15240"/>
                <wp:wrapSquare wrapText="bothSides"/>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8025" cy="5966460"/>
                        </a:xfrm>
                        <a:prstGeom prst="rect">
                          <a:avLst/>
                        </a:prstGeom>
                        <a:solidFill>
                          <a:srgbClr val="FFFFFF"/>
                        </a:solidFill>
                        <a:ln w="28575">
                          <a:solidFill>
                            <a:srgbClr val="3F2A55"/>
                          </a:solidFill>
                          <a:miter lim="800000"/>
                          <a:headEnd/>
                          <a:tailEnd/>
                        </a:ln>
                      </wps:spPr>
                      <wps:txbx>
                        <w:txbxContent>
                          <w:p w14:paraId="667AB730" w14:textId="638BD9C2" w:rsidR="004B6FBE" w:rsidRPr="0071560B" w:rsidRDefault="004B6FBE" w:rsidP="004F55DE">
                            <w:pPr>
                              <w:pStyle w:val="ListParagraph"/>
                              <w:numPr>
                                <w:ilvl w:val="1"/>
                                <w:numId w:val="6"/>
                              </w:numPr>
                              <w:rPr>
                                <w:rFonts w:eastAsia="Times New Roman"/>
                                <w:sz w:val="24"/>
                              </w:rPr>
                            </w:pPr>
                            <w:r w:rsidRPr="0071560B">
                              <w:rPr>
                                <w:rFonts w:eastAsia="Times New Roman"/>
                                <w:sz w:val="24"/>
                              </w:rPr>
                              <w:t xml:space="preserve">Coordinate the </w:t>
                            </w:r>
                            <w:r w:rsidRPr="0071560B">
                              <w:rPr>
                                <w:rFonts w:eastAsia="Verdana"/>
                                <w:b/>
                                <w:bCs/>
                                <w:color w:val="3F2A55"/>
                                <w:kern w:val="24"/>
                                <w:sz w:val="24"/>
                                <w:szCs w:val="27"/>
                              </w:rPr>
                              <w:t>tactical and operational</w:t>
                            </w:r>
                            <w:r w:rsidRPr="0071560B">
                              <w:rPr>
                                <w:rFonts w:eastAsia="Times New Roman"/>
                                <w:sz w:val="24"/>
                              </w:rPr>
                              <w:t xml:space="preserve"> response to the incident.</w:t>
                            </w:r>
                          </w:p>
                          <w:p w14:paraId="520DA8FF"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color w:val="000000"/>
                                <w:kern w:val="24"/>
                                <w:sz w:val="24"/>
                                <w:szCs w:val="27"/>
                              </w:rPr>
                              <w:t xml:space="preserve">Hold an </w:t>
                            </w:r>
                            <w:r w:rsidRPr="0071560B">
                              <w:rPr>
                                <w:rFonts w:eastAsia="Verdana"/>
                                <w:b/>
                                <w:bCs/>
                                <w:color w:val="3F2A55"/>
                                <w:kern w:val="24"/>
                                <w:sz w:val="24"/>
                                <w:szCs w:val="27"/>
                              </w:rPr>
                              <w:t>initial meeting to understand the situation, set team objectives and identify the salient issues.</w:t>
                            </w:r>
                          </w:p>
                          <w:p w14:paraId="7119133A"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Formulate a plan </w:t>
                            </w:r>
                            <w:r w:rsidRPr="0071560B">
                              <w:rPr>
                                <w:rFonts w:eastAsia="Verdana"/>
                                <w:color w:val="000000"/>
                                <w:kern w:val="24"/>
                                <w:sz w:val="24"/>
                                <w:szCs w:val="27"/>
                              </w:rPr>
                              <w:t>of how to manage the incident.</w:t>
                            </w:r>
                          </w:p>
                          <w:p w14:paraId="6A039B0B" w14:textId="7931F972"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Inform</w:t>
                            </w:r>
                            <w:r w:rsidRPr="0071560B">
                              <w:rPr>
                                <w:rFonts w:eastAsia="Verdana"/>
                                <w:color w:val="000000"/>
                                <w:kern w:val="24"/>
                                <w:sz w:val="24"/>
                                <w:szCs w:val="27"/>
                              </w:rPr>
                              <w:t xml:space="preserve"> </w:t>
                            </w:r>
                            <w:r w:rsidR="00834CC7" w:rsidRPr="0071560B">
                              <w:rPr>
                                <w:rFonts w:eastAsia="Verdana"/>
                                <w:color w:val="000000"/>
                                <w:kern w:val="24"/>
                                <w:sz w:val="24"/>
                                <w:szCs w:val="27"/>
                              </w:rPr>
                              <w:t xml:space="preserve"> the </w:t>
                            </w:r>
                            <w:r w:rsidR="00F146A2" w:rsidRPr="0071560B">
                              <w:rPr>
                                <w:rFonts w:eastAsia="Verdana"/>
                                <w:color w:val="000000"/>
                                <w:kern w:val="24"/>
                                <w:sz w:val="24"/>
                                <w:szCs w:val="27"/>
                              </w:rPr>
                              <w:t xml:space="preserve">EMT </w:t>
                            </w:r>
                            <w:r w:rsidRPr="0071560B">
                              <w:rPr>
                                <w:rFonts w:eastAsia="Verdana"/>
                                <w:color w:val="000000"/>
                                <w:kern w:val="24"/>
                                <w:sz w:val="24"/>
                                <w:szCs w:val="27"/>
                              </w:rPr>
                              <w:t xml:space="preserve">and the </w:t>
                            </w:r>
                            <w:r w:rsidR="00F146A2" w:rsidRPr="0071560B">
                              <w:rPr>
                                <w:rFonts w:eastAsia="Verdana"/>
                                <w:color w:val="000000"/>
                                <w:kern w:val="24"/>
                                <w:sz w:val="24"/>
                                <w:szCs w:val="27"/>
                              </w:rPr>
                              <w:t xml:space="preserve">SLG </w:t>
                            </w:r>
                            <w:r w:rsidRPr="0071560B">
                              <w:rPr>
                                <w:rFonts w:eastAsia="Verdana"/>
                                <w:color w:val="000000"/>
                                <w:kern w:val="24"/>
                                <w:sz w:val="24"/>
                                <w:szCs w:val="27"/>
                              </w:rPr>
                              <w:t>that the OIT has been mobilised and provide the rationale.</w:t>
                            </w:r>
                          </w:p>
                          <w:p w14:paraId="275FE251" w14:textId="5ECED775"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Set the ‘battle rhythm’ </w:t>
                            </w:r>
                            <w:r w:rsidRPr="0071560B">
                              <w:rPr>
                                <w:rFonts w:eastAsia="Verdana"/>
                                <w:color w:val="000000"/>
                                <w:kern w:val="24"/>
                                <w:sz w:val="24"/>
                                <w:szCs w:val="27"/>
                              </w:rPr>
                              <w:t>for the response and communicate this to the team (i.e. when meetings will take place and when updates are expected).</w:t>
                            </w:r>
                          </w:p>
                          <w:p w14:paraId="247A17CB" w14:textId="4DC4F995"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Carry out operational tasks </w:t>
                            </w:r>
                            <w:r w:rsidRPr="0071560B">
                              <w:rPr>
                                <w:rFonts w:eastAsia="Verdana"/>
                                <w:color w:val="000000"/>
                                <w:kern w:val="24"/>
                                <w:sz w:val="24"/>
                                <w:szCs w:val="27"/>
                              </w:rPr>
                              <w:t xml:space="preserve">to manage the incident i.e. traceability mapping, development of food sampling plans in conjunction with </w:t>
                            </w:r>
                            <w:proofErr w:type="spellStart"/>
                            <w:r w:rsidRPr="0071560B">
                              <w:rPr>
                                <w:rFonts w:eastAsia="Verdana"/>
                                <w:color w:val="000000"/>
                                <w:kern w:val="24"/>
                                <w:sz w:val="24"/>
                                <w:szCs w:val="27"/>
                              </w:rPr>
                              <w:t>LAs</w:t>
                            </w:r>
                            <w:proofErr w:type="spellEnd"/>
                            <w:r w:rsidRPr="0071560B">
                              <w:rPr>
                                <w:rFonts w:eastAsia="Verdana"/>
                                <w:color w:val="000000"/>
                                <w:kern w:val="24"/>
                                <w:sz w:val="24"/>
                                <w:szCs w:val="27"/>
                              </w:rPr>
                              <w:t xml:space="preserve">, liaising with </w:t>
                            </w:r>
                            <w:proofErr w:type="spellStart"/>
                            <w:r w:rsidRPr="0071560B">
                              <w:rPr>
                                <w:rFonts w:eastAsia="Verdana"/>
                                <w:color w:val="000000"/>
                                <w:kern w:val="24"/>
                                <w:sz w:val="24"/>
                                <w:szCs w:val="27"/>
                              </w:rPr>
                              <w:t>FBOs</w:t>
                            </w:r>
                            <w:proofErr w:type="spellEnd"/>
                            <w:r w:rsidRPr="0071560B">
                              <w:rPr>
                                <w:rFonts w:eastAsia="Verdana"/>
                                <w:color w:val="000000"/>
                                <w:kern w:val="24"/>
                                <w:sz w:val="24"/>
                                <w:szCs w:val="27"/>
                              </w:rPr>
                              <w:t xml:space="preserve"> and retailers as appropriate.</w:t>
                            </w:r>
                          </w:p>
                          <w:p w14:paraId="7AEF7C77" w14:textId="3E303A9E"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Identify and engage with stakeholders, </w:t>
                            </w:r>
                            <w:r w:rsidRPr="0071560B">
                              <w:rPr>
                                <w:rFonts w:eastAsia="Verdana"/>
                                <w:color w:val="000000"/>
                                <w:kern w:val="24"/>
                                <w:sz w:val="24"/>
                                <w:szCs w:val="27"/>
                              </w:rPr>
                              <w:t>including the use of ‘</w:t>
                            </w:r>
                            <w:proofErr w:type="spellStart"/>
                            <w:r w:rsidRPr="0071560B">
                              <w:rPr>
                                <w:rFonts w:eastAsia="Verdana"/>
                                <w:color w:val="000000"/>
                                <w:kern w:val="24"/>
                                <w:sz w:val="24"/>
                                <w:szCs w:val="27"/>
                              </w:rPr>
                              <w:t>Birdtable</w:t>
                            </w:r>
                            <w:proofErr w:type="spellEnd"/>
                            <w:r w:rsidRPr="0071560B">
                              <w:rPr>
                                <w:rFonts w:eastAsia="Verdana"/>
                                <w:color w:val="000000"/>
                                <w:kern w:val="24"/>
                                <w:sz w:val="24"/>
                                <w:szCs w:val="27"/>
                              </w:rPr>
                              <w:t>’ briefings for stakeholders.</w:t>
                            </w:r>
                          </w:p>
                          <w:p w14:paraId="5086EA80"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color w:val="000000"/>
                                <w:kern w:val="24"/>
                                <w:sz w:val="24"/>
                                <w:szCs w:val="27"/>
                              </w:rPr>
                              <w:t xml:space="preserve">Consider the </w:t>
                            </w:r>
                            <w:r w:rsidRPr="0071560B">
                              <w:rPr>
                                <w:rFonts w:eastAsia="Verdana"/>
                                <w:b/>
                                <w:bCs/>
                                <w:color w:val="3F2A55"/>
                                <w:kern w:val="24"/>
                                <w:sz w:val="24"/>
                                <w:szCs w:val="27"/>
                              </w:rPr>
                              <w:t xml:space="preserve">communication </w:t>
                            </w:r>
                            <w:r w:rsidRPr="0071560B">
                              <w:rPr>
                                <w:rFonts w:eastAsia="Verdana"/>
                                <w:bCs/>
                                <w:kern w:val="24"/>
                                <w:sz w:val="24"/>
                                <w:szCs w:val="27"/>
                              </w:rPr>
                              <w:t xml:space="preserve">response </w:t>
                            </w:r>
                            <w:r w:rsidRPr="0071560B">
                              <w:rPr>
                                <w:rFonts w:eastAsia="Verdana"/>
                                <w:color w:val="000000"/>
                                <w:kern w:val="24"/>
                                <w:sz w:val="24"/>
                                <w:szCs w:val="27"/>
                              </w:rPr>
                              <w:t xml:space="preserve">required. </w:t>
                            </w:r>
                          </w:p>
                          <w:p w14:paraId="62DF0159" w14:textId="715A5CFD"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Ensure that information is captured and managed using </w:t>
                            </w:r>
                            <w:r w:rsidRPr="0071560B">
                              <w:rPr>
                                <w:rFonts w:eastAsia="Verdana"/>
                                <w:color w:val="000000"/>
                                <w:kern w:val="24"/>
                                <w:sz w:val="24"/>
                                <w:szCs w:val="27"/>
                              </w:rPr>
                              <w:t>CLIO by liaising with the Information Manager/Facilitator.</w:t>
                            </w:r>
                          </w:p>
                          <w:p w14:paraId="20438CCC" w14:textId="2EB134F1"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Ensure that  high quality updates </w:t>
                            </w:r>
                            <w:r w:rsidRPr="0071560B">
                              <w:rPr>
                                <w:rFonts w:eastAsia="Verdana"/>
                                <w:color w:val="000000"/>
                                <w:kern w:val="24"/>
                                <w:sz w:val="24"/>
                                <w:szCs w:val="27"/>
                              </w:rPr>
                              <w:t xml:space="preserve">and briefings are provided  to </w:t>
                            </w:r>
                            <w:r w:rsidR="00834CC7" w:rsidRPr="0071560B">
                              <w:rPr>
                                <w:rFonts w:eastAsia="Verdana"/>
                                <w:color w:val="000000"/>
                                <w:kern w:val="24"/>
                                <w:sz w:val="24"/>
                                <w:szCs w:val="27"/>
                              </w:rPr>
                              <w:t>the E</w:t>
                            </w:r>
                            <w:r w:rsidR="005D01D0" w:rsidRPr="0071560B">
                              <w:rPr>
                                <w:rFonts w:eastAsia="Verdana"/>
                                <w:color w:val="000000"/>
                                <w:kern w:val="24"/>
                                <w:sz w:val="24"/>
                                <w:szCs w:val="27"/>
                              </w:rPr>
                              <w:t>MT</w:t>
                            </w:r>
                            <w:r w:rsidR="00834CC7" w:rsidRPr="0071560B">
                              <w:rPr>
                                <w:rFonts w:eastAsia="Verdana"/>
                                <w:color w:val="000000"/>
                                <w:kern w:val="24"/>
                                <w:sz w:val="24"/>
                                <w:szCs w:val="27"/>
                              </w:rPr>
                              <w:t xml:space="preserve"> and </w:t>
                            </w:r>
                            <w:r w:rsidR="005D01D0" w:rsidRPr="0071560B">
                              <w:rPr>
                                <w:rFonts w:eastAsia="Verdana"/>
                                <w:color w:val="000000"/>
                                <w:kern w:val="24"/>
                                <w:sz w:val="24"/>
                                <w:szCs w:val="27"/>
                              </w:rPr>
                              <w:t xml:space="preserve">SLG </w:t>
                            </w:r>
                            <w:r w:rsidRPr="0071560B">
                              <w:rPr>
                                <w:rFonts w:eastAsia="Verdana"/>
                                <w:color w:val="000000"/>
                                <w:kern w:val="24"/>
                                <w:sz w:val="24"/>
                                <w:szCs w:val="27"/>
                              </w:rPr>
                              <w:t>throughout the response via SFCIU Daily Management meeting documentation</w:t>
                            </w:r>
                            <w:r w:rsidR="005D01D0" w:rsidRPr="0071560B">
                              <w:rPr>
                                <w:rFonts w:eastAsia="Verdana"/>
                                <w:color w:val="000000"/>
                                <w:kern w:val="24"/>
                                <w:sz w:val="24"/>
                                <w:szCs w:val="27"/>
                              </w:rPr>
                              <w:t xml:space="preserve"> and a Situation Report, if requested</w:t>
                            </w:r>
                            <w:r w:rsidR="005B6311" w:rsidRPr="0071560B">
                              <w:rPr>
                                <w:rFonts w:eastAsia="Verdana"/>
                                <w:color w:val="000000"/>
                                <w:kern w:val="24"/>
                                <w:sz w:val="24"/>
                                <w:szCs w:val="27"/>
                              </w:rPr>
                              <w:t>.</w:t>
                            </w:r>
                          </w:p>
                          <w:p w14:paraId="5A7D434D"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Sign off communication lines/press releases </w:t>
                            </w:r>
                            <w:r w:rsidRPr="0071560B">
                              <w:rPr>
                                <w:rFonts w:eastAsia="Verdana"/>
                                <w:bCs/>
                                <w:kern w:val="24"/>
                                <w:sz w:val="24"/>
                                <w:szCs w:val="27"/>
                              </w:rPr>
                              <w:t xml:space="preserve">as per the </w:t>
                            </w:r>
                            <w:proofErr w:type="spellStart"/>
                            <w:r w:rsidRPr="0071560B">
                              <w:rPr>
                                <w:rFonts w:eastAsia="Verdana"/>
                                <w:bCs/>
                                <w:kern w:val="24"/>
                                <w:sz w:val="24"/>
                                <w:szCs w:val="27"/>
                              </w:rPr>
                              <w:t>ICP</w:t>
                            </w:r>
                            <w:proofErr w:type="spellEnd"/>
                          </w:p>
                          <w:p w14:paraId="128BCEF8"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color w:val="000000"/>
                                <w:kern w:val="24"/>
                                <w:sz w:val="24"/>
                                <w:szCs w:val="27"/>
                              </w:rPr>
                              <w:t xml:space="preserve">Continue to </w:t>
                            </w:r>
                            <w:r w:rsidRPr="0071560B">
                              <w:rPr>
                                <w:rFonts w:eastAsia="Verdana"/>
                                <w:b/>
                                <w:bCs/>
                                <w:color w:val="3F2A55"/>
                                <w:kern w:val="24"/>
                                <w:sz w:val="24"/>
                                <w:szCs w:val="27"/>
                              </w:rPr>
                              <w:t>assess the incident throughout the response</w:t>
                            </w:r>
                            <w:r w:rsidRPr="0071560B">
                              <w:rPr>
                                <w:rFonts w:eastAsia="Verdana"/>
                                <w:color w:val="3F2A55"/>
                                <w:kern w:val="24"/>
                                <w:sz w:val="24"/>
                                <w:szCs w:val="27"/>
                              </w:rPr>
                              <w:t xml:space="preserve"> </w:t>
                            </w:r>
                            <w:r w:rsidRPr="0071560B">
                              <w:rPr>
                                <w:rFonts w:eastAsia="Verdana"/>
                                <w:color w:val="000000"/>
                                <w:kern w:val="24"/>
                                <w:sz w:val="24"/>
                                <w:szCs w:val="27"/>
                              </w:rPr>
                              <w:t>to determine:</w:t>
                            </w:r>
                          </w:p>
                          <w:p w14:paraId="57FA33A5" w14:textId="4B120C6D" w:rsidR="004B6FBE" w:rsidRPr="0071560B" w:rsidRDefault="004B6FBE" w:rsidP="004F55DE">
                            <w:pPr>
                              <w:pStyle w:val="ListBullet"/>
                              <w:numPr>
                                <w:ilvl w:val="2"/>
                                <w:numId w:val="18"/>
                              </w:numPr>
                              <w:jc w:val="both"/>
                              <w:rPr>
                                <w:rFonts w:ascii="Arial" w:hAnsi="Arial" w:cs="Arial"/>
                                <w:sz w:val="24"/>
                                <w:lang w:val="en-GB"/>
                              </w:rPr>
                            </w:pPr>
                            <w:r w:rsidRPr="0071560B">
                              <w:rPr>
                                <w:rFonts w:ascii="Arial" w:hAnsi="Arial" w:cs="Arial"/>
                                <w:sz w:val="24"/>
                                <w:lang w:val="en-GB"/>
                              </w:rPr>
                              <w:t>If the incident classification remains the same (or whether escalation/de-escalation is required).</w:t>
                            </w:r>
                          </w:p>
                          <w:p w14:paraId="07211897" w14:textId="15F86139" w:rsidR="00DE2015" w:rsidRPr="0071560B" w:rsidRDefault="004B6FBE" w:rsidP="00DE2015">
                            <w:pPr>
                              <w:pStyle w:val="ListBullet"/>
                              <w:numPr>
                                <w:ilvl w:val="2"/>
                                <w:numId w:val="18"/>
                              </w:numPr>
                              <w:spacing w:after="0"/>
                              <w:jc w:val="both"/>
                              <w:rPr>
                                <w:rFonts w:ascii="Arial" w:hAnsi="Arial" w:cs="Arial"/>
                                <w:sz w:val="24"/>
                                <w:lang w:val="en-GB"/>
                              </w:rPr>
                            </w:pPr>
                            <w:r w:rsidRPr="0071560B">
                              <w:rPr>
                                <w:rFonts w:ascii="Arial" w:hAnsi="Arial" w:cs="Arial"/>
                                <w:sz w:val="24"/>
                                <w:lang w:val="en-GB"/>
                              </w:rPr>
                              <w:t>Whether FSS should remain the lead organisation.</w:t>
                            </w:r>
                          </w:p>
                          <w:p w14:paraId="5FF8AA21" w14:textId="71E42BCC" w:rsidR="00DE2015" w:rsidRPr="0071560B" w:rsidRDefault="00DE2015" w:rsidP="00DE2015">
                            <w:pPr>
                              <w:pStyle w:val="ListBullet"/>
                              <w:numPr>
                                <w:ilvl w:val="0"/>
                                <w:numId w:val="18"/>
                              </w:numPr>
                              <w:ind w:left="360"/>
                              <w:rPr>
                                <w:rFonts w:ascii="Arial" w:hAnsi="Arial" w:cs="Arial"/>
                                <w:sz w:val="24"/>
                                <w:szCs w:val="24"/>
                                <w:lang w:val="en-GB"/>
                              </w:rPr>
                            </w:pPr>
                            <w:r w:rsidRPr="0071560B">
                              <w:rPr>
                                <w:rFonts w:ascii="Arial" w:eastAsia="Verdana" w:hAnsi="Arial" w:cs="Arial"/>
                                <w:b/>
                                <w:bCs/>
                                <w:color w:val="3F2A55"/>
                                <w:kern w:val="24"/>
                                <w:sz w:val="24"/>
                                <w:szCs w:val="24"/>
                                <w:lang w:val="en-GB"/>
                              </w:rPr>
                              <w:t xml:space="preserve">Identify any lessons learned </w:t>
                            </w:r>
                            <w:r w:rsidRPr="0071560B">
                              <w:rPr>
                                <w:rFonts w:ascii="Arial" w:hAnsi="Arial" w:cs="Arial"/>
                                <w:sz w:val="24"/>
                                <w:szCs w:val="24"/>
                                <w:lang w:val="en-GB"/>
                              </w:rPr>
                              <w:t>throughout the incident and aim to address any immediate issues which are impacting the response, if possible</w:t>
                            </w:r>
                          </w:p>
                          <w:p w14:paraId="0D7AA836" w14:textId="682CA6AA"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Decide when to stand down </w:t>
                            </w:r>
                            <w:r w:rsidRPr="0071560B">
                              <w:rPr>
                                <w:rFonts w:eastAsia="Verdana"/>
                                <w:color w:val="000000"/>
                                <w:kern w:val="24"/>
                                <w:sz w:val="24"/>
                                <w:szCs w:val="27"/>
                              </w:rPr>
                              <w:t>the response and communicate to the team and wider business, as appropriate.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14EFF11" id="_x0000_s1029" type="#_x0000_t202" style="position:absolute;left:0;text-align:left;margin-left:.9pt;margin-top:68pt;width:455.75pt;height:469.8pt;z-index:25165670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EScGwIAACgEAAAOAAAAZHJzL2Uyb0RvYy54bWysU9uO2yAQfa/Uf0C8N3a8cZK14qzSbFNV&#10;2l6kbT8AYxyjYoYCiZ1+fQeczUbb9qUqD2iGgcPMmTOru6FT5Cisk6BLOp2klAjNoZZ6X9JvX3dv&#10;lpQ4z3TNFGhR0pNw9G79+tWqN4XIoAVVC0sQRLuiNyVtvTdFkjjeio65CRihMdiA7ZhH1+6T2rIe&#10;0TuVZGk6T3qwtbHAhXN4ej8G6TriN43g/nPTOOGJKinm5uNu416FPVmvWLG3zLSSn9Ng/5BFx6TG&#10;Ty9Q98wzcrDyN6hOcgsOGj/h0CXQNJKLWANWM01fVPPYMiNiLUiOMxea3P+D5Z+Oj+aLJX54CwM2&#10;MBbhzAPw745o2LZM78XGWuhbwWr8eBooS3rjivPTQLUrXACp+o9QY5PZwUMEGhrbBVawToLo2IDT&#10;hXQxeMLxMF8sl2mWU8Ixlt/O57N5bEvCiqfnxjr/XkBHglFSi12N8Oz44HxIhxVPV8JvDpSsd1Kp&#10;6Nh9tVWWHBkqYBdXrODFNaVJX9JsmS/ykYK/Ytzssk2e/wmjkx61rGRX0mUa1qiuQNw7XUeleSbV&#10;aGPOSp+ZDOSNNPqhGoisS3oT3gZiK6hPSK2FUbo4ami0YH9S0qNsS+p+HJgVlKgPGttzO53Ngs6j&#10;M8sXGTr2OlJdR5jmCFVST8lobn2cjUCchg22sZGR4OdMzimjHCPv59EJer/2463nAV//AgAA//8D&#10;AFBLAwQUAAYACAAAACEAHmQKVt4AAAAKAQAADwAAAGRycy9kb3ducmV2LnhtbEyPQU/DMAyF70j7&#10;D5EncWNpF9FBaTpNILhx2AbSjllj2mqNUzXp1v17zImdrOdnPX+vWE+uE2ccQutJQ7pIQCBV3rZU&#10;a/javz88gQjRkDWdJ9RwxQDrcnZXmNz6C23xvIu14BAKudHQxNjnUoaqQWfCwvdI7P34wZnIcqil&#10;HcyFw10nl0mSSWda4g+N6fG1weq0G52Gwwo//P5bfabbtLqOb+oQTuS1vp9PmxcQEaf4fwx/+IwO&#10;JTMd/Ug2iI41g0ceKuNK7D+nSoE48iZZPWYgy0LeVih/AQAA//8DAFBLAQItABQABgAIAAAAIQC2&#10;gziS/gAAAOEBAAATAAAAAAAAAAAAAAAAAAAAAABbQ29udGVudF9UeXBlc10ueG1sUEsBAi0AFAAG&#10;AAgAAAAhADj9If/WAAAAlAEAAAsAAAAAAAAAAAAAAAAALwEAAF9yZWxzLy5yZWxzUEsBAi0AFAAG&#10;AAgAAAAhAHUgRJwbAgAAKAQAAA4AAAAAAAAAAAAAAAAALgIAAGRycy9lMm9Eb2MueG1sUEsBAi0A&#10;FAAGAAgAAAAhAB5kClbeAAAACgEAAA8AAAAAAAAAAAAAAAAAdQQAAGRycy9kb3ducmV2LnhtbFBL&#10;BQYAAAAABAAEAPMAAACABQAAAAA=&#10;" strokecolor="#3f2a55" strokeweight="2.25pt">
                <v:textbox>
                  <w:txbxContent>
                    <w:p w14:paraId="667AB730" w14:textId="638BD9C2" w:rsidR="004B6FBE" w:rsidRPr="0071560B" w:rsidRDefault="004B6FBE" w:rsidP="004F55DE">
                      <w:pPr>
                        <w:pStyle w:val="ListParagraph"/>
                        <w:numPr>
                          <w:ilvl w:val="1"/>
                          <w:numId w:val="6"/>
                        </w:numPr>
                        <w:rPr>
                          <w:rFonts w:eastAsia="Times New Roman"/>
                          <w:sz w:val="24"/>
                        </w:rPr>
                      </w:pPr>
                      <w:r w:rsidRPr="0071560B">
                        <w:rPr>
                          <w:rFonts w:eastAsia="Times New Roman"/>
                          <w:sz w:val="24"/>
                        </w:rPr>
                        <w:t xml:space="preserve">Coordinate the </w:t>
                      </w:r>
                      <w:r w:rsidRPr="0071560B">
                        <w:rPr>
                          <w:rFonts w:eastAsia="Verdana"/>
                          <w:b/>
                          <w:bCs/>
                          <w:color w:val="3F2A55"/>
                          <w:kern w:val="24"/>
                          <w:sz w:val="24"/>
                          <w:szCs w:val="27"/>
                        </w:rPr>
                        <w:t>tactical and operational</w:t>
                      </w:r>
                      <w:r w:rsidRPr="0071560B">
                        <w:rPr>
                          <w:rFonts w:eastAsia="Times New Roman"/>
                          <w:sz w:val="24"/>
                        </w:rPr>
                        <w:t xml:space="preserve"> response to the incident.</w:t>
                      </w:r>
                    </w:p>
                    <w:p w14:paraId="520DA8FF"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color w:val="000000"/>
                          <w:kern w:val="24"/>
                          <w:sz w:val="24"/>
                          <w:szCs w:val="27"/>
                        </w:rPr>
                        <w:t xml:space="preserve">Hold an </w:t>
                      </w:r>
                      <w:r w:rsidRPr="0071560B">
                        <w:rPr>
                          <w:rFonts w:eastAsia="Verdana"/>
                          <w:b/>
                          <w:bCs/>
                          <w:color w:val="3F2A55"/>
                          <w:kern w:val="24"/>
                          <w:sz w:val="24"/>
                          <w:szCs w:val="27"/>
                        </w:rPr>
                        <w:t>initial meeting to understand the situation, set team objectives and identify the salient issues.</w:t>
                      </w:r>
                    </w:p>
                    <w:p w14:paraId="7119133A"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Formulate a plan </w:t>
                      </w:r>
                      <w:r w:rsidRPr="0071560B">
                        <w:rPr>
                          <w:rFonts w:eastAsia="Verdana"/>
                          <w:color w:val="000000"/>
                          <w:kern w:val="24"/>
                          <w:sz w:val="24"/>
                          <w:szCs w:val="27"/>
                        </w:rPr>
                        <w:t>of how to manage the incident.</w:t>
                      </w:r>
                    </w:p>
                    <w:p w14:paraId="6A039B0B" w14:textId="7931F972"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Inform</w:t>
                      </w:r>
                      <w:r w:rsidRPr="0071560B">
                        <w:rPr>
                          <w:rFonts w:eastAsia="Verdana"/>
                          <w:color w:val="000000"/>
                          <w:kern w:val="24"/>
                          <w:sz w:val="24"/>
                          <w:szCs w:val="27"/>
                        </w:rPr>
                        <w:t xml:space="preserve"> </w:t>
                      </w:r>
                      <w:r w:rsidR="00834CC7" w:rsidRPr="0071560B">
                        <w:rPr>
                          <w:rFonts w:eastAsia="Verdana"/>
                          <w:color w:val="000000"/>
                          <w:kern w:val="24"/>
                          <w:sz w:val="24"/>
                          <w:szCs w:val="27"/>
                        </w:rPr>
                        <w:t xml:space="preserve"> the </w:t>
                      </w:r>
                      <w:r w:rsidR="00F146A2" w:rsidRPr="0071560B">
                        <w:rPr>
                          <w:rFonts w:eastAsia="Verdana"/>
                          <w:color w:val="000000"/>
                          <w:kern w:val="24"/>
                          <w:sz w:val="24"/>
                          <w:szCs w:val="27"/>
                        </w:rPr>
                        <w:t xml:space="preserve">EMT </w:t>
                      </w:r>
                      <w:r w:rsidRPr="0071560B">
                        <w:rPr>
                          <w:rFonts w:eastAsia="Verdana"/>
                          <w:color w:val="000000"/>
                          <w:kern w:val="24"/>
                          <w:sz w:val="24"/>
                          <w:szCs w:val="27"/>
                        </w:rPr>
                        <w:t xml:space="preserve">and the </w:t>
                      </w:r>
                      <w:r w:rsidR="00F146A2" w:rsidRPr="0071560B">
                        <w:rPr>
                          <w:rFonts w:eastAsia="Verdana"/>
                          <w:color w:val="000000"/>
                          <w:kern w:val="24"/>
                          <w:sz w:val="24"/>
                          <w:szCs w:val="27"/>
                        </w:rPr>
                        <w:t xml:space="preserve">SLG </w:t>
                      </w:r>
                      <w:r w:rsidRPr="0071560B">
                        <w:rPr>
                          <w:rFonts w:eastAsia="Verdana"/>
                          <w:color w:val="000000"/>
                          <w:kern w:val="24"/>
                          <w:sz w:val="24"/>
                          <w:szCs w:val="27"/>
                        </w:rPr>
                        <w:t>that the OIT has been mobilised and provide the rationale.</w:t>
                      </w:r>
                    </w:p>
                    <w:p w14:paraId="275FE251" w14:textId="5ECED775"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Set the ‘battle rhythm’ </w:t>
                      </w:r>
                      <w:r w:rsidRPr="0071560B">
                        <w:rPr>
                          <w:rFonts w:eastAsia="Verdana"/>
                          <w:color w:val="000000"/>
                          <w:kern w:val="24"/>
                          <w:sz w:val="24"/>
                          <w:szCs w:val="27"/>
                        </w:rPr>
                        <w:t>for the response and communicate this to the team (i.e. when meetings will take place and when updates are expected).</w:t>
                      </w:r>
                    </w:p>
                    <w:p w14:paraId="247A17CB" w14:textId="4DC4F995"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Carry out operational tasks </w:t>
                      </w:r>
                      <w:r w:rsidRPr="0071560B">
                        <w:rPr>
                          <w:rFonts w:eastAsia="Verdana"/>
                          <w:color w:val="000000"/>
                          <w:kern w:val="24"/>
                          <w:sz w:val="24"/>
                          <w:szCs w:val="27"/>
                        </w:rPr>
                        <w:t xml:space="preserve">to manage the incident i.e. traceability mapping, development of food sampling plans in conjunction with </w:t>
                      </w:r>
                      <w:proofErr w:type="spellStart"/>
                      <w:r w:rsidRPr="0071560B">
                        <w:rPr>
                          <w:rFonts w:eastAsia="Verdana"/>
                          <w:color w:val="000000"/>
                          <w:kern w:val="24"/>
                          <w:sz w:val="24"/>
                          <w:szCs w:val="27"/>
                        </w:rPr>
                        <w:t>LAs</w:t>
                      </w:r>
                      <w:proofErr w:type="spellEnd"/>
                      <w:r w:rsidRPr="0071560B">
                        <w:rPr>
                          <w:rFonts w:eastAsia="Verdana"/>
                          <w:color w:val="000000"/>
                          <w:kern w:val="24"/>
                          <w:sz w:val="24"/>
                          <w:szCs w:val="27"/>
                        </w:rPr>
                        <w:t xml:space="preserve">, liaising with </w:t>
                      </w:r>
                      <w:proofErr w:type="spellStart"/>
                      <w:r w:rsidRPr="0071560B">
                        <w:rPr>
                          <w:rFonts w:eastAsia="Verdana"/>
                          <w:color w:val="000000"/>
                          <w:kern w:val="24"/>
                          <w:sz w:val="24"/>
                          <w:szCs w:val="27"/>
                        </w:rPr>
                        <w:t>FBOs</w:t>
                      </w:r>
                      <w:proofErr w:type="spellEnd"/>
                      <w:r w:rsidRPr="0071560B">
                        <w:rPr>
                          <w:rFonts w:eastAsia="Verdana"/>
                          <w:color w:val="000000"/>
                          <w:kern w:val="24"/>
                          <w:sz w:val="24"/>
                          <w:szCs w:val="27"/>
                        </w:rPr>
                        <w:t xml:space="preserve"> and retailers as appropriate.</w:t>
                      </w:r>
                    </w:p>
                    <w:p w14:paraId="7AEF7C77" w14:textId="3E303A9E"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Identify and engage with stakeholders, </w:t>
                      </w:r>
                      <w:r w:rsidRPr="0071560B">
                        <w:rPr>
                          <w:rFonts w:eastAsia="Verdana"/>
                          <w:color w:val="000000"/>
                          <w:kern w:val="24"/>
                          <w:sz w:val="24"/>
                          <w:szCs w:val="27"/>
                        </w:rPr>
                        <w:t>including the use of ‘</w:t>
                      </w:r>
                      <w:proofErr w:type="spellStart"/>
                      <w:r w:rsidRPr="0071560B">
                        <w:rPr>
                          <w:rFonts w:eastAsia="Verdana"/>
                          <w:color w:val="000000"/>
                          <w:kern w:val="24"/>
                          <w:sz w:val="24"/>
                          <w:szCs w:val="27"/>
                        </w:rPr>
                        <w:t>Birdtable</w:t>
                      </w:r>
                      <w:proofErr w:type="spellEnd"/>
                      <w:r w:rsidRPr="0071560B">
                        <w:rPr>
                          <w:rFonts w:eastAsia="Verdana"/>
                          <w:color w:val="000000"/>
                          <w:kern w:val="24"/>
                          <w:sz w:val="24"/>
                          <w:szCs w:val="27"/>
                        </w:rPr>
                        <w:t>’ briefings for stakeholders.</w:t>
                      </w:r>
                    </w:p>
                    <w:p w14:paraId="5086EA80"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color w:val="000000"/>
                          <w:kern w:val="24"/>
                          <w:sz w:val="24"/>
                          <w:szCs w:val="27"/>
                        </w:rPr>
                        <w:t xml:space="preserve">Consider the </w:t>
                      </w:r>
                      <w:r w:rsidRPr="0071560B">
                        <w:rPr>
                          <w:rFonts w:eastAsia="Verdana"/>
                          <w:b/>
                          <w:bCs/>
                          <w:color w:val="3F2A55"/>
                          <w:kern w:val="24"/>
                          <w:sz w:val="24"/>
                          <w:szCs w:val="27"/>
                        </w:rPr>
                        <w:t xml:space="preserve">communication </w:t>
                      </w:r>
                      <w:r w:rsidRPr="0071560B">
                        <w:rPr>
                          <w:rFonts w:eastAsia="Verdana"/>
                          <w:bCs/>
                          <w:kern w:val="24"/>
                          <w:sz w:val="24"/>
                          <w:szCs w:val="27"/>
                        </w:rPr>
                        <w:t xml:space="preserve">response </w:t>
                      </w:r>
                      <w:r w:rsidRPr="0071560B">
                        <w:rPr>
                          <w:rFonts w:eastAsia="Verdana"/>
                          <w:color w:val="000000"/>
                          <w:kern w:val="24"/>
                          <w:sz w:val="24"/>
                          <w:szCs w:val="27"/>
                        </w:rPr>
                        <w:t xml:space="preserve">required. </w:t>
                      </w:r>
                    </w:p>
                    <w:p w14:paraId="62DF0159" w14:textId="715A5CFD"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Ensure that information is captured and managed using </w:t>
                      </w:r>
                      <w:r w:rsidRPr="0071560B">
                        <w:rPr>
                          <w:rFonts w:eastAsia="Verdana"/>
                          <w:color w:val="000000"/>
                          <w:kern w:val="24"/>
                          <w:sz w:val="24"/>
                          <w:szCs w:val="27"/>
                        </w:rPr>
                        <w:t>CLIO by liaising with the Information Manager/Facilitator.</w:t>
                      </w:r>
                    </w:p>
                    <w:p w14:paraId="20438CCC" w14:textId="2EB134F1"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Ensure that  high quality updates </w:t>
                      </w:r>
                      <w:r w:rsidRPr="0071560B">
                        <w:rPr>
                          <w:rFonts w:eastAsia="Verdana"/>
                          <w:color w:val="000000"/>
                          <w:kern w:val="24"/>
                          <w:sz w:val="24"/>
                          <w:szCs w:val="27"/>
                        </w:rPr>
                        <w:t xml:space="preserve">and briefings are provided  to </w:t>
                      </w:r>
                      <w:r w:rsidR="00834CC7" w:rsidRPr="0071560B">
                        <w:rPr>
                          <w:rFonts w:eastAsia="Verdana"/>
                          <w:color w:val="000000"/>
                          <w:kern w:val="24"/>
                          <w:sz w:val="24"/>
                          <w:szCs w:val="27"/>
                        </w:rPr>
                        <w:t>the E</w:t>
                      </w:r>
                      <w:r w:rsidR="005D01D0" w:rsidRPr="0071560B">
                        <w:rPr>
                          <w:rFonts w:eastAsia="Verdana"/>
                          <w:color w:val="000000"/>
                          <w:kern w:val="24"/>
                          <w:sz w:val="24"/>
                          <w:szCs w:val="27"/>
                        </w:rPr>
                        <w:t>MT</w:t>
                      </w:r>
                      <w:r w:rsidR="00834CC7" w:rsidRPr="0071560B">
                        <w:rPr>
                          <w:rFonts w:eastAsia="Verdana"/>
                          <w:color w:val="000000"/>
                          <w:kern w:val="24"/>
                          <w:sz w:val="24"/>
                          <w:szCs w:val="27"/>
                        </w:rPr>
                        <w:t xml:space="preserve"> and </w:t>
                      </w:r>
                      <w:r w:rsidR="005D01D0" w:rsidRPr="0071560B">
                        <w:rPr>
                          <w:rFonts w:eastAsia="Verdana"/>
                          <w:color w:val="000000"/>
                          <w:kern w:val="24"/>
                          <w:sz w:val="24"/>
                          <w:szCs w:val="27"/>
                        </w:rPr>
                        <w:t xml:space="preserve">SLG </w:t>
                      </w:r>
                      <w:r w:rsidRPr="0071560B">
                        <w:rPr>
                          <w:rFonts w:eastAsia="Verdana"/>
                          <w:color w:val="000000"/>
                          <w:kern w:val="24"/>
                          <w:sz w:val="24"/>
                          <w:szCs w:val="27"/>
                        </w:rPr>
                        <w:t>throughout the response via SFCIU Daily Management meeting documentation</w:t>
                      </w:r>
                      <w:r w:rsidR="005D01D0" w:rsidRPr="0071560B">
                        <w:rPr>
                          <w:rFonts w:eastAsia="Verdana"/>
                          <w:color w:val="000000"/>
                          <w:kern w:val="24"/>
                          <w:sz w:val="24"/>
                          <w:szCs w:val="27"/>
                        </w:rPr>
                        <w:t xml:space="preserve"> and a Situation Report, if requested</w:t>
                      </w:r>
                      <w:r w:rsidR="005B6311" w:rsidRPr="0071560B">
                        <w:rPr>
                          <w:rFonts w:eastAsia="Verdana"/>
                          <w:color w:val="000000"/>
                          <w:kern w:val="24"/>
                          <w:sz w:val="24"/>
                          <w:szCs w:val="27"/>
                        </w:rPr>
                        <w:t>.</w:t>
                      </w:r>
                    </w:p>
                    <w:p w14:paraId="5A7D434D"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Sign off communication lines/press releases </w:t>
                      </w:r>
                      <w:r w:rsidRPr="0071560B">
                        <w:rPr>
                          <w:rFonts w:eastAsia="Verdana"/>
                          <w:bCs/>
                          <w:kern w:val="24"/>
                          <w:sz w:val="24"/>
                          <w:szCs w:val="27"/>
                        </w:rPr>
                        <w:t xml:space="preserve">as per the </w:t>
                      </w:r>
                      <w:proofErr w:type="spellStart"/>
                      <w:r w:rsidRPr="0071560B">
                        <w:rPr>
                          <w:rFonts w:eastAsia="Verdana"/>
                          <w:bCs/>
                          <w:kern w:val="24"/>
                          <w:sz w:val="24"/>
                          <w:szCs w:val="27"/>
                        </w:rPr>
                        <w:t>ICP</w:t>
                      </w:r>
                      <w:proofErr w:type="spellEnd"/>
                    </w:p>
                    <w:p w14:paraId="128BCEF8" w14:textId="77777777"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color w:val="000000"/>
                          <w:kern w:val="24"/>
                          <w:sz w:val="24"/>
                          <w:szCs w:val="27"/>
                        </w:rPr>
                        <w:t xml:space="preserve">Continue to </w:t>
                      </w:r>
                      <w:r w:rsidRPr="0071560B">
                        <w:rPr>
                          <w:rFonts w:eastAsia="Verdana"/>
                          <w:b/>
                          <w:bCs/>
                          <w:color w:val="3F2A55"/>
                          <w:kern w:val="24"/>
                          <w:sz w:val="24"/>
                          <w:szCs w:val="27"/>
                        </w:rPr>
                        <w:t>assess the incident throughout the response</w:t>
                      </w:r>
                      <w:r w:rsidRPr="0071560B">
                        <w:rPr>
                          <w:rFonts w:eastAsia="Verdana"/>
                          <w:color w:val="3F2A55"/>
                          <w:kern w:val="24"/>
                          <w:sz w:val="24"/>
                          <w:szCs w:val="27"/>
                        </w:rPr>
                        <w:t xml:space="preserve"> </w:t>
                      </w:r>
                      <w:r w:rsidRPr="0071560B">
                        <w:rPr>
                          <w:rFonts w:eastAsia="Verdana"/>
                          <w:color w:val="000000"/>
                          <w:kern w:val="24"/>
                          <w:sz w:val="24"/>
                          <w:szCs w:val="27"/>
                        </w:rPr>
                        <w:t>to determine:</w:t>
                      </w:r>
                    </w:p>
                    <w:p w14:paraId="57FA33A5" w14:textId="4B120C6D" w:rsidR="004B6FBE" w:rsidRPr="0071560B" w:rsidRDefault="004B6FBE" w:rsidP="004F55DE">
                      <w:pPr>
                        <w:pStyle w:val="ListBullet"/>
                        <w:numPr>
                          <w:ilvl w:val="2"/>
                          <w:numId w:val="18"/>
                        </w:numPr>
                        <w:jc w:val="both"/>
                        <w:rPr>
                          <w:rFonts w:ascii="Arial" w:hAnsi="Arial" w:cs="Arial"/>
                          <w:sz w:val="24"/>
                          <w:lang w:val="en-GB"/>
                        </w:rPr>
                      </w:pPr>
                      <w:r w:rsidRPr="0071560B">
                        <w:rPr>
                          <w:rFonts w:ascii="Arial" w:hAnsi="Arial" w:cs="Arial"/>
                          <w:sz w:val="24"/>
                          <w:lang w:val="en-GB"/>
                        </w:rPr>
                        <w:t>If the incident classification remains the same (or whether escalation/de-escalation is required).</w:t>
                      </w:r>
                    </w:p>
                    <w:p w14:paraId="07211897" w14:textId="15F86139" w:rsidR="00DE2015" w:rsidRPr="0071560B" w:rsidRDefault="004B6FBE" w:rsidP="00DE2015">
                      <w:pPr>
                        <w:pStyle w:val="ListBullet"/>
                        <w:numPr>
                          <w:ilvl w:val="2"/>
                          <w:numId w:val="18"/>
                        </w:numPr>
                        <w:spacing w:after="0"/>
                        <w:jc w:val="both"/>
                        <w:rPr>
                          <w:rFonts w:ascii="Arial" w:hAnsi="Arial" w:cs="Arial"/>
                          <w:sz w:val="24"/>
                          <w:lang w:val="en-GB"/>
                        </w:rPr>
                      </w:pPr>
                      <w:r w:rsidRPr="0071560B">
                        <w:rPr>
                          <w:rFonts w:ascii="Arial" w:hAnsi="Arial" w:cs="Arial"/>
                          <w:sz w:val="24"/>
                          <w:lang w:val="en-GB"/>
                        </w:rPr>
                        <w:t>Whether FSS should remain the lead organisation.</w:t>
                      </w:r>
                    </w:p>
                    <w:p w14:paraId="5FF8AA21" w14:textId="71E42BCC" w:rsidR="00DE2015" w:rsidRPr="0071560B" w:rsidRDefault="00DE2015" w:rsidP="00DE2015">
                      <w:pPr>
                        <w:pStyle w:val="ListBullet"/>
                        <w:numPr>
                          <w:ilvl w:val="0"/>
                          <w:numId w:val="18"/>
                        </w:numPr>
                        <w:ind w:left="360"/>
                        <w:rPr>
                          <w:rFonts w:ascii="Arial" w:hAnsi="Arial" w:cs="Arial"/>
                          <w:sz w:val="24"/>
                          <w:szCs w:val="24"/>
                          <w:lang w:val="en-GB"/>
                        </w:rPr>
                      </w:pPr>
                      <w:r w:rsidRPr="0071560B">
                        <w:rPr>
                          <w:rFonts w:ascii="Arial" w:eastAsia="Verdana" w:hAnsi="Arial" w:cs="Arial"/>
                          <w:b/>
                          <w:bCs/>
                          <w:color w:val="3F2A55"/>
                          <w:kern w:val="24"/>
                          <w:sz w:val="24"/>
                          <w:szCs w:val="24"/>
                          <w:lang w:val="en-GB"/>
                        </w:rPr>
                        <w:t xml:space="preserve">Identify any lessons learned </w:t>
                      </w:r>
                      <w:r w:rsidRPr="0071560B">
                        <w:rPr>
                          <w:rFonts w:ascii="Arial" w:hAnsi="Arial" w:cs="Arial"/>
                          <w:sz w:val="24"/>
                          <w:szCs w:val="24"/>
                          <w:lang w:val="en-GB"/>
                        </w:rPr>
                        <w:t>throughout the incident and aim to address any immediate issues which are impacting the response, if possible</w:t>
                      </w:r>
                    </w:p>
                    <w:p w14:paraId="0D7AA836" w14:textId="682CA6AA" w:rsidR="004B6FBE" w:rsidRPr="0071560B" w:rsidRDefault="004B6FBE" w:rsidP="004F55DE">
                      <w:pPr>
                        <w:pStyle w:val="ListParagraph"/>
                        <w:numPr>
                          <w:ilvl w:val="1"/>
                          <w:numId w:val="6"/>
                        </w:numPr>
                        <w:tabs>
                          <w:tab w:val="left" w:pos="709"/>
                        </w:tabs>
                        <w:spacing w:after="0"/>
                        <w:rPr>
                          <w:rFonts w:eastAsia="Times New Roman"/>
                          <w:sz w:val="24"/>
                        </w:rPr>
                      </w:pPr>
                      <w:r w:rsidRPr="0071560B">
                        <w:rPr>
                          <w:rFonts w:eastAsia="Verdana"/>
                          <w:b/>
                          <w:bCs/>
                          <w:color w:val="3F2A55"/>
                          <w:kern w:val="24"/>
                          <w:sz w:val="24"/>
                          <w:szCs w:val="27"/>
                        </w:rPr>
                        <w:t xml:space="preserve">Decide when to stand down </w:t>
                      </w:r>
                      <w:r w:rsidRPr="0071560B">
                        <w:rPr>
                          <w:rFonts w:eastAsia="Verdana"/>
                          <w:color w:val="000000"/>
                          <w:kern w:val="24"/>
                          <w:sz w:val="24"/>
                          <w:szCs w:val="27"/>
                        </w:rPr>
                        <w:t>the response and communicate to the team and wider business, as appropriate.</w:t>
                      </w:r>
                    </w:p>
                  </w:txbxContent>
                </v:textbox>
                <w10:wrap type="square" anchorx="margin"/>
              </v:shape>
            </w:pict>
          </mc:Fallback>
        </mc:AlternateContent>
      </w:r>
      <w:r w:rsidR="00FB2C4C" w:rsidRPr="0071560B">
        <w:rPr>
          <w:rFonts w:ascii="Arial" w:hAnsi="Arial" w:cs="Arial"/>
        </w:rPr>
        <w:t>Once the Incident Manager or IAT decide an OIT is required due to the incident classification (Level 2 or above), t</w:t>
      </w:r>
      <w:r w:rsidR="00F77801" w:rsidRPr="0071560B">
        <w:rPr>
          <w:rFonts w:ascii="Arial" w:hAnsi="Arial" w:cs="Arial"/>
        </w:rPr>
        <w:t xml:space="preserve">he </w:t>
      </w:r>
      <w:r w:rsidR="004004E5" w:rsidRPr="0071560B">
        <w:rPr>
          <w:rFonts w:ascii="Arial" w:hAnsi="Arial" w:cs="Arial"/>
        </w:rPr>
        <w:t>Facilitator</w:t>
      </w:r>
      <w:r w:rsidR="006D5219" w:rsidRPr="0071560B">
        <w:rPr>
          <w:rFonts w:ascii="Arial" w:hAnsi="Arial" w:cs="Arial"/>
        </w:rPr>
        <w:t xml:space="preserve"> or Information Manager</w:t>
      </w:r>
      <w:r w:rsidR="00FB2C4C" w:rsidRPr="0071560B">
        <w:rPr>
          <w:rFonts w:ascii="Arial" w:hAnsi="Arial" w:cs="Arial"/>
        </w:rPr>
        <w:t xml:space="preserve"> is then responsible for mobilising the OIT. </w:t>
      </w:r>
      <w:r w:rsidR="004004E5" w:rsidRPr="0071560B">
        <w:rPr>
          <w:rFonts w:ascii="Arial" w:eastAsia="Verdana" w:hAnsi="Arial" w:cs="Arial"/>
          <w:color w:val="000000"/>
          <w:kern w:val="24"/>
          <w:szCs w:val="27"/>
        </w:rPr>
        <w:t xml:space="preserve">During a </w:t>
      </w:r>
      <w:r w:rsidR="004004E5" w:rsidRPr="0071560B">
        <w:rPr>
          <w:rFonts w:ascii="Arial" w:eastAsia="Verdana" w:hAnsi="Arial" w:cs="Arial"/>
          <w:b/>
          <w:bCs/>
          <w:color w:val="3F2A55"/>
          <w:kern w:val="24"/>
          <w:szCs w:val="27"/>
        </w:rPr>
        <w:t>Level 2 incident</w:t>
      </w:r>
      <w:r w:rsidRPr="0071560B">
        <w:rPr>
          <w:rFonts w:ascii="Arial" w:eastAsia="Verdana" w:hAnsi="Arial" w:cs="Arial"/>
          <w:b/>
          <w:bCs/>
          <w:color w:val="3F2A55"/>
          <w:kern w:val="24"/>
          <w:szCs w:val="27"/>
        </w:rPr>
        <w:t xml:space="preserve">, where the OIT is the most senior </w:t>
      </w:r>
      <w:r w:rsidR="00A2788F" w:rsidRPr="0071560B">
        <w:rPr>
          <w:rFonts w:ascii="Arial" w:eastAsia="Verdana" w:hAnsi="Arial" w:cs="Arial"/>
          <w:b/>
          <w:bCs/>
          <w:color w:val="3F2A55"/>
          <w:kern w:val="24"/>
          <w:szCs w:val="27"/>
        </w:rPr>
        <w:t>i</w:t>
      </w:r>
      <w:r w:rsidRPr="0071560B">
        <w:rPr>
          <w:rFonts w:ascii="Arial" w:eastAsia="Verdana" w:hAnsi="Arial" w:cs="Arial"/>
          <w:b/>
          <w:bCs/>
          <w:color w:val="3F2A55"/>
          <w:kern w:val="24"/>
          <w:szCs w:val="27"/>
        </w:rPr>
        <w:t>ncident team to be established</w:t>
      </w:r>
      <w:r w:rsidR="004004E5" w:rsidRPr="0071560B">
        <w:rPr>
          <w:rFonts w:ascii="Arial" w:eastAsia="Verdana" w:hAnsi="Arial" w:cs="Arial"/>
          <w:color w:val="000000"/>
          <w:kern w:val="24"/>
          <w:szCs w:val="27"/>
        </w:rPr>
        <w:t>, the OIT’s responsibilities are to:</w:t>
      </w:r>
    </w:p>
    <w:p w14:paraId="10856B3B" w14:textId="77777777" w:rsidR="005B6311" w:rsidRPr="0071560B" w:rsidRDefault="005B6311" w:rsidP="00FB2C4C">
      <w:pPr>
        <w:pStyle w:val="NormalWeb"/>
        <w:spacing w:before="240" w:beforeAutospacing="0" w:after="120" w:afterAutospacing="0"/>
        <w:rPr>
          <w:rFonts w:ascii="Arial" w:eastAsia="+mn-ea" w:hAnsi="Arial" w:cs="Arial"/>
          <w:color w:val="000000"/>
          <w:kern w:val="24"/>
          <w:szCs w:val="27"/>
        </w:rPr>
      </w:pPr>
    </w:p>
    <w:p w14:paraId="2E9E7967" w14:textId="77777777" w:rsidR="005B6311" w:rsidRPr="0071560B" w:rsidRDefault="005B6311" w:rsidP="00FB2C4C">
      <w:pPr>
        <w:pStyle w:val="NormalWeb"/>
        <w:spacing w:before="240" w:beforeAutospacing="0" w:after="120" w:afterAutospacing="0"/>
        <w:rPr>
          <w:rFonts w:ascii="Arial" w:eastAsia="+mn-ea" w:hAnsi="Arial" w:cs="Arial"/>
          <w:color w:val="000000"/>
          <w:kern w:val="24"/>
          <w:szCs w:val="27"/>
        </w:rPr>
      </w:pPr>
    </w:p>
    <w:p w14:paraId="698F7B19" w14:textId="77777777" w:rsidR="005B6311" w:rsidRPr="0071560B" w:rsidRDefault="005B6311" w:rsidP="00FB2C4C">
      <w:pPr>
        <w:pStyle w:val="NormalWeb"/>
        <w:spacing w:before="240" w:beforeAutospacing="0" w:after="120" w:afterAutospacing="0"/>
        <w:rPr>
          <w:rFonts w:ascii="Arial" w:eastAsia="+mn-ea" w:hAnsi="Arial" w:cs="Arial"/>
          <w:color w:val="000000"/>
          <w:kern w:val="24"/>
          <w:szCs w:val="27"/>
        </w:rPr>
      </w:pPr>
    </w:p>
    <w:p w14:paraId="65300AAF" w14:textId="77777777" w:rsidR="00DE2015" w:rsidRPr="0071560B" w:rsidRDefault="00DE2015" w:rsidP="00FB2C4C">
      <w:pPr>
        <w:pStyle w:val="NormalWeb"/>
        <w:spacing w:before="240" w:beforeAutospacing="0" w:after="120" w:afterAutospacing="0"/>
        <w:rPr>
          <w:rFonts w:ascii="Arial" w:eastAsia="+mn-ea" w:hAnsi="Arial" w:cs="Arial"/>
          <w:color w:val="000000"/>
          <w:kern w:val="24"/>
          <w:szCs w:val="27"/>
        </w:rPr>
      </w:pPr>
    </w:p>
    <w:p w14:paraId="29FA5E7A" w14:textId="77777777" w:rsidR="00DE2015" w:rsidRPr="0071560B" w:rsidRDefault="00DE2015" w:rsidP="00FB2C4C">
      <w:pPr>
        <w:pStyle w:val="NormalWeb"/>
        <w:spacing w:before="240" w:beforeAutospacing="0" w:after="120" w:afterAutospacing="0"/>
        <w:rPr>
          <w:rFonts w:ascii="Arial" w:eastAsia="+mn-ea" w:hAnsi="Arial" w:cs="Arial"/>
          <w:color w:val="000000"/>
          <w:kern w:val="24"/>
          <w:szCs w:val="27"/>
        </w:rPr>
      </w:pPr>
    </w:p>
    <w:p w14:paraId="2A843F15" w14:textId="22BA295C" w:rsidR="005B6311" w:rsidRPr="0071560B" w:rsidRDefault="004004E5" w:rsidP="005B6311">
      <w:pPr>
        <w:pStyle w:val="NormalWeb"/>
        <w:spacing w:before="240" w:beforeAutospacing="0" w:after="120" w:afterAutospacing="0"/>
        <w:rPr>
          <w:rFonts w:ascii="Arial" w:eastAsia="+mn-ea" w:hAnsi="Arial" w:cs="Arial"/>
          <w:color w:val="000000"/>
          <w:kern w:val="24"/>
          <w:szCs w:val="27"/>
        </w:rPr>
      </w:pPr>
      <w:r w:rsidRPr="0071560B">
        <w:rPr>
          <w:rFonts w:ascii="Arial" w:eastAsia="+mn-ea" w:hAnsi="Arial" w:cs="Arial"/>
          <w:color w:val="000000"/>
          <w:kern w:val="24"/>
          <w:szCs w:val="27"/>
        </w:rPr>
        <w:lastRenderedPageBreak/>
        <w:t xml:space="preserve">Additionally, in the event of a </w:t>
      </w:r>
      <w:r w:rsidR="00957BA6" w:rsidRPr="0071560B">
        <w:rPr>
          <w:rFonts w:ascii="Arial" w:eastAsia="+mn-ea" w:hAnsi="Arial" w:cs="Arial"/>
          <w:b/>
          <w:bCs/>
          <w:color w:val="3F2A55"/>
          <w:kern w:val="24"/>
          <w:szCs w:val="27"/>
        </w:rPr>
        <w:t>L</w:t>
      </w:r>
      <w:r w:rsidRPr="0071560B">
        <w:rPr>
          <w:rFonts w:ascii="Arial" w:eastAsia="+mn-ea" w:hAnsi="Arial" w:cs="Arial"/>
          <w:b/>
          <w:bCs/>
          <w:color w:val="3F2A55"/>
          <w:kern w:val="24"/>
          <w:szCs w:val="27"/>
        </w:rPr>
        <w:t>evel 3 or 4 incident</w:t>
      </w:r>
      <w:r w:rsidR="008D4F05" w:rsidRPr="0071560B">
        <w:rPr>
          <w:rFonts w:ascii="Arial" w:eastAsia="+mn-ea" w:hAnsi="Arial" w:cs="Arial"/>
          <w:b/>
          <w:bCs/>
          <w:color w:val="3F2A55"/>
          <w:kern w:val="24"/>
          <w:szCs w:val="27"/>
        </w:rPr>
        <w:t xml:space="preserve"> (</w:t>
      </w:r>
      <w:r w:rsidR="008D4F05" w:rsidRPr="0071560B">
        <w:rPr>
          <w:rFonts w:ascii="Arial" w:eastAsia="Verdana" w:hAnsi="Arial" w:cs="Arial"/>
          <w:b/>
          <w:bCs/>
          <w:color w:val="3F2A55"/>
          <w:kern w:val="24"/>
          <w:szCs w:val="27"/>
        </w:rPr>
        <w:t>where a SIT is established to manage strategic considerations)</w:t>
      </w:r>
      <w:r w:rsidRPr="0071560B">
        <w:rPr>
          <w:rFonts w:ascii="Arial" w:eastAsia="+mn-ea" w:hAnsi="Arial" w:cs="Arial"/>
          <w:color w:val="000000"/>
          <w:kern w:val="24"/>
          <w:szCs w:val="27"/>
        </w:rPr>
        <w:t>, the OIT should also:</w:t>
      </w:r>
    </w:p>
    <w:p w14:paraId="47E6AA51" w14:textId="77777777" w:rsidR="005B6311" w:rsidRPr="0071560B" w:rsidRDefault="005B6311" w:rsidP="005B6311">
      <w:pPr>
        <w:pStyle w:val="NormalWeb"/>
        <w:spacing w:before="240" w:beforeAutospacing="0" w:after="120" w:afterAutospacing="0"/>
        <w:rPr>
          <w:rFonts w:ascii="Arial" w:eastAsia="+mn-ea" w:hAnsi="Arial" w:cs="Arial"/>
          <w:color w:val="000000"/>
          <w:kern w:val="24"/>
          <w:szCs w:val="27"/>
        </w:rPr>
      </w:pPr>
    </w:p>
    <w:tbl>
      <w:tblPr>
        <w:tblStyle w:val="TableGrid"/>
        <w:tblW w:w="0" w:type="auto"/>
        <w:tblInd w:w="108" w:type="dxa"/>
        <w:tblBorders>
          <w:top w:val="none" w:sz="0" w:space="0" w:color="auto"/>
          <w:left w:val="none" w:sz="0" w:space="0" w:color="auto"/>
          <w:bottom w:val="none" w:sz="0" w:space="0" w:color="auto"/>
          <w:right w:val="none" w:sz="0" w:space="0" w:color="auto"/>
          <w:insideH w:val="single" w:sz="12" w:space="0" w:color="auto"/>
          <w:insideV w:val="single" w:sz="12" w:space="0" w:color="auto"/>
        </w:tblBorders>
        <w:tblLook w:val="04A0" w:firstRow="1" w:lastRow="0" w:firstColumn="1" w:lastColumn="0" w:noHBand="0" w:noVBand="1"/>
      </w:tblPr>
      <w:tblGrid>
        <w:gridCol w:w="8872"/>
      </w:tblGrid>
      <w:tr w:rsidR="00417B59" w:rsidRPr="0071560B" w14:paraId="4D4B6364" w14:textId="77777777" w:rsidTr="0059314D">
        <w:tc>
          <w:tcPr>
            <w:tcW w:w="9158" w:type="dxa"/>
            <w:tcBorders>
              <w:top w:val="single" w:sz="18" w:space="0" w:color="auto"/>
              <w:left w:val="single" w:sz="18" w:space="0" w:color="auto"/>
              <w:bottom w:val="single" w:sz="18" w:space="0" w:color="auto"/>
              <w:right w:val="single" w:sz="18" w:space="0" w:color="auto"/>
            </w:tcBorders>
          </w:tcPr>
          <w:p w14:paraId="5F6AED95" w14:textId="3A995FFC" w:rsidR="00417B59" w:rsidRPr="0071560B" w:rsidRDefault="00417B59" w:rsidP="005B6311">
            <w:pPr>
              <w:pStyle w:val="NormalWeb"/>
              <w:numPr>
                <w:ilvl w:val="0"/>
                <w:numId w:val="47"/>
              </w:numPr>
              <w:spacing w:before="0" w:beforeAutospacing="0" w:after="60" w:afterAutospacing="0" w:line="276" w:lineRule="auto"/>
              <w:rPr>
                <w:rFonts w:ascii="Arial" w:hAnsi="Arial" w:cs="Arial"/>
                <w:sz w:val="22"/>
              </w:rPr>
            </w:pPr>
            <w:r w:rsidRPr="0071560B">
              <w:rPr>
                <w:rFonts w:ascii="Arial" w:eastAsia="+mn-ea" w:hAnsi="Arial" w:cs="Arial"/>
                <w:color w:val="000000"/>
                <w:kern w:val="24"/>
                <w:szCs w:val="27"/>
              </w:rPr>
              <w:t xml:space="preserve">Ensure </w:t>
            </w:r>
            <w:r w:rsidR="005B6311" w:rsidRPr="0071560B">
              <w:rPr>
                <w:rFonts w:ascii="Arial" w:eastAsia="+mn-ea" w:hAnsi="Arial" w:cs="Arial"/>
                <w:color w:val="000000"/>
                <w:kern w:val="24"/>
                <w:szCs w:val="27"/>
              </w:rPr>
              <w:t>t</w:t>
            </w:r>
            <w:r w:rsidR="00252659" w:rsidRPr="0071560B">
              <w:rPr>
                <w:rFonts w:ascii="Arial" w:eastAsia="+mn-ea" w:hAnsi="Arial" w:cs="Arial"/>
                <w:color w:val="000000"/>
                <w:kern w:val="24"/>
                <w:szCs w:val="27"/>
              </w:rPr>
              <w:t xml:space="preserve">he OIT Chair </w:t>
            </w:r>
            <w:r w:rsidR="008252E3" w:rsidRPr="0071560B">
              <w:rPr>
                <w:rFonts w:ascii="Arial" w:eastAsia="+mn-ea" w:hAnsi="Arial" w:cs="Arial"/>
                <w:color w:val="000000"/>
                <w:kern w:val="24"/>
                <w:szCs w:val="27"/>
              </w:rPr>
              <w:t xml:space="preserve">and Incident Manager </w:t>
            </w:r>
            <w:r w:rsidR="00252659" w:rsidRPr="0071560B">
              <w:rPr>
                <w:rFonts w:ascii="Arial" w:eastAsia="+mn-ea" w:hAnsi="Arial" w:cs="Arial"/>
                <w:color w:val="000000"/>
                <w:kern w:val="24"/>
                <w:szCs w:val="27"/>
              </w:rPr>
              <w:t>atten</w:t>
            </w:r>
            <w:r w:rsidR="008252E3" w:rsidRPr="0071560B">
              <w:rPr>
                <w:rFonts w:ascii="Arial" w:eastAsia="+mn-ea" w:hAnsi="Arial" w:cs="Arial"/>
                <w:color w:val="000000"/>
                <w:kern w:val="24"/>
                <w:szCs w:val="27"/>
              </w:rPr>
              <w:t>d</w:t>
            </w:r>
            <w:r w:rsidR="00252659" w:rsidRPr="0071560B">
              <w:rPr>
                <w:rFonts w:ascii="Arial" w:eastAsia="+mn-ea" w:hAnsi="Arial" w:cs="Arial"/>
                <w:color w:val="000000"/>
                <w:kern w:val="24"/>
                <w:szCs w:val="27"/>
              </w:rPr>
              <w:t xml:space="preserve"> SIT meetings</w:t>
            </w:r>
            <w:r w:rsidR="008252E3" w:rsidRPr="0071560B">
              <w:rPr>
                <w:rFonts w:ascii="Arial" w:eastAsia="+mn-ea" w:hAnsi="Arial" w:cs="Arial"/>
                <w:color w:val="000000"/>
                <w:kern w:val="24"/>
                <w:szCs w:val="27"/>
              </w:rPr>
              <w:t xml:space="preserve"> </w:t>
            </w:r>
            <w:r w:rsidR="00252659" w:rsidRPr="0071560B">
              <w:rPr>
                <w:rFonts w:ascii="Arial" w:eastAsia="+mn-ea" w:hAnsi="Arial" w:cs="Arial"/>
                <w:color w:val="000000"/>
                <w:kern w:val="24"/>
                <w:szCs w:val="27"/>
              </w:rPr>
              <w:t xml:space="preserve">to act as the link between the </w:t>
            </w:r>
            <w:r w:rsidR="008D4F05" w:rsidRPr="0071560B">
              <w:rPr>
                <w:rFonts w:ascii="Arial" w:eastAsia="+mn-ea" w:hAnsi="Arial" w:cs="Arial"/>
                <w:color w:val="000000"/>
                <w:kern w:val="24"/>
                <w:szCs w:val="27"/>
              </w:rPr>
              <w:t xml:space="preserve">OIT and SIT </w:t>
            </w:r>
            <w:r w:rsidR="00252659" w:rsidRPr="0071560B">
              <w:rPr>
                <w:rFonts w:ascii="Arial" w:eastAsia="+mn-ea" w:hAnsi="Arial" w:cs="Arial"/>
                <w:color w:val="000000"/>
                <w:kern w:val="24"/>
                <w:szCs w:val="27"/>
              </w:rPr>
              <w:t xml:space="preserve">teams. </w:t>
            </w:r>
          </w:p>
          <w:p w14:paraId="24294C97" w14:textId="77777777" w:rsidR="00417B59" w:rsidRPr="0071560B" w:rsidRDefault="00417B59" w:rsidP="004F55DE">
            <w:pPr>
              <w:pStyle w:val="NormalWeb"/>
              <w:numPr>
                <w:ilvl w:val="0"/>
                <w:numId w:val="7"/>
              </w:numPr>
              <w:spacing w:before="0" w:beforeAutospacing="0" w:after="60" w:afterAutospacing="0" w:line="276" w:lineRule="auto"/>
              <w:rPr>
                <w:rFonts w:ascii="Arial" w:hAnsi="Arial" w:cs="Arial"/>
                <w:sz w:val="22"/>
              </w:rPr>
            </w:pPr>
            <w:r w:rsidRPr="0071560B">
              <w:rPr>
                <w:rFonts w:ascii="Arial" w:eastAsia="+mn-ea" w:hAnsi="Arial" w:cs="Arial"/>
                <w:b/>
                <w:color w:val="3F2A55"/>
                <w:kern w:val="24"/>
                <w:szCs w:val="27"/>
              </w:rPr>
              <w:t>Complete the actions</w:t>
            </w:r>
            <w:r w:rsidRPr="0071560B">
              <w:rPr>
                <w:rFonts w:ascii="Arial" w:eastAsia="+mn-ea" w:hAnsi="Arial" w:cs="Arial"/>
                <w:color w:val="3F2A55"/>
                <w:kern w:val="24"/>
                <w:szCs w:val="27"/>
              </w:rPr>
              <w:t xml:space="preserve"> </w:t>
            </w:r>
            <w:r w:rsidRPr="0071560B">
              <w:rPr>
                <w:rFonts w:ascii="Arial" w:eastAsia="+mn-ea" w:hAnsi="Arial" w:cs="Arial"/>
                <w:color w:val="000000"/>
                <w:kern w:val="24"/>
                <w:szCs w:val="27"/>
              </w:rPr>
              <w:t>as directed by the SIT.</w:t>
            </w:r>
          </w:p>
          <w:p w14:paraId="5F6C0011" w14:textId="54C0A602" w:rsidR="00417B59" w:rsidRPr="0071560B" w:rsidRDefault="00417B59" w:rsidP="004F55DE">
            <w:pPr>
              <w:pStyle w:val="NormalWeb"/>
              <w:numPr>
                <w:ilvl w:val="0"/>
                <w:numId w:val="7"/>
              </w:numPr>
              <w:spacing w:before="0" w:beforeAutospacing="0" w:after="0" w:afterAutospacing="0" w:line="276" w:lineRule="auto"/>
              <w:rPr>
                <w:rFonts w:ascii="Arial" w:eastAsia="Verdana" w:hAnsi="Arial" w:cs="Arial"/>
                <w:color w:val="000000"/>
                <w:kern w:val="24"/>
              </w:rPr>
            </w:pPr>
            <w:r w:rsidRPr="0071560B">
              <w:rPr>
                <w:rFonts w:ascii="Arial" w:eastAsia="+mn-ea" w:hAnsi="Arial" w:cs="Arial"/>
                <w:b/>
                <w:color w:val="3F2A55"/>
                <w:kern w:val="24"/>
                <w:szCs w:val="27"/>
              </w:rPr>
              <w:t>Identify appropriate people</w:t>
            </w:r>
            <w:r w:rsidRPr="0071560B">
              <w:rPr>
                <w:rFonts w:ascii="Arial" w:eastAsia="+mn-ea" w:hAnsi="Arial" w:cs="Arial"/>
                <w:color w:val="3F2A55"/>
                <w:kern w:val="24"/>
                <w:szCs w:val="27"/>
              </w:rPr>
              <w:t xml:space="preserve"> </w:t>
            </w:r>
            <w:r w:rsidRPr="0071560B">
              <w:rPr>
                <w:rFonts w:ascii="Arial" w:eastAsia="+mn-ea" w:hAnsi="Arial" w:cs="Arial"/>
                <w:color w:val="000000"/>
                <w:kern w:val="24"/>
                <w:szCs w:val="27"/>
              </w:rPr>
              <w:t xml:space="preserve">to attend externally led incident meetings, if required i.e. </w:t>
            </w:r>
            <w:r w:rsidR="000D66DF" w:rsidRPr="0071560B">
              <w:rPr>
                <w:rFonts w:ascii="Arial" w:eastAsia="+mn-ea" w:hAnsi="Arial" w:cs="Arial"/>
                <w:color w:val="000000"/>
                <w:kern w:val="24"/>
                <w:szCs w:val="27"/>
              </w:rPr>
              <w:t>PHS</w:t>
            </w:r>
            <w:r w:rsidR="008D4F05" w:rsidRPr="0071560B">
              <w:rPr>
                <w:rFonts w:ascii="Arial" w:eastAsia="+mn-ea" w:hAnsi="Arial" w:cs="Arial"/>
                <w:color w:val="000000"/>
                <w:kern w:val="24"/>
                <w:szCs w:val="27"/>
              </w:rPr>
              <w:t xml:space="preserve">, </w:t>
            </w:r>
            <w:r w:rsidRPr="0071560B">
              <w:rPr>
                <w:rFonts w:ascii="Arial" w:eastAsia="+mn-ea" w:hAnsi="Arial" w:cs="Arial"/>
                <w:color w:val="000000"/>
                <w:kern w:val="24"/>
                <w:szCs w:val="27"/>
              </w:rPr>
              <w:t>FSA</w:t>
            </w:r>
            <w:r w:rsidR="008D4F05" w:rsidRPr="0071560B">
              <w:rPr>
                <w:rFonts w:ascii="Arial" w:eastAsia="+mn-ea" w:hAnsi="Arial" w:cs="Arial"/>
                <w:color w:val="000000"/>
                <w:kern w:val="24"/>
                <w:szCs w:val="27"/>
              </w:rPr>
              <w:t>, A</w:t>
            </w:r>
            <w:r w:rsidR="000D66DF" w:rsidRPr="0071560B">
              <w:rPr>
                <w:rFonts w:ascii="Arial" w:eastAsia="+mn-ea" w:hAnsi="Arial" w:cs="Arial"/>
                <w:color w:val="000000"/>
                <w:kern w:val="24"/>
                <w:szCs w:val="27"/>
              </w:rPr>
              <w:t>nimal and Plant Health Agency (A</w:t>
            </w:r>
            <w:r w:rsidR="008D4F05" w:rsidRPr="0071560B">
              <w:rPr>
                <w:rFonts w:ascii="Arial" w:eastAsia="+mn-ea" w:hAnsi="Arial" w:cs="Arial"/>
                <w:color w:val="000000"/>
                <w:kern w:val="24"/>
                <w:szCs w:val="27"/>
              </w:rPr>
              <w:t>PHA</w:t>
            </w:r>
            <w:r w:rsidR="000D66DF" w:rsidRPr="0071560B">
              <w:rPr>
                <w:rFonts w:ascii="Arial" w:eastAsia="+mn-ea" w:hAnsi="Arial" w:cs="Arial"/>
                <w:color w:val="000000"/>
                <w:kern w:val="24"/>
                <w:szCs w:val="27"/>
              </w:rPr>
              <w:t>)</w:t>
            </w:r>
            <w:r w:rsidR="005B6311" w:rsidRPr="0071560B">
              <w:rPr>
                <w:rFonts w:ascii="Arial" w:eastAsia="+mn-ea" w:hAnsi="Arial" w:cs="Arial"/>
                <w:color w:val="000000"/>
                <w:kern w:val="24"/>
                <w:szCs w:val="27"/>
              </w:rPr>
              <w:t xml:space="preserve"> and </w:t>
            </w:r>
            <w:proofErr w:type="spellStart"/>
            <w:r w:rsidR="005D01D0" w:rsidRPr="0071560B">
              <w:rPr>
                <w:rFonts w:ascii="Arial" w:eastAsia="+mn-ea" w:hAnsi="Arial" w:cs="Arial"/>
                <w:color w:val="000000"/>
                <w:kern w:val="24"/>
                <w:szCs w:val="27"/>
              </w:rPr>
              <w:t>UKHSA</w:t>
            </w:r>
            <w:proofErr w:type="spellEnd"/>
            <w:r w:rsidR="005B6311" w:rsidRPr="0071560B">
              <w:rPr>
                <w:rFonts w:ascii="Arial" w:eastAsia="+mn-ea" w:hAnsi="Arial" w:cs="Arial"/>
                <w:color w:val="000000"/>
                <w:kern w:val="24"/>
                <w:szCs w:val="27"/>
              </w:rPr>
              <w:t>.</w:t>
            </w:r>
            <w:r w:rsidR="005D01D0" w:rsidRPr="0071560B">
              <w:rPr>
                <w:rFonts w:ascii="Arial" w:eastAsia="+mn-ea" w:hAnsi="Arial" w:cs="Arial"/>
                <w:color w:val="000000"/>
                <w:kern w:val="24"/>
                <w:szCs w:val="27"/>
              </w:rPr>
              <w:t xml:space="preserve"> </w:t>
            </w:r>
          </w:p>
        </w:tc>
      </w:tr>
    </w:tbl>
    <w:p w14:paraId="4B70C20C" w14:textId="3481484E" w:rsidR="00417B59" w:rsidRPr="0071560B" w:rsidRDefault="00417B59" w:rsidP="00630C85">
      <w:pPr>
        <w:pStyle w:val="NormalWeb"/>
        <w:tabs>
          <w:tab w:val="left" w:pos="709"/>
        </w:tabs>
        <w:spacing w:before="0" w:beforeAutospacing="0" w:after="0" w:afterAutospacing="0"/>
        <w:rPr>
          <w:rFonts w:ascii="Arial" w:eastAsia="Verdana" w:hAnsi="Arial" w:cs="Arial"/>
          <w:color w:val="000000"/>
          <w:kern w:val="24"/>
        </w:rPr>
      </w:pPr>
    </w:p>
    <w:p w14:paraId="3FD130FC" w14:textId="0D9414AE" w:rsidR="00A0485F" w:rsidRPr="0071560B" w:rsidRDefault="005C48FC" w:rsidP="004A415B">
      <w:pPr>
        <w:pStyle w:val="Heading4"/>
        <w:spacing w:after="240"/>
        <w:rPr>
          <w:rFonts w:cs="Arial"/>
          <w:i/>
          <w:color w:val="3F2A55"/>
        </w:rPr>
      </w:pPr>
      <w:bookmarkStart w:id="22" w:name="_Toc194956939"/>
      <w:r w:rsidRPr="0071560B">
        <w:rPr>
          <w:rFonts w:cs="Arial"/>
          <w:color w:val="3F2A55"/>
        </w:rPr>
        <w:t>2.4.1</w:t>
      </w:r>
      <w:r w:rsidR="00F25AAB" w:rsidRPr="0071560B">
        <w:rPr>
          <w:rFonts w:cs="Arial"/>
          <w:color w:val="3F2A55"/>
        </w:rPr>
        <w:t xml:space="preserve"> M</w:t>
      </w:r>
      <w:r w:rsidR="00A0485F" w:rsidRPr="0071560B">
        <w:rPr>
          <w:rFonts w:cs="Arial"/>
          <w:color w:val="3F2A55"/>
        </w:rPr>
        <w:t>embership of the OIT</w:t>
      </w:r>
      <w:bookmarkEnd w:id="22"/>
    </w:p>
    <w:p w14:paraId="5750F93B" w14:textId="28B8A74E" w:rsidR="00F77801" w:rsidRPr="0071560B" w:rsidRDefault="00825A88" w:rsidP="004A415B">
      <w:pPr>
        <w:spacing w:after="240" w:line="240" w:lineRule="auto"/>
        <w:jc w:val="both"/>
        <w:rPr>
          <w:rFonts w:ascii="Arial" w:hAnsi="Arial" w:cs="Arial"/>
          <w:sz w:val="24"/>
          <w:szCs w:val="24"/>
        </w:rPr>
      </w:pPr>
      <w:r w:rsidRPr="0071560B">
        <w:rPr>
          <w:rFonts w:ascii="Arial" w:hAnsi="Arial" w:cs="Arial"/>
          <w:sz w:val="24"/>
          <w:szCs w:val="24"/>
        </w:rPr>
        <w:t xml:space="preserve">The OIT comprises of core team members, </w:t>
      </w:r>
      <w:r w:rsidR="001405FE" w:rsidRPr="0071560B">
        <w:rPr>
          <w:rFonts w:ascii="Arial" w:hAnsi="Arial" w:cs="Arial"/>
          <w:sz w:val="24"/>
          <w:szCs w:val="24"/>
        </w:rPr>
        <w:t xml:space="preserve">optional </w:t>
      </w:r>
      <w:r w:rsidR="008D4F05" w:rsidRPr="0071560B">
        <w:rPr>
          <w:rFonts w:ascii="Arial" w:hAnsi="Arial" w:cs="Arial"/>
          <w:sz w:val="24"/>
          <w:szCs w:val="24"/>
        </w:rPr>
        <w:t>team members</w:t>
      </w:r>
      <w:r w:rsidRPr="0071560B">
        <w:rPr>
          <w:rFonts w:ascii="Arial" w:hAnsi="Arial" w:cs="Arial"/>
          <w:sz w:val="24"/>
          <w:szCs w:val="24"/>
        </w:rPr>
        <w:t>, as shown</w:t>
      </w:r>
      <w:r w:rsidR="005C48FC" w:rsidRPr="0071560B">
        <w:rPr>
          <w:rFonts w:ascii="Arial" w:hAnsi="Arial" w:cs="Arial"/>
          <w:sz w:val="24"/>
          <w:szCs w:val="24"/>
        </w:rPr>
        <w:t xml:space="preserve"> in </w:t>
      </w:r>
      <w:r w:rsidR="00F77801" w:rsidRPr="0071560B">
        <w:rPr>
          <w:rFonts w:ascii="Arial" w:hAnsi="Arial" w:cs="Arial"/>
          <w:sz w:val="24"/>
          <w:szCs w:val="24"/>
        </w:rPr>
        <w:t>F</w:t>
      </w:r>
      <w:r w:rsidR="005C48FC" w:rsidRPr="0071560B">
        <w:rPr>
          <w:rFonts w:ascii="Arial" w:hAnsi="Arial" w:cs="Arial"/>
          <w:sz w:val="24"/>
          <w:szCs w:val="24"/>
        </w:rPr>
        <w:t>igure 4</w:t>
      </w:r>
      <w:r w:rsidRPr="0071560B">
        <w:rPr>
          <w:rFonts w:ascii="Arial" w:hAnsi="Arial" w:cs="Arial"/>
          <w:sz w:val="24"/>
          <w:szCs w:val="24"/>
        </w:rPr>
        <w:t xml:space="preserve"> below. </w:t>
      </w:r>
      <w:r w:rsidR="008D4F05" w:rsidRPr="0071560B">
        <w:rPr>
          <w:rFonts w:ascii="Arial" w:hAnsi="Arial" w:cs="Arial"/>
          <w:sz w:val="24"/>
          <w:szCs w:val="24"/>
        </w:rPr>
        <w:t>For e</w:t>
      </w:r>
      <w:r w:rsidRPr="0071560B">
        <w:rPr>
          <w:rFonts w:ascii="Arial" w:hAnsi="Arial" w:cs="Arial"/>
          <w:sz w:val="24"/>
          <w:szCs w:val="24"/>
        </w:rPr>
        <w:t xml:space="preserve">ach OIT role </w:t>
      </w:r>
      <w:r w:rsidR="008D4F05" w:rsidRPr="0071560B">
        <w:rPr>
          <w:rFonts w:ascii="Arial" w:hAnsi="Arial" w:cs="Arial"/>
          <w:sz w:val="24"/>
          <w:szCs w:val="24"/>
        </w:rPr>
        <w:t xml:space="preserve">a </w:t>
      </w:r>
      <w:r w:rsidR="001405FE" w:rsidRPr="0071560B">
        <w:rPr>
          <w:rFonts w:ascii="Arial" w:hAnsi="Arial" w:cs="Arial"/>
          <w:sz w:val="24"/>
          <w:szCs w:val="24"/>
        </w:rPr>
        <w:t>primary</w:t>
      </w:r>
      <w:r w:rsidR="008D4F05" w:rsidRPr="0071560B">
        <w:rPr>
          <w:rFonts w:ascii="Arial" w:hAnsi="Arial" w:cs="Arial"/>
          <w:sz w:val="24"/>
          <w:szCs w:val="24"/>
        </w:rPr>
        <w:t xml:space="preserve">, </w:t>
      </w:r>
      <w:r w:rsidR="001405FE" w:rsidRPr="0071560B">
        <w:rPr>
          <w:rFonts w:ascii="Arial" w:hAnsi="Arial" w:cs="Arial"/>
          <w:sz w:val="24"/>
          <w:szCs w:val="24"/>
        </w:rPr>
        <w:t xml:space="preserve">secondary </w:t>
      </w:r>
      <w:r w:rsidR="008D4F05" w:rsidRPr="0071560B">
        <w:rPr>
          <w:rFonts w:ascii="Arial" w:hAnsi="Arial" w:cs="Arial"/>
          <w:sz w:val="24"/>
          <w:szCs w:val="24"/>
        </w:rPr>
        <w:t xml:space="preserve">and reserve staff </w:t>
      </w:r>
      <w:r w:rsidR="001405FE" w:rsidRPr="0071560B">
        <w:rPr>
          <w:rFonts w:ascii="Arial" w:hAnsi="Arial" w:cs="Arial"/>
          <w:sz w:val="24"/>
          <w:szCs w:val="24"/>
        </w:rPr>
        <w:t>member</w:t>
      </w:r>
      <w:r w:rsidR="008D4F05" w:rsidRPr="0071560B">
        <w:rPr>
          <w:rFonts w:ascii="Arial" w:hAnsi="Arial" w:cs="Arial"/>
          <w:sz w:val="24"/>
          <w:szCs w:val="24"/>
        </w:rPr>
        <w:t xml:space="preserve"> has been identified</w:t>
      </w:r>
      <w:r w:rsidR="001405FE" w:rsidRPr="0071560B">
        <w:rPr>
          <w:rFonts w:ascii="Arial" w:hAnsi="Arial" w:cs="Arial"/>
          <w:sz w:val="24"/>
          <w:szCs w:val="24"/>
        </w:rPr>
        <w:t xml:space="preserve"> and these are listed in</w:t>
      </w:r>
      <w:r w:rsidR="008D4F05" w:rsidRPr="0071560B">
        <w:rPr>
          <w:rFonts w:ascii="Arial" w:hAnsi="Arial" w:cs="Arial"/>
          <w:sz w:val="24"/>
          <w:szCs w:val="24"/>
        </w:rPr>
        <w:t xml:space="preserve"> the </w:t>
      </w:r>
      <w:r w:rsidR="00A2788F" w:rsidRPr="0071560B">
        <w:rPr>
          <w:rFonts w:ascii="Arial" w:hAnsi="Arial" w:cs="Arial"/>
          <w:sz w:val="24"/>
          <w:szCs w:val="24"/>
        </w:rPr>
        <w:t xml:space="preserve">FSS Critical </w:t>
      </w:r>
      <w:r w:rsidR="006D0C47" w:rsidRPr="0071560B">
        <w:rPr>
          <w:rFonts w:ascii="Arial" w:hAnsi="Arial" w:cs="Arial"/>
          <w:sz w:val="24"/>
          <w:szCs w:val="24"/>
        </w:rPr>
        <w:t>R</w:t>
      </w:r>
      <w:r w:rsidR="00A2788F" w:rsidRPr="0071560B">
        <w:rPr>
          <w:rFonts w:ascii="Arial" w:hAnsi="Arial" w:cs="Arial"/>
          <w:sz w:val="24"/>
          <w:szCs w:val="24"/>
        </w:rPr>
        <w:t>esponse</w:t>
      </w:r>
      <w:r w:rsidR="006D0C47" w:rsidRPr="0071560B">
        <w:rPr>
          <w:rFonts w:ascii="Arial" w:hAnsi="Arial" w:cs="Arial"/>
          <w:sz w:val="24"/>
          <w:szCs w:val="24"/>
        </w:rPr>
        <w:t xml:space="preserve"> R</w:t>
      </w:r>
      <w:r w:rsidR="00A2788F" w:rsidRPr="0071560B">
        <w:rPr>
          <w:rFonts w:ascii="Arial" w:hAnsi="Arial" w:cs="Arial"/>
          <w:sz w:val="24"/>
          <w:szCs w:val="24"/>
        </w:rPr>
        <w:t>ole document</w:t>
      </w:r>
      <w:r w:rsidR="008D4F05" w:rsidRPr="0071560B">
        <w:rPr>
          <w:rFonts w:ascii="Arial" w:hAnsi="Arial" w:cs="Arial"/>
          <w:sz w:val="24"/>
          <w:szCs w:val="24"/>
        </w:rPr>
        <w:t>.</w:t>
      </w:r>
      <w:r w:rsidR="001405FE" w:rsidRPr="0071560B">
        <w:rPr>
          <w:rFonts w:ascii="Arial" w:hAnsi="Arial" w:cs="Arial"/>
          <w:sz w:val="24"/>
          <w:szCs w:val="24"/>
        </w:rPr>
        <w:t xml:space="preserve"> </w:t>
      </w:r>
      <w:r w:rsidR="008D4F05" w:rsidRPr="0071560B">
        <w:rPr>
          <w:rFonts w:ascii="Arial" w:hAnsi="Arial" w:cs="Arial"/>
          <w:sz w:val="24"/>
          <w:szCs w:val="24"/>
        </w:rPr>
        <w:t>When the primary staff member is not available, the secondary staff member should be contacted and so on</w:t>
      </w:r>
      <w:r w:rsidR="00B3133D" w:rsidRPr="0071560B">
        <w:rPr>
          <w:rFonts w:ascii="Arial" w:hAnsi="Arial" w:cs="Arial"/>
          <w:sz w:val="24"/>
          <w:szCs w:val="24"/>
        </w:rPr>
        <w:t>.</w:t>
      </w:r>
      <w:r w:rsidR="00873D38" w:rsidRPr="0071560B">
        <w:rPr>
          <w:rFonts w:ascii="Arial" w:hAnsi="Arial" w:cs="Arial"/>
          <w:sz w:val="24"/>
          <w:szCs w:val="24"/>
        </w:rPr>
        <w:t xml:space="preserve"> It is important to note the roles listed below are roles</w:t>
      </w:r>
      <w:r w:rsidR="008D4F05" w:rsidRPr="0071560B">
        <w:rPr>
          <w:rFonts w:ascii="Arial" w:hAnsi="Arial" w:cs="Arial"/>
          <w:sz w:val="24"/>
          <w:szCs w:val="24"/>
        </w:rPr>
        <w:t xml:space="preserve"> to be adopted during an incident</w:t>
      </w:r>
      <w:r w:rsidR="00873D38" w:rsidRPr="0071560B">
        <w:rPr>
          <w:rFonts w:ascii="Arial" w:hAnsi="Arial" w:cs="Arial"/>
          <w:sz w:val="24"/>
          <w:szCs w:val="24"/>
        </w:rPr>
        <w:t>, and should not be confused with Business as Usual (BAU) job titles.</w:t>
      </w:r>
    </w:p>
    <w:p w14:paraId="4739E204" w14:textId="7725DB77" w:rsidR="00825A88" w:rsidRPr="0071560B" w:rsidRDefault="002F6965" w:rsidP="004A415B">
      <w:pPr>
        <w:spacing w:after="0" w:line="240" w:lineRule="auto"/>
        <w:jc w:val="both"/>
        <w:rPr>
          <w:rFonts w:ascii="Arial" w:eastAsia="Times New Roman" w:hAnsi="Arial" w:cs="Arial"/>
          <w:sz w:val="24"/>
          <w:szCs w:val="21"/>
          <w:lang w:eastAsia="de-AT"/>
        </w:rPr>
      </w:pPr>
      <w:r w:rsidRPr="0071560B">
        <w:rPr>
          <w:rFonts w:ascii="Arial" w:hAnsi="Arial" w:cs="Arial"/>
          <w:sz w:val="24"/>
          <w:szCs w:val="24"/>
        </w:rPr>
        <w:t xml:space="preserve">It is expected that the Head of </w:t>
      </w:r>
      <w:r w:rsidRPr="0071560B">
        <w:rPr>
          <w:rFonts w:ascii="Arial" w:eastAsia="Times New Roman" w:hAnsi="Arial" w:cs="Arial"/>
          <w:sz w:val="24"/>
          <w:szCs w:val="21"/>
          <w:lang w:eastAsia="de-AT"/>
        </w:rPr>
        <w:t>Scottish Food Crime and Incidents Unit (SFCIU) will assume the role of OIT Chair</w:t>
      </w:r>
      <w:r w:rsidR="00873D38" w:rsidRPr="0071560B">
        <w:rPr>
          <w:rFonts w:ascii="Arial" w:eastAsia="Times New Roman" w:hAnsi="Arial" w:cs="Arial"/>
          <w:sz w:val="24"/>
          <w:szCs w:val="21"/>
          <w:lang w:eastAsia="de-AT"/>
        </w:rPr>
        <w:t xml:space="preserve"> and the Incident Director at the SIT</w:t>
      </w:r>
      <w:r w:rsidRPr="0071560B">
        <w:rPr>
          <w:rFonts w:ascii="Arial" w:eastAsia="Times New Roman" w:hAnsi="Arial" w:cs="Arial"/>
          <w:sz w:val="24"/>
          <w:szCs w:val="21"/>
          <w:lang w:eastAsia="de-AT"/>
        </w:rPr>
        <w:t>.</w:t>
      </w:r>
      <w:r w:rsidR="00825A88" w:rsidRPr="0071560B">
        <w:rPr>
          <w:rFonts w:ascii="Arial" w:hAnsi="Arial" w:cs="Arial"/>
          <w:sz w:val="24"/>
          <w:szCs w:val="24"/>
        </w:rPr>
        <w:t xml:space="preserve"> </w:t>
      </w:r>
      <w:r w:rsidR="008D4F05" w:rsidRPr="0071560B">
        <w:rPr>
          <w:rFonts w:ascii="Arial" w:hAnsi="Arial" w:cs="Arial"/>
          <w:sz w:val="24"/>
          <w:szCs w:val="24"/>
        </w:rPr>
        <w:t>Each Manager attending the OIT may also decide to invite a deputy manager from their branch to support operational discussions.</w:t>
      </w:r>
    </w:p>
    <w:p w14:paraId="12A08FFE" w14:textId="77777777" w:rsidR="00825A88" w:rsidRPr="0071560B" w:rsidRDefault="00825A88" w:rsidP="004A415B">
      <w:pPr>
        <w:spacing w:after="0" w:line="240" w:lineRule="auto"/>
        <w:jc w:val="both"/>
        <w:rPr>
          <w:rFonts w:ascii="Arial" w:hAnsi="Arial" w:cs="Arial"/>
          <w:sz w:val="24"/>
          <w:szCs w:val="24"/>
        </w:rPr>
      </w:pPr>
    </w:p>
    <w:p w14:paraId="6E0D81C7" w14:textId="73DCB673" w:rsidR="006D5219" w:rsidRPr="0071560B" w:rsidRDefault="00825A88" w:rsidP="006D5219">
      <w:pPr>
        <w:spacing w:before="120" w:after="0" w:line="240" w:lineRule="auto"/>
        <w:rPr>
          <w:rFonts w:ascii="Arial" w:hAnsi="Arial" w:cs="Arial"/>
          <w:i/>
          <w:sz w:val="20"/>
          <w:szCs w:val="24"/>
        </w:rPr>
      </w:pPr>
      <w:r w:rsidRPr="0071560B">
        <w:rPr>
          <w:rFonts w:ascii="Arial" w:hAnsi="Arial" w:cs="Arial"/>
          <w:sz w:val="24"/>
          <w:szCs w:val="24"/>
        </w:rPr>
        <w:t>In the event of a multi-agency response, or</w:t>
      </w:r>
      <w:r w:rsidR="00454F9F" w:rsidRPr="0071560B">
        <w:rPr>
          <w:rFonts w:ascii="Arial" w:hAnsi="Arial" w:cs="Arial"/>
          <w:sz w:val="24"/>
          <w:szCs w:val="24"/>
        </w:rPr>
        <w:t xml:space="preserve"> if</w:t>
      </w:r>
      <w:r w:rsidRPr="0071560B">
        <w:rPr>
          <w:rFonts w:ascii="Arial" w:hAnsi="Arial" w:cs="Arial"/>
          <w:sz w:val="24"/>
          <w:szCs w:val="24"/>
        </w:rPr>
        <w:t xml:space="preserve"> specialist expertise is required to advise the team, the OIT is able to invite</w:t>
      </w:r>
      <w:r w:rsidR="001405FE" w:rsidRPr="0071560B">
        <w:rPr>
          <w:rFonts w:ascii="Arial" w:hAnsi="Arial" w:cs="Arial"/>
          <w:sz w:val="24"/>
          <w:szCs w:val="24"/>
        </w:rPr>
        <w:t xml:space="preserve"> Subject Matter E</w:t>
      </w:r>
      <w:r w:rsidRPr="0071560B">
        <w:rPr>
          <w:rFonts w:ascii="Arial" w:hAnsi="Arial" w:cs="Arial"/>
          <w:sz w:val="24"/>
          <w:szCs w:val="24"/>
        </w:rPr>
        <w:t>xperts</w:t>
      </w:r>
      <w:r w:rsidR="001405FE" w:rsidRPr="0071560B">
        <w:rPr>
          <w:rFonts w:ascii="Arial" w:hAnsi="Arial" w:cs="Arial"/>
          <w:sz w:val="24"/>
          <w:szCs w:val="24"/>
        </w:rPr>
        <w:t xml:space="preserve"> (SMEs)</w:t>
      </w:r>
      <w:r w:rsidRPr="0071560B">
        <w:rPr>
          <w:rFonts w:ascii="Arial" w:hAnsi="Arial" w:cs="Arial"/>
          <w:sz w:val="24"/>
          <w:szCs w:val="24"/>
        </w:rPr>
        <w:t xml:space="preserve"> </w:t>
      </w:r>
      <w:r w:rsidR="008D4F05" w:rsidRPr="0071560B">
        <w:rPr>
          <w:rFonts w:ascii="Arial" w:hAnsi="Arial" w:cs="Arial"/>
          <w:sz w:val="24"/>
          <w:szCs w:val="24"/>
        </w:rPr>
        <w:t xml:space="preserve">from external agencies </w:t>
      </w:r>
      <w:r w:rsidRPr="0071560B">
        <w:rPr>
          <w:rFonts w:ascii="Arial" w:hAnsi="Arial" w:cs="Arial"/>
          <w:sz w:val="24"/>
          <w:szCs w:val="24"/>
        </w:rPr>
        <w:t>into the OIT as additional resource</w:t>
      </w:r>
      <w:r w:rsidR="00A0485F" w:rsidRPr="0071560B">
        <w:rPr>
          <w:rFonts w:ascii="Arial" w:hAnsi="Arial" w:cs="Arial"/>
          <w:noProof/>
          <w:sz w:val="24"/>
          <w:szCs w:val="24"/>
          <w:lang w:eastAsia="en-GB"/>
        </w:rPr>
        <mc:AlternateContent>
          <mc:Choice Requires="wpg">
            <w:drawing>
              <wp:anchor distT="0" distB="0" distL="114300" distR="114300" simplePos="0" relativeHeight="251651584" behindDoc="0" locked="0" layoutInCell="1" allowOverlap="1" wp14:anchorId="070CEF85" wp14:editId="164D7F0F">
                <wp:simplePos x="0" y="0"/>
                <wp:positionH relativeFrom="column">
                  <wp:posOffset>-4837430</wp:posOffset>
                </wp:positionH>
                <wp:positionV relativeFrom="paragraph">
                  <wp:posOffset>2792051</wp:posOffset>
                </wp:positionV>
                <wp:extent cx="1371430" cy="510363"/>
                <wp:effectExtent l="0" t="0" r="19685" b="23495"/>
                <wp:wrapNone/>
                <wp:docPr id="61" name="Group 4"/>
                <wp:cNvGraphicFramePr/>
                <a:graphic xmlns:a="http://schemas.openxmlformats.org/drawingml/2006/main">
                  <a:graphicData uri="http://schemas.microsoft.com/office/word/2010/wordprocessingGroup">
                    <wpg:wgp>
                      <wpg:cNvGrpSpPr/>
                      <wpg:grpSpPr>
                        <a:xfrm>
                          <a:off x="0" y="0"/>
                          <a:ext cx="1371430" cy="510363"/>
                          <a:chOff x="5752008" y="4134126"/>
                          <a:chExt cx="2810766" cy="1039519"/>
                        </a:xfrm>
                        <a:solidFill>
                          <a:srgbClr val="3F2A55"/>
                        </a:solidFill>
                      </wpg:grpSpPr>
                      <wps:wsp>
                        <wps:cNvPr id="62" name="Rounded Rectangle 62"/>
                        <wps:cNvSpPr/>
                        <wps:spPr>
                          <a:xfrm>
                            <a:off x="5752008" y="4134126"/>
                            <a:ext cx="2810766" cy="1039519"/>
                          </a:xfrm>
                          <a:prstGeom prst="roundRect">
                            <a:avLst>
                              <a:gd name="adj" fmla="val 10000"/>
                            </a:avLst>
                          </a:prstGeom>
                          <a:grpFill/>
                          <a:ln w="25400" cap="flat" cmpd="sng" algn="ctr">
                            <a:solidFill>
                              <a:srgbClr val="3F2A55"/>
                            </a:solidFill>
                            <a:prstDash val="solid"/>
                          </a:ln>
                          <a:effectLst/>
                        </wps:spPr>
                        <wps:bodyPr/>
                      </wps:wsp>
                      <wps:wsp>
                        <wps:cNvPr id="63" name="Rounded Rectangle 4"/>
                        <wps:cNvSpPr/>
                        <wps:spPr>
                          <a:xfrm>
                            <a:off x="5782454" y="4164572"/>
                            <a:ext cx="2749874" cy="978627"/>
                          </a:xfrm>
                          <a:prstGeom prst="rect">
                            <a:avLst/>
                          </a:prstGeom>
                          <a:grpFill/>
                          <a:ln>
                            <a:solidFill>
                              <a:srgbClr val="3F2A55"/>
                            </a:solidFill>
                          </a:ln>
                          <a:effectLst/>
                        </wps:spPr>
                        <wps:txbx>
                          <w:txbxContent>
                            <w:p w14:paraId="158564CA" w14:textId="77777777" w:rsidR="004B6FBE" w:rsidRPr="0071560B" w:rsidRDefault="004B6FBE" w:rsidP="00A0485F">
                              <w:pPr>
                                <w:pStyle w:val="NormalWeb"/>
                                <w:spacing w:before="0" w:beforeAutospacing="0" w:after="118" w:afterAutospacing="0" w:line="216" w:lineRule="auto"/>
                                <w:jc w:val="center"/>
                              </w:pPr>
                              <w:r w:rsidRPr="0071560B">
                                <w:rPr>
                                  <w:rFonts w:ascii="Verdana" w:eastAsia="Verdana" w:hAnsi="Verdana" w:cs="Verdana"/>
                                  <w:color w:val="FFFFFF" w:themeColor="background1"/>
                                  <w:kern w:val="24"/>
                                  <w:sz w:val="28"/>
                                  <w:szCs w:val="28"/>
                                </w:rPr>
                                <w:t>Core Roles</w:t>
                              </w:r>
                            </w:p>
                          </w:txbxContent>
                        </wps:txbx>
                        <wps:bodyPr spcFirstLastPara="0" vert="horz" wrap="square" lIns="60960" tIns="60960" rIns="60960" bIns="60960" numCol="1" spcCol="1270" anchor="ctr" anchorCtr="0">
                          <a:noAutofit/>
                        </wps:bodyPr>
                      </wps:wsp>
                    </wpg:wgp>
                  </a:graphicData>
                </a:graphic>
              </wp:anchor>
            </w:drawing>
          </mc:Choice>
          <mc:Fallback>
            <w:pict>
              <v:group w14:anchorId="070CEF85" id="Group 4" o:spid="_x0000_s1030" style="position:absolute;margin-left:-380.9pt;margin-top:219.85pt;width:108pt;height:40.2pt;z-index:251651584" coordorigin="57520,41341" coordsize="28107,103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4F7gIAAE8HAAAOAAAAZHJzL2Uyb0RvYy54bWy8VdtOGzEQfa/Uf7D8XvaSvSQRG4SgQZWq&#10;FkH7AY7Xe6m8tms72dCv79i7GwIUFajUPGx8GY9nzjkzPj3bdxztmDatFAWOTkKMmKCybEVd4O/f&#10;1h/mGBlLREm4FKzAd8zgs9X7d6e9WrJYNpKXTCNwIsyyVwVurFXLIDC0YR0xJ1IxAZuV1B2xMNV1&#10;UGrSg/eOB3EYZkEvdam0pMwYWL0cNvHK+68qRu3XqjLMIl5giM36r/bfjfsGq1OyrDVRTUvHMMgb&#10;ouhIK+DSg6tLYgna6vaJq66lWhpZ2RMqu0BWVUuZzwGyicJH2VxpuVU+l3rZ1+oAE0D7CKc3u6Vf&#10;dlda3aprDUj0qgYs/Mzlsq905/4hSrT3kN0dIGN7iygsRrM8SmaALIW9NApn2WzAlDYAvDuW5ikQ&#10;BTIAgySaJVGcTRYfRyfxPArzLBucgI9FGi2cTXAfg5G8Ldct5y4go+vNBddoR4DV2To+T9PR/Mgs&#10;eJBNr0Bf5h5C828Q3jZEMc+MWQKE1xq1ZYGzGCNBOpD5jdyKkpXoBgRIRM0Zgj2PsLc/4G2WBqD/&#10;A9jPojYB/wLMlDb2iskOuUGBQUyidAF5oZLdZ2PdxXU5xkzKHxhVHQf9A7AoCuE3wjoaAx+TT39S&#10;K8eILyEuUF/gOE3gDKIEKrnixMKwUwCMETVGhNfQIqjV/v4jpl5I6HD5JTHNQLz3MAbIhQuI+YKH&#10;vJx2HOMDuG60keWd17hfByU4tf8PScyel0TySkXM4yRNxjrKkjT3ioKspyrKk8U8BwNXiot8nsX5&#10;iM5UyBN5kyAeaGGot8nkKb9u5fWkgWT+yo3db/a+fg6ADGwho+i6Be1+JsZeEw3CBHHBYwNibqT+&#10;hVEPjRvU9XNLNMOIfxJQ1lm4yFynP57o48nmeCK23YWELhLBM6XoMIxzOE8EhTsGvY6TC+sfDgeE&#10;kOdbK6v2oLQh4lF2Xl6+/0DX9m1sfGHcs3A89/b37+DqNwAAAP//AwBQSwMEFAAGAAgAAAAhAEEA&#10;scHkAAAADQEAAA8AAABkcnMvZG93bnJldi54bWxMj8FuwjAQRO+V+g/WVuotOAYCNM0GIdT2hJAK&#10;lSpuJl6SiNiOYpOEv697ao87O5p5k61H3bCeOldbgyAmMTAyhVW1KRG+ju/RCpjz0ijZWEMId3Kw&#10;zh8fMpkqO5hP6g++ZCHEuFQiVN63KeeuqEhLN7EtmfC72E5LH86u5KqTQwjXDZ/G8YJrWZvQUMmW&#10;thUV18NNI3wMctjMxFu/u16299Mx2X/vBCE+P42bV2CeRv9nhl/8gA55YDrbm1GONQjRciECu0eY&#10;z16WwIIlSuZJkM4IyTQWwPOM/1+R/wAAAP//AwBQSwECLQAUAAYACAAAACEAtoM4kv4AAADhAQAA&#10;EwAAAAAAAAAAAAAAAAAAAAAAW0NvbnRlbnRfVHlwZXNdLnhtbFBLAQItABQABgAIAAAAIQA4/SH/&#10;1gAAAJQBAAALAAAAAAAAAAAAAAAAAC8BAABfcmVscy8ucmVsc1BLAQItABQABgAIAAAAIQC/HA4F&#10;7gIAAE8HAAAOAAAAAAAAAAAAAAAAAC4CAABkcnMvZTJvRG9jLnhtbFBLAQItABQABgAIAAAAIQBB&#10;ALHB5AAAAA0BAAAPAAAAAAAAAAAAAAAAAEgFAABkcnMvZG93bnJldi54bWxQSwUGAAAAAAQABADz&#10;AAAAWQYAAAAA&#10;">
                <v:roundrect id="Rounded Rectangle 62" o:spid="_x0000_s1031" style="position:absolute;left:57520;top:41341;width:28107;height:10395;visibility:visible;mso-wrap-style:square;v-text-anchor:top"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Z/OwwAAANsAAAAPAAAAZHJzL2Rvd25yZXYueG1sRI9Bi8Iw&#10;FITvC/6H8AQvi6YWFKlGqYKgCAvrCuLt0TzbYvNSm2jrvzcLC3scZuYbZrHqTCWe1LjSsoLxKAJB&#10;nFldcq7g9LMdzkA4j6yxskwKXuRgtex9LDDRtuVveh59LgKEXYIKCu/rREqXFWTQjWxNHLyrbQz6&#10;IJtc6gbbADeVjKNoKg2WHBYKrGlTUHY7PoyCM7fr/T02KR6wnPjPtO4eXxelBv0unYPw1Pn/8F97&#10;pxVMY/j9En6AXL4BAAD//wMAUEsBAi0AFAAGAAgAAAAhANvh9svuAAAAhQEAABMAAAAAAAAAAAAA&#10;AAAAAAAAAFtDb250ZW50X1R5cGVzXS54bWxQSwECLQAUAAYACAAAACEAWvQsW78AAAAVAQAACwAA&#10;AAAAAAAAAAAAAAAfAQAAX3JlbHMvLnJlbHNQSwECLQAUAAYACAAAACEAJZGfzsMAAADbAAAADwAA&#10;AAAAAAAAAAAAAAAHAgAAZHJzL2Rvd25yZXYueG1sUEsFBgAAAAADAAMAtwAAAPcCAAAAAA==&#10;" filled="f" strokecolor="#3f2a55" strokeweight="2pt"/>
                <v:rect id="_x0000_s1032" style="position:absolute;left:57824;top:41645;width:27499;height:9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cYfNwgAAANsAAAAPAAAAZHJzL2Rvd25yZXYueG1sRI9Bi8Iw&#10;FITvC/6H8ARva6qCLNVYpCCIB0F3FY+P5tmUNi+libX+e7OwsMdhZr5h1tlgG9FT5yvHCmbTBARx&#10;4XTFpYKf793nFwgfkDU2jknBizxkm9HHGlPtnnyi/hxKESHsU1RgQmhTKX1hyKKfupY4enfXWQxR&#10;dqXUHT4j3DZyniRLabHiuGCwpdxQUZ8fNlJufVXnyanJH9Zc2sNRbq93qdRkPGxXIAIN4T/8195r&#10;BcsF/H6JP0Bu3gAAAP//AwBQSwECLQAUAAYACAAAACEA2+H2y+4AAACFAQAAEwAAAAAAAAAAAAAA&#10;AAAAAAAAW0NvbnRlbnRfVHlwZXNdLnhtbFBLAQItABQABgAIAAAAIQBa9CxbvwAAABUBAAALAAAA&#10;AAAAAAAAAAAAAB8BAABfcmVscy8ucmVsc1BLAQItABQABgAIAAAAIQCtcYfNwgAAANsAAAAPAAAA&#10;AAAAAAAAAAAAAAcCAABkcnMvZG93bnJldi54bWxQSwUGAAAAAAMAAwC3AAAA9gIAAAAA&#10;" filled="f" strokecolor="#3f2a55">
                  <v:textbox inset="4.8pt,4.8pt,4.8pt,4.8pt">
                    <w:txbxContent>
                      <w:p w14:paraId="158564CA" w14:textId="77777777" w:rsidR="004B6FBE" w:rsidRPr="0071560B" w:rsidRDefault="004B6FBE" w:rsidP="00A0485F">
                        <w:pPr>
                          <w:pStyle w:val="NormalWeb"/>
                          <w:spacing w:before="0" w:beforeAutospacing="0" w:after="118" w:afterAutospacing="0" w:line="216" w:lineRule="auto"/>
                          <w:jc w:val="center"/>
                        </w:pPr>
                        <w:r w:rsidRPr="0071560B">
                          <w:rPr>
                            <w:rFonts w:ascii="Verdana" w:eastAsia="Verdana" w:hAnsi="Verdana" w:cs="Verdana"/>
                            <w:color w:val="FFFFFF" w:themeColor="background1"/>
                            <w:kern w:val="24"/>
                            <w:sz w:val="28"/>
                            <w:szCs w:val="28"/>
                          </w:rPr>
                          <w:t>Core Roles</w:t>
                        </w:r>
                      </w:p>
                    </w:txbxContent>
                  </v:textbox>
                </v:rect>
              </v:group>
            </w:pict>
          </mc:Fallback>
        </mc:AlternateContent>
      </w:r>
      <w:r w:rsidR="00A0485F" w:rsidRPr="0071560B">
        <w:rPr>
          <w:rFonts w:ascii="Arial" w:hAnsi="Arial" w:cs="Arial"/>
          <w:noProof/>
          <w:sz w:val="24"/>
          <w:szCs w:val="24"/>
          <w:lang w:eastAsia="en-GB"/>
        </w:rPr>
        <mc:AlternateContent>
          <mc:Choice Requires="wpg">
            <w:drawing>
              <wp:anchor distT="0" distB="0" distL="114300" distR="114300" simplePos="0" relativeHeight="251652608" behindDoc="0" locked="0" layoutInCell="1" allowOverlap="1" wp14:anchorId="36102FB4" wp14:editId="2602CA49">
                <wp:simplePos x="0" y="0"/>
                <wp:positionH relativeFrom="column">
                  <wp:posOffset>-4819323</wp:posOffset>
                </wp:positionH>
                <wp:positionV relativeFrom="paragraph">
                  <wp:posOffset>3407687</wp:posOffset>
                </wp:positionV>
                <wp:extent cx="1371430" cy="495415"/>
                <wp:effectExtent l="0" t="0" r="19685" b="19050"/>
                <wp:wrapNone/>
                <wp:docPr id="64" name="Group 7"/>
                <wp:cNvGraphicFramePr/>
                <a:graphic xmlns:a="http://schemas.openxmlformats.org/drawingml/2006/main">
                  <a:graphicData uri="http://schemas.microsoft.com/office/word/2010/wordprocessingGroup">
                    <wpg:wgp>
                      <wpg:cNvGrpSpPr/>
                      <wpg:grpSpPr>
                        <a:xfrm>
                          <a:off x="0" y="0"/>
                          <a:ext cx="1371430" cy="495415"/>
                          <a:chOff x="5766863" y="4743544"/>
                          <a:chExt cx="2810766" cy="1039519"/>
                        </a:xfrm>
                        <a:solidFill>
                          <a:srgbClr val="BBE0E3">
                            <a:lumMod val="50000"/>
                          </a:srgbClr>
                        </a:solidFill>
                      </wpg:grpSpPr>
                      <wps:wsp>
                        <wps:cNvPr id="65" name="Rounded Rectangle 65"/>
                        <wps:cNvSpPr/>
                        <wps:spPr>
                          <a:xfrm>
                            <a:off x="5766863" y="4743544"/>
                            <a:ext cx="2810766" cy="1039519"/>
                          </a:xfrm>
                          <a:prstGeom prst="roundRect">
                            <a:avLst>
                              <a:gd name="adj" fmla="val 10000"/>
                            </a:avLst>
                          </a:prstGeom>
                          <a:grpFill/>
                          <a:ln w="25400" cap="flat" cmpd="sng" algn="ctr">
                            <a:solidFill>
                              <a:srgbClr val="BBE0E3">
                                <a:lumMod val="50000"/>
                              </a:srgbClr>
                            </a:solidFill>
                            <a:prstDash val="solid"/>
                          </a:ln>
                          <a:effectLst/>
                        </wps:spPr>
                        <wps:bodyPr/>
                      </wps:wsp>
                      <wps:wsp>
                        <wps:cNvPr id="66" name="Rounded Rectangle 4"/>
                        <wps:cNvSpPr/>
                        <wps:spPr>
                          <a:xfrm>
                            <a:off x="5797309" y="4773990"/>
                            <a:ext cx="2749875" cy="978627"/>
                          </a:xfrm>
                          <a:prstGeom prst="rect">
                            <a:avLst/>
                          </a:prstGeom>
                          <a:grpFill/>
                          <a:ln>
                            <a:solidFill>
                              <a:srgbClr val="BBE0E3">
                                <a:lumMod val="50000"/>
                              </a:srgbClr>
                            </a:solidFill>
                          </a:ln>
                          <a:effectLst/>
                        </wps:spPr>
                        <wps:txbx>
                          <w:txbxContent>
                            <w:p w14:paraId="579C606B" w14:textId="77777777" w:rsidR="004B6FBE" w:rsidRPr="0071560B" w:rsidRDefault="004B6FBE" w:rsidP="00A0485F">
                              <w:pPr>
                                <w:pStyle w:val="NormalWeb"/>
                                <w:spacing w:before="0" w:beforeAutospacing="0" w:after="118" w:afterAutospacing="0" w:line="216" w:lineRule="auto"/>
                                <w:jc w:val="center"/>
                              </w:pPr>
                              <w:r w:rsidRPr="0071560B">
                                <w:rPr>
                                  <w:rFonts w:ascii="Verdana" w:eastAsia="Verdana" w:hAnsi="Verdana" w:cs="Verdana"/>
                                  <w:color w:val="FFFFFF" w:themeColor="light1"/>
                                  <w:kern w:val="24"/>
                                  <w:sz w:val="28"/>
                                  <w:szCs w:val="28"/>
                                </w:rPr>
                                <w:t>Optional attendees</w:t>
                              </w:r>
                            </w:p>
                          </w:txbxContent>
                        </wps:txbx>
                        <wps:bodyPr spcFirstLastPara="0" vert="horz" wrap="square" lIns="60960" tIns="60960" rIns="60960" bIns="60960" numCol="1" spcCol="1270" anchor="ctr" anchorCtr="0">
                          <a:noAutofit/>
                        </wps:bodyPr>
                      </wps:wsp>
                    </wpg:wgp>
                  </a:graphicData>
                </a:graphic>
              </wp:anchor>
            </w:drawing>
          </mc:Choice>
          <mc:Fallback>
            <w:pict>
              <v:group w14:anchorId="36102FB4" id="Group 7" o:spid="_x0000_s1033" style="position:absolute;margin-left:-379.45pt;margin-top:268.3pt;width:108pt;height:39pt;z-index:251652608" coordorigin="57668,47435" coordsize="28107,103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pTT/wIAALUHAAAOAAAAZHJzL2Uyb0RvYy54bWy8VVtv2yAUfp+0/4B4X23HtziqU61XTeq2&#10;qt1+AMH4MmFgQOp0v34H7KRpu2pVd8mDA/j4cPgunMOjTc/RLdOmk6LE0UGIERNUVp1oSvz1y/m7&#10;OUbGElERLgUr8R0z+Gj59s3hoBZsJlvJK6YRJBFmMagSt9aqRRAY2rKemAOpmICXtdQ9sTDVTVBp&#10;MkD2ngezMMyCQepKaUmZMbB6Or7ES5+/rhm1n+vaMIt4iaE265/aP1fuGSwPyaLRRLUdncogr6ii&#10;J52ATXepToklaK27J6n6jmppZG0PqOwDWdcdZf4McJoofHSaCy3Xyp+lWQyN2sEE0D7C6dVp6afb&#10;C61u1JUGJAbVABZ+5s6yqXXv/qFKtPGQ3e0gYxuLKCxGcR4lMSBL4V1SpEmUjpjSFoB3n6V5ls2z&#10;GCMXkCdxmiTbiLMpyWwehRA1JonCuEijwsUE9zUYybvqvOPcFWR0szrhGt0SYPX4+Cw8iz34fN1/&#10;lNW4nIbwm5JM8T7hXqLgwXkHBQo09yCbPwP5piWKee7MAkC+0qirSpylGAnSgxGu5VpUrELXIFEi&#10;Gs4QvPMc+PgdI2ZhgJxf0PEsrltqXoCq0sZeMNkjNygxyE1UriCPJrm9NNZt3FRTzaT6hlHdc3AI&#10;QI+iPYinYGBsm9N/qZXjzJuMCzSUeJYmQAuiBLxec2Jh2CsAxogGI8IbuESo1X7/Pab+GuVjeafE&#10;tKNK/B6TSrhwJTN/acDJnf6cJkb43WglqzvvE78OWnGO+R+iAWc8JxrvJVcFaOwlminyOCwmL+Zx&#10;UUw34E4zeVLMcxCps3ORz7NZ/siIW3q3knmgltGz25CnCnAr/4JWkN1v2bOb1cZ7cGezkU9kFD3v&#10;QP+XxNgrokHcIFBoaWCIVuofGA3QHkCh39dEM4z4BwFXQxYWmesn+xO9P1ntT8S6P5FwV0XQDBUd&#10;h7McvieCwh6j5qfJifXtyUEl5Pu1lXW30+JY8SRML0B/h0Fv8Hfb1Mdc89mf+/j7brv8CQAA//8D&#10;AFBLAwQUAAYACAAAACEA6kXyEuQAAAANAQAADwAAAGRycy9kb3ducmV2LnhtbEyPwU7DMAyG70i8&#10;Q2Qkbl3abQ2jNJ2mCThNk9iQEDev8dpqTVI1Wdu9PeEER9uffn9/vp50ywbqXWONhGQWAyNTWtWY&#10;SsLn8S1aAXMejcLWGpJwIwfr4v4ux0zZ0XzQcPAVCyHGZSih9r7LOHdlTRrdzHZkwu1se40+jH3F&#10;VY9jCNctn8ex4BobEz7U2NG2pvJyuGoJ7yOOm0XyOuwu5+3t+5juv3YJSfn4MG1egHma/B8Mv/pB&#10;HYrgdLJXoxxrJURP6eo5sBLShRDAAhKly3lYnSSIZCmAFzn/36L4AQAA//8DAFBLAQItABQABgAI&#10;AAAAIQC2gziS/gAAAOEBAAATAAAAAAAAAAAAAAAAAAAAAABbQ29udGVudF9UeXBlc10ueG1sUEsB&#10;Ai0AFAAGAAgAAAAhADj9If/WAAAAlAEAAAsAAAAAAAAAAAAAAAAALwEAAF9yZWxzLy5yZWxzUEsB&#10;Ai0AFAAGAAgAAAAhAMw2lNP/AgAAtQcAAA4AAAAAAAAAAAAAAAAALgIAAGRycy9lMm9Eb2MueG1s&#10;UEsBAi0AFAAGAAgAAAAhAOpF8hLkAAAADQEAAA8AAAAAAAAAAAAAAAAAWQUAAGRycy9kb3ducmV2&#10;LnhtbFBLBQYAAAAABAAEAPMAAABqBgAAAAA=&#10;">
                <v:roundrect id="Rounded Rectangle 65" o:spid="_x0000_s1034" style="position:absolute;left:57668;top:47435;width:28108;height:10395;visibility:visible;mso-wrap-style:square;v-text-anchor:top"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lMolwwAAANsAAAAPAAAAZHJzL2Rvd25yZXYueG1sRI9Pi8Iw&#10;FMTvwn6H8Ba8aaqilK5RFmFRxMv6B69vm2dTbF5KE2v99mZB8DjMzG+Y+bKzlWip8aVjBaNhAoI4&#10;d7rkQsHx8DNIQfiArLFyTAoe5GG5+OjNMdPuzr/U7kMhIoR9hgpMCHUmpc8NWfRDVxNH7+IaiyHK&#10;ppC6wXuE20qOk2QmLZYcFwzWtDKUX/c3q2B3JrMNK7dpq8nk+Phbn1Kdj5Tqf3bfXyACdeEdfrU3&#10;WsFsCv9f4g+QiycAAAD//wMAUEsBAi0AFAAGAAgAAAAhANvh9svuAAAAhQEAABMAAAAAAAAAAAAA&#10;AAAAAAAAAFtDb250ZW50X1R5cGVzXS54bWxQSwECLQAUAAYACAAAACEAWvQsW78AAAAVAQAACwAA&#10;AAAAAAAAAAAAAAAfAQAAX3JlbHMvLnJlbHNQSwECLQAUAAYACAAAACEAqZTKJcMAAADbAAAADwAA&#10;AAAAAAAAAAAAAAAHAgAAZHJzL2Rvd25yZXYueG1sUEsFBgAAAAADAAMAtwAAAPcCAAAAAA==&#10;" filled="f" strokecolor="#3c8c93" strokeweight="2pt"/>
                <v:rect id="_x0000_s1035" style="position:absolute;left:57973;top:47739;width:27498;height:97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OIiTwwAAANsAAAAPAAAAZHJzL2Rvd25yZXYueG1sRI/BasMw&#10;EETvhf6D2EJvtRwfXNeJEkJpSq+1e/BxsTaWsbUylpI4/fqqEMhxmJk3zGa32FGcafa9YwWrJAVB&#10;3Drdc6fgpz68FCB8QNY4OiYFV/Kw2z4+bLDU7sLfdK5CJyKEfYkKTAhTKaVvDVn0iZuIo3d0s8UQ&#10;5dxJPeMlwu0oszTNpcWe44LBid4NtUN1sgo+Tr/NULy2n6PPTPo2ZH3dTJVSz0/Lfg0i0BLu4Vv7&#10;SyvIc/j/En+A3P4BAAD//wMAUEsBAi0AFAAGAAgAAAAhANvh9svuAAAAhQEAABMAAAAAAAAAAAAA&#10;AAAAAAAAAFtDb250ZW50X1R5cGVzXS54bWxQSwECLQAUAAYACAAAACEAWvQsW78AAAAVAQAACwAA&#10;AAAAAAAAAAAAAAAfAQAAX3JlbHMvLnJlbHNQSwECLQAUAAYACAAAACEAkTiIk8MAAADbAAAADwAA&#10;AAAAAAAAAAAAAAAHAgAAZHJzL2Rvd25yZXYueG1sUEsFBgAAAAADAAMAtwAAAPcCAAAAAA==&#10;" filled="f" strokecolor="#3c8c93">
                  <v:textbox inset="4.8pt,4.8pt,4.8pt,4.8pt">
                    <w:txbxContent>
                      <w:p w14:paraId="579C606B" w14:textId="77777777" w:rsidR="004B6FBE" w:rsidRPr="0071560B" w:rsidRDefault="004B6FBE" w:rsidP="00A0485F">
                        <w:pPr>
                          <w:pStyle w:val="NormalWeb"/>
                          <w:spacing w:before="0" w:beforeAutospacing="0" w:after="118" w:afterAutospacing="0" w:line="216" w:lineRule="auto"/>
                          <w:jc w:val="center"/>
                        </w:pPr>
                        <w:r w:rsidRPr="0071560B">
                          <w:rPr>
                            <w:rFonts w:ascii="Verdana" w:eastAsia="Verdana" w:hAnsi="Verdana" w:cs="Verdana"/>
                            <w:color w:val="FFFFFF" w:themeColor="light1"/>
                            <w:kern w:val="24"/>
                            <w:sz w:val="28"/>
                            <w:szCs w:val="28"/>
                          </w:rPr>
                          <w:t>Optional attendees</w:t>
                        </w:r>
                      </w:p>
                    </w:txbxContent>
                  </v:textbox>
                </v:rect>
              </v:group>
            </w:pict>
          </mc:Fallback>
        </mc:AlternateContent>
      </w:r>
      <w:r w:rsidR="00A760B8" w:rsidRPr="0071560B">
        <w:rPr>
          <w:rFonts w:ascii="Arial" w:hAnsi="Arial" w:cs="Arial"/>
          <w:sz w:val="24"/>
          <w:szCs w:val="24"/>
        </w:rPr>
        <w:t>.</w:t>
      </w:r>
      <w:r w:rsidR="006D5219" w:rsidRPr="0071560B">
        <w:rPr>
          <w:rFonts w:ascii="Arial" w:hAnsi="Arial" w:cs="Arial"/>
          <w:i/>
          <w:sz w:val="20"/>
          <w:szCs w:val="24"/>
        </w:rPr>
        <w:t xml:space="preserve"> </w:t>
      </w:r>
      <w:r w:rsidR="006D5219" w:rsidRPr="0071560B">
        <w:rPr>
          <w:rFonts w:ascii="Arial" w:hAnsi="Arial" w:cs="Arial"/>
          <w:iCs/>
          <w:sz w:val="24"/>
          <w:szCs w:val="24"/>
        </w:rPr>
        <w:t>Figure 4: OIT Membership</w:t>
      </w:r>
    </w:p>
    <w:p w14:paraId="5E45036E" w14:textId="77777777" w:rsidR="007F45DD" w:rsidRPr="0071560B" w:rsidRDefault="007F45DD" w:rsidP="006D5219">
      <w:pPr>
        <w:spacing w:before="120" w:after="0" w:line="240" w:lineRule="auto"/>
        <w:rPr>
          <w:rFonts w:ascii="Arial" w:hAnsi="Arial" w:cs="Arial"/>
          <w:i/>
          <w:sz w:val="20"/>
          <w:szCs w:val="24"/>
        </w:rPr>
      </w:pPr>
    </w:p>
    <w:p w14:paraId="34C0C343" w14:textId="6F988704" w:rsidR="005C48FC" w:rsidRPr="0071560B" w:rsidRDefault="007F45DD" w:rsidP="004A415B">
      <w:pPr>
        <w:spacing w:line="240" w:lineRule="auto"/>
        <w:jc w:val="both"/>
        <w:rPr>
          <w:rFonts w:ascii="Arial" w:hAnsi="Arial" w:cs="Arial"/>
          <w:sz w:val="24"/>
          <w:szCs w:val="24"/>
        </w:rPr>
      </w:pPr>
      <w:r w:rsidRPr="0071560B">
        <w:rPr>
          <w:noProof/>
        </w:rPr>
        <w:lastRenderedPageBreak/>
        <w:drawing>
          <wp:inline distT="0" distB="0" distL="0" distR="0" wp14:anchorId="4980AA80" wp14:editId="6676AD5A">
            <wp:extent cx="5624623" cy="4072960"/>
            <wp:effectExtent l="0" t="0" r="0" b="3810"/>
            <wp:docPr id="34809935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8099352" name="Picture 1" descr="A screenshot of a computer&#10;&#10;AI-generated content may be incorrect."/>
                    <pic:cNvPicPr/>
                  </pic:nvPicPr>
                  <pic:blipFill>
                    <a:blip r:embed="rId32"/>
                    <a:stretch>
                      <a:fillRect/>
                    </a:stretch>
                  </pic:blipFill>
                  <pic:spPr>
                    <a:xfrm>
                      <a:off x="0" y="0"/>
                      <a:ext cx="5651511" cy="4092430"/>
                    </a:xfrm>
                    <a:prstGeom prst="rect">
                      <a:avLst/>
                    </a:prstGeom>
                  </pic:spPr>
                </pic:pic>
              </a:graphicData>
            </a:graphic>
          </wp:inline>
        </w:drawing>
      </w:r>
    </w:p>
    <w:p w14:paraId="620FBFD3" w14:textId="6FB6049D" w:rsidR="007F1D68" w:rsidRPr="0071560B" w:rsidRDefault="007F45DD" w:rsidP="00630C85">
      <w:pPr>
        <w:spacing w:after="0" w:line="240" w:lineRule="auto"/>
        <w:rPr>
          <w:rFonts w:ascii="Arial" w:hAnsi="Arial" w:cs="Arial"/>
          <w:sz w:val="24"/>
          <w:szCs w:val="24"/>
        </w:rPr>
      </w:pPr>
      <w:r w:rsidRPr="0071560B">
        <w:t xml:space="preserve"> </w:t>
      </w:r>
    </w:p>
    <w:p w14:paraId="33BF1F37" w14:textId="77777777" w:rsidR="00BC0DA3" w:rsidRPr="0071560B" w:rsidRDefault="00BC0DA3" w:rsidP="00630C85">
      <w:pPr>
        <w:spacing w:after="0" w:line="240" w:lineRule="auto"/>
        <w:rPr>
          <w:rFonts w:ascii="Arial" w:hAnsi="Arial" w:cs="Arial"/>
          <w:sz w:val="24"/>
          <w:szCs w:val="24"/>
        </w:rPr>
      </w:pPr>
    </w:p>
    <w:p w14:paraId="6B2FCA21" w14:textId="4C4FAAEC" w:rsidR="00F77801" w:rsidRPr="0071560B" w:rsidRDefault="00F77801" w:rsidP="004A415B">
      <w:pPr>
        <w:pStyle w:val="Heading4"/>
        <w:spacing w:after="240"/>
        <w:rPr>
          <w:rFonts w:cs="Arial"/>
          <w:i/>
          <w:color w:val="3F2A55"/>
        </w:rPr>
      </w:pPr>
      <w:bookmarkStart w:id="23" w:name="_Toc194956940"/>
      <w:r w:rsidRPr="0071560B">
        <w:rPr>
          <w:rFonts w:cs="Arial"/>
          <w:color w:val="3F2A55"/>
        </w:rPr>
        <w:t xml:space="preserve">2.4.2 OIT </w:t>
      </w:r>
      <w:r w:rsidR="001405FE" w:rsidRPr="0071560B">
        <w:rPr>
          <w:rFonts w:cs="Arial"/>
          <w:color w:val="3F2A55"/>
        </w:rPr>
        <w:t xml:space="preserve">Members Roles and </w:t>
      </w:r>
      <w:bookmarkEnd w:id="23"/>
      <w:r w:rsidR="00DE2015" w:rsidRPr="0071560B">
        <w:rPr>
          <w:rFonts w:cs="Arial"/>
          <w:color w:val="3F2A55"/>
        </w:rPr>
        <w:t xml:space="preserve"> </w:t>
      </w:r>
    </w:p>
    <w:p w14:paraId="236A3ACB" w14:textId="19E9ECC4" w:rsidR="005C48FC" w:rsidRPr="0071560B" w:rsidRDefault="00BC0DA3" w:rsidP="004A415B">
      <w:pPr>
        <w:spacing w:after="240" w:line="240" w:lineRule="auto"/>
        <w:rPr>
          <w:rFonts w:ascii="Arial" w:hAnsi="Arial" w:cs="Arial"/>
          <w:sz w:val="24"/>
          <w:szCs w:val="24"/>
        </w:rPr>
      </w:pPr>
      <w:r w:rsidRPr="0071560B">
        <w:rPr>
          <w:rFonts w:ascii="Arial" w:hAnsi="Arial" w:cs="Arial"/>
          <w:sz w:val="24"/>
          <w:szCs w:val="24"/>
        </w:rPr>
        <w:t xml:space="preserve">A brief overview of the responsibilities of OIT members can be found below. Full role cards </w:t>
      </w:r>
      <w:r w:rsidR="0059314D" w:rsidRPr="0071560B">
        <w:rPr>
          <w:rFonts w:ascii="Arial" w:hAnsi="Arial" w:cs="Arial"/>
          <w:sz w:val="24"/>
          <w:szCs w:val="24"/>
        </w:rPr>
        <w:t>and a list of</w:t>
      </w:r>
      <w:r w:rsidR="007C2928" w:rsidRPr="0071560B">
        <w:rPr>
          <w:rFonts w:ascii="Arial" w:hAnsi="Arial" w:cs="Arial"/>
          <w:sz w:val="24"/>
          <w:szCs w:val="24"/>
        </w:rPr>
        <w:t xml:space="preserve"> the</w:t>
      </w:r>
      <w:r w:rsidR="0059314D" w:rsidRPr="0071560B">
        <w:rPr>
          <w:rFonts w:ascii="Arial" w:hAnsi="Arial" w:cs="Arial"/>
          <w:sz w:val="24"/>
          <w:szCs w:val="24"/>
        </w:rPr>
        <w:t xml:space="preserve"> nominated </w:t>
      </w:r>
      <w:r w:rsidR="007C2928" w:rsidRPr="0071560B">
        <w:rPr>
          <w:rFonts w:ascii="Arial" w:hAnsi="Arial" w:cs="Arial"/>
          <w:sz w:val="24"/>
          <w:szCs w:val="24"/>
        </w:rPr>
        <w:t xml:space="preserve">individuals </w:t>
      </w:r>
      <w:r w:rsidR="0059314D" w:rsidRPr="0071560B">
        <w:rPr>
          <w:rFonts w:ascii="Arial" w:hAnsi="Arial" w:cs="Arial"/>
          <w:sz w:val="24"/>
          <w:szCs w:val="24"/>
        </w:rPr>
        <w:t xml:space="preserve">who could assume these roles </w:t>
      </w:r>
      <w:r w:rsidRPr="0071560B">
        <w:rPr>
          <w:rFonts w:ascii="Arial" w:hAnsi="Arial" w:cs="Arial"/>
          <w:sz w:val="24"/>
          <w:szCs w:val="24"/>
        </w:rPr>
        <w:t xml:space="preserve">can be found in the </w:t>
      </w:r>
      <w:r w:rsidR="0086781F" w:rsidRPr="0071560B">
        <w:rPr>
          <w:rFonts w:ascii="Arial" w:hAnsi="Arial" w:cs="Arial"/>
          <w:sz w:val="24"/>
          <w:szCs w:val="24"/>
        </w:rPr>
        <w:t xml:space="preserve">OIT </w:t>
      </w:r>
      <w:r w:rsidRPr="0071560B">
        <w:rPr>
          <w:rFonts w:ascii="Arial" w:hAnsi="Arial" w:cs="Arial"/>
          <w:sz w:val="24"/>
          <w:szCs w:val="24"/>
        </w:rPr>
        <w:t>IMP.</w:t>
      </w:r>
      <w:r w:rsidR="00D56CAC" w:rsidRPr="0071560B">
        <w:rPr>
          <w:rFonts w:ascii="Arial" w:hAnsi="Arial" w:cs="Arial"/>
          <w:sz w:val="24"/>
          <w:szCs w:val="24"/>
        </w:rPr>
        <w:t xml:space="preserve"> Support team roles can be found in </w:t>
      </w:r>
      <w:r w:rsidR="00D56CAC" w:rsidRPr="0071560B">
        <w:rPr>
          <w:rFonts w:ascii="Arial" w:eastAsia="Times New Roman" w:hAnsi="Arial" w:cs="Arial"/>
          <w:bCs/>
          <w:color w:val="3F2A55"/>
          <w:sz w:val="24"/>
          <w:szCs w:val="24"/>
          <w:lang w:eastAsia="de-AT"/>
        </w:rPr>
        <w:t>section 2.6</w:t>
      </w:r>
      <w:r w:rsidR="00D56CAC" w:rsidRPr="0071560B">
        <w:rPr>
          <w:rFonts w:ascii="Arial" w:hAnsi="Arial" w:cs="Arial"/>
          <w:bCs/>
          <w:sz w:val="24"/>
          <w:szCs w:val="24"/>
        </w:rPr>
        <w:t>.</w:t>
      </w:r>
    </w:p>
    <w:tbl>
      <w:tblPr>
        <w:tblStyle w:val="TableGrid"/>
        <w:tblW w:w="9356" w:type="dxa"/>
        <w:tblInd w:w="-5" w:type="dxa"/>
        <w:shd w:val="clear" w:color="auto" w:fill="3F2A55"/>
        <w:tblLook w:val="04A0" w:firstRow="1" w:lastRow="0" w:firstColumn="1" w:lastColumn="0" w:noHBand="0" w:noVBand="1"/>
      </w:tblPr>
      <w:tblGrid>
        <w:gridCol w:w="1843"/>
        <w:gridCol w:w="7513"/>
      </w:tblGrid>
      <w:tr w:rsidR="00A9357E" w:rsidRPr="0071560B" w14:paraId="1D62377F" w14:textId="77777777" w:rsidTr="002A5492">
        <w:trPr>
          <w:cantSplit/>
          <w:trHeight w:val="2681"/>
        </w:trPr>
        <w:tc>
          <w:tcPr>
            <w:tcW w:w="1843" w:type="dxa"/>
            <w:shd w:val="clear" w:color="auto" w:fill="3F2A55"/>
            <w:vAlign w:val="center"/>
          </w:tcPr>
          <w:p w14:paraId="1DC80D27" w14:textId="77777777" w:rsidR="008D4F05" w:rsidRPr="0071560B" w:rsidRDefault="00BC0DA3" w:rsidP="0086781F">
            <w:pPr>
              <w:spacing w:before="60" w:after="60"/>
              <w:jc w:val="center"/>
              <w:rPr>
                <w:rFonts w:ascii="Arial" w:hAnsi="Arial" w:cs="Arial"/>
                <w:b/>
                <w:lang w:eastAsia="de-AT"/>
              </w:rPr>
            </w:pPr>
            <w:r w:rsidRPr="0071560B">
              <w:rPr>
                <w:rFonts w:ascii="Arial" w:hAnsi="Arial" w:cs="Arial"/>
                <w:b/>
                <w:lang w:eastAsia="de-AT"/>
              </w:rPr>
              <w:t>O</w:t>
            </w:r>
            <w:r w:rsidR="00A9357E" w:rsidRPr="0071560B">
              <w:rPr>
                <w:rFonts w:ascii="Arial" w:hAnsi="Arial" w:cs="Arial"/>
                <w:b/>
                <w:lang w:eastAsia="de-AT"/>
              </w:rPr>
              <w:t>IT Chair</w:t>
            </w:r>
          </w:p>
          <w:p w14:paraId="3D5E3951" w14:textId="4DF03B05" w:rsidR="0086781F" w:rsidRPr="0071560B" w:rsidRDefault="008D4F05" w:rsidP="0086781F">
            <w:pPr>
              <w:spacing w:before="60" w:after="60"/>
              <w:jc w:val="center"/>
              <w:rPr>
                <w:rFonts w:ascii="Arial" w:hAnsi="Arial" w:cs="Arial"/>
                <w:b/>
                <w:lang w:eastAsia="de-AT"/>
              </w:rPr>
            </w:pPr>
            <w:r w:rsidRPr="0071560B">
              <w:rPr>
                <w:rFonts w:ascii="Arial" w:hAnsi="Arial" w:cs="Arial"/>
                <w:b/>
                <w:lang w:eastAsia="de-AT"/>
              </w:rPr>
              <w:t>(=</w:t>
            </w:r>
            <w:r w:rsidR="00A2788F" w:rsidRPr="0071560B">
              <w:rPr>
                <w:rFonts w:ascii="Arial" w:hAnsi="Arial" w:cs="Arial"/>
                <w:b/>
                <w:lang w:eastAsia="de-AT"/>
              </w:rPr>
              <w:t xml:space="preserve"> </w:t>
            </w:r>
            <w:r w:rsidR="00873D38" w:rsidRPr="0071560B">
              <w:rPr>
                <w:rFonts w:ascii="Arial" w:hAnsi="Arial" w:cs="Arial"/>
                <w:b/>
                <w:lang w:eastAsia="de-AT"/>
              </w:rPr>
              <w:t>Incident Director</w:t>
            </w:r>
            <w:r w:rsidRPr="0071560B">
              <w:rPr>
                <w:rFonts w:ascii="Arial" w:hAnsi="Arial" w:cs="Arial"/>
                <w:b/>
                <w:lang w:eastAsia="de-AT"/>
              </w:rPr>
              <w:t>)</w:t>
            </w:r>
          </w:p>
          <w:p w14:paraId="62C99B69" w14:textId="77777777" w:rsidR="00A9357E" w:rsidRPr="0071560B" w:rsidRDefault="00A9357E" w:rsidP="00795266">
            <w:pPr>
              <w:spacing w:before="60" w:after="60"/>
              <w:jc w:val="center"/>
              <w:rPr>
                <w:rFonts w:ascii="Arial" w:hAnsi="Arial" w:cs="Arial"/>
                <w:b/>
                <w:lang w:eastAsia="de-AT"/>
              </w:rPr>
            </w:pPr>
          </w:p>
        </w:tc>
        <w:tc>
          <w:tcPr>
            <w:tcW w:w="7513" w:type="dxa"/>
          </w:tcPr>
          <w:p w14:paraId="33C87C7A" w14:textId="266D43C4" w:rsidR="00B3133D" w:rsidRPr="0071560B" w:rsidRDefault="000B78AF" w:rsidP="00B3133D">
            <w:pPr>
              <w:spacing w:before="120" w:after="80"/>
              <w:jc w:val="both"/>
              <w:rPr>
                <w:lang w:eastAsia="de-AT"/>
              </w:rPr>
            </w:pPr>
            <w:r w:rsidRPr="0071560B">
              <w:rPr>
                <w:rFonts w:ascii="Arial" w:hAnsi="Arial" w:cs="Arial"/>
                <w:lang w:eastAsia="de-AT"/>
              </w:rPr>
              <w:t>T</w:t>
            </w:r>
            <w:r w:rsidR="00A9357E" w:rsidRPr="0071560B">
              <w:rPr>
                <w:rFonts w:ascii="Arial" w:hAnsi="Arial" w:cs="Arial"/>
                <w:lang w:eastAsia="de-AT"/>
              </w:rPr>
              <w:t xml:space="preserve">he </w:t>
            </w:r>
            <w:r w:rsidR="00A9357E" w:rsidRPr="0071560B">
              <w:rPr>
                <w:rFonts w:ascii="Arial" w:hAnsi="Arial" w:cs="Arial"/>
                <w:b/>
                <w:color w:val="3F2A55"/>
                <w:lang w:eastAsia="de-AT"/>
              </w:rPr>
              <w:t>OIT Chair</w:t>
            </w:r>
            <w:r w:rsidR="00A9357E" w:rsidRPr="0071560B">
              <w:rPr>
                <w:rFonts w:ascii="Arial" w:hAnsi="Arial" w:cs="Arial"/>
                <w:color w:val="3F2A55"/>
                <w:lang w:eastAsia="de-AT"/>
              </w:rPr>
              <w:t xml:space="preserve"> </w:t>
            </w:r>
            <w:r w:rsidR="00A9357E" w:rsidRPr="0071560B">
              <w:rPr>
                <w:rFonts w:ascii="Arial" w:hAnsi="Arial" w:cs="Arial"/>
                <w:lang w:eastAsia="de-AT"/>
              </w:rPr>
              <w:t>is responsible for leading the team and chairing OIT meetings. The Chair sets the overall operational objectives for the OIT. The role should be assumed by a</w:t>
            </w:r>
            <w:r w:rsidR="001405FE" w:rsidRPr="0071560B">
              <w:rPr>
                <w:rFonts w:ascii="Arial" w:hAnsi="Arial" w:cs="Arial"/>
                <w:lang w:eastAsia="de-AT"/>
              </w:rPr>
              <w:t xml:space="preserve"> senior figure</w:t>
            </w:r>
            <w:r w:rsidR="00A9357E" w:rsidRPr="0071560B">
              <w:rPr>
                <w:rFonts w:ascii="Arial" w:hAnsi="Arial" w:cs="Arial"/>
                <w:lang w:eastAsia="de-AT"/>
              </w:rPr>
              <w:t xml:space="preserve"> who has the authority to approve </w:t>
            </w:r>
            <w:r w:rsidR="0086781F" w:rsidRPr="0071560B">
              <w:rPr>
                <w:rFonts w:ascii="Arial" w:hAnsi="Arial" w:cs="Arial"/>
                <w:lang w:eastAsia="de-AT"/>
              </w:rPr>
              <w:t>decisions</w:t>
            </w:r>
            <w:r w:rsidR="00AE6919" w:rsidRPr="0071560B">
              <w:rPr>
                <w:rFonts w:ascii="Arial" w:hAnsi="Arial" w:cs="Arial"/>
                <w:lang w:eastAsia="de-AT"/>
              </w:rPr>
              <w:t>, actions and messaging.</w:t>
            </w:r>
            <w:r w:rsidR="007D07AC" w:rsidRPr="0071560B">
              <w:rPr>
                <w:rFonts w:ascii="Arial" w:hAnsi="Arial" w:cs="Arial"/>
                <w:lang w:eastAsia="de-AT"/>
              </w:rPr>
              <w:t xml:space="preserve"> </w:t>
            </w:r>
            <w:r w:rsidR="00AE6919" w:rsidRPr="0071560B">
              <w:rPr>
                <w:rFonts w:ascii="Arial" w:hAnsi="Arial" w:cs="Arial"/>
                <w:b/>
                <w:color w:val="3F2A55"/>
                <w:lang w:eastAsia="de-AT"/>
              </w:rPr>
              <w:t>The OIT Chair has ultimate responsibility for decision making in the OIT.</w:t>
            </w:r>
          </w:p>
          <w:p w14:paraId="52979CAB" w14:textId="444F18EE" w:rsidR="00A9357E" w:rsidRPr="0071560B" w:rsidRDefault="008D4F05" w:rsidP="00B3133D">
            <w:pPr>
              <w:spacing w:before="120" w:after="80"/>
              <w:jc w:val="both"/>
              <w:rPr>
                <w:lang w:eastAsia="de-AT"/>
              </w:rPr>
            </w:pPr>
            <w:r w:rsidRPr="0071560B">
              <w:rPr>
                <w:rFonts w:ascii="Arial" w:eastAsia="+mn-ea" w:hAnsi="Arial" w:cs="Arial"/>
                <w:color w:val="000000"/>
                <w:kern w:val="24"/>
                <w:szCs w:val="27"/>
              </w:rPr>
              <w:t xml:space="preserve">The OIT Chair attends SIT meetings in the role of Incident Director, to act as the link between the OIT and SIT teams. </w:t>
            </w:r>
          </w:p>
        </w:tc>
      </w:tr>
      <w:tr w:rsidR="00A9357E" w:rsidRPr="0071560B" w14:paraId="738022E0" w14:textId="77777777" w:rsidTr="002A5492">
        <w:trPr>
          <w:cantSplit/>
          <w:trHeight w:val="1390"/>
        </w:trPr>
        <w:tc>
          <w:tcPr>
            <w:tcW w:w="1843" w:type="dxa"/>
            <w:shd w:val="clear" w:color="auto" w:fill="3F2A55"/>
            <w:vAlign w:val="center"/>
          </w:tcPr>
          <w:p w14:paraId="234A0DA9" w14:textId="77777777" w:rsidR="00A9357E" w:rsidRPr="0071560B" w:rsidRDefault="00A9357E" w:rsidP="00630C85">
            <w:pPr>
              <w:jc w:val="center"/>
              <w:rPr>
                <w:rFonts w:ascii="Arial" w:hAnsi="Arial" w:cs="Arial"/>
                <w:b/>
                <w:lang w:eastAsia="de-AT"/>
              </w:rPr>
            </w:pPr>
            <w:r w:rsidRPr="0071560B">
              <w:rPr>
                <w:rFonts w:ascii="Arial" w:hAnsi="Arial" w:cs="Arial"/>
                <w:b/>
                <w:lang w:eastAsia="de-AT"/>
              </w:rPr>
              <w:lastRenderedPageBreak/>
              <w:t xml:space="preserve">Incident </w:t>
            </w:r>
            <w:r w:rsidR="001156D6" w:rsidRPr="0071560B">
              <w:rPr>
                <w:rFonts w:ascii="Arial" w:hAnsi="Arial" w:cs="Arial"/>
                <w:b/>
                <w:lang w:eastAsia="de-AT"/>
              </w:rPr>
              <w:t>Manager</w:t>
            </w:r>
          </w:p>
          <w:p w14:paraId="5BF7C1C7" w14:textId="491BE775" w:rsidR="00096EBA" w:rsidRPr="0071560B" w:rsidRDefault="00096EBA" w:rsidP="00630C85">
            <w:pPr>
              <w:jc w:val="center"/>
              <w:rPr>
                <w:rFonts w:ascii="Arial" w:hAnsi="Arial" w:cs="Arial"/>
                <w:b/>
                <w:lang w:eastAsia="de-AT"/>
              </w:rPr>
            </w:pPr>
            <w:r w:rsidRPr="0071560B">
              <w:rPr>
                <w:rFonts w:ascii="Arial" w:hAnsi="Arial" w:cs="Arial"/>
                <w:b/>
                <w:lang w:eastAsia="de-AT"/>
              </w:rPr>
              <w:t>(OIT and SIT)</w:t>
            </w:r>
          </w:p>
        </w:tc>
        <w:tc>
          <w:tcPr>
            <w:tcW w:w="7513" w:type="dxa"/>
          </w:tcPr>
          <w:p w14:paraId="4AD1C370" w14:textId="77777777" w:rsidR="001156D6" w:rsidRPr="0071560B" w:rsidRDefault="001156D6" w:rsidP="00630C85">
            <w:pPr>
              <w:spacing w:before="120" w:after="6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Incident Manager</w:t>
            </w:r>
            <w:r w:rsidRPr="0071560B">
              <w:rPr>
                <w:rFonts w:ascii="Arial" w:hAnsi="Arial" w:cs="Arial"/>
                <w:color w:val="3F2A55"/>
                <w:lang w:eastAsia="de-AT"/>
              </w:rPr>
              <w:t xml:space="preserve"> </w:t>
            </w:r>
            <w:r w:rsidRPr="0071560B">
              <w:rPr>
                <w:rFonts w:ascii="Arial" w:hAnsi="Arial" w:cs="Arial"/>
                <w:lang w:eastAsia="de-AT"/>
              </w:rPr>
              <w:t>is responsible for the operational management of the incident and for the implementation of relevant i</w:t>
            </w:r>
            <w:r w:rsidR="00AF424E" w:rsidRPr="0071560B">
              <w:rPr>
                <w:rFonts w:ascii="Arial" w:hAnsi="Arial" w:cs="Arial"/>
                <w:lang w:eastAsia="de-AT"/>
              </w:rPr>
              <w:t>ncident decisions taken by the</w:t>
            </w:r>
            <w:r w:rsidRPr="0071560B">
              <w:rPr>
                <w:rFonts w:ascii="Arial" w:hAnsi="Arial" w:cs="Arial"/>
                <w:lang w:eastAsia="de-AT"/>
              </w:rPr>
              <w:t xml:space="preserve"> OIT, and for the delivery of the incident investigation. </w:t>
            </w:r>
          </w:p>
          <w:p w14:paraId="6C4378DA" w14:textId="19746EBA" w:rsidR="00A9357E" w:rsidRPr="0071560B" w:rsidRDefault="001156D6" w:rsidP="00252659">
            <w:pPr>
              <w:spacing w:before="60" w:after="120"/>
              <w:jc w:val="both"/>
              <w:rPr>
                <w:rFonts w:ascii="Arial" w:eastAsiaTheme="minorHAnsi" w:hAnsi="Arial" w:cs="Arial"/>
                <w:lang w:eastAsia="de-AT"/>
              </w:rPr>
            </w:pPr>
            <w:r w:rsidRPr="0071560B">
              <w:rPr>
                <w:rFonts w:ascii="Arial" w:eastAsiaTheme="minorHAnsi" w:hAnsi="Arial" w:cs="Arial"/>
                <w:lang w:eastAsia="de-AT"/>
              </w:rPr>
              <w:t xml:space="preserve">This role should be fulfilled by </w:t>
            </w:r>
            <w:r w:rsidR="00873D38" w:rsidRPr="0071560B">
              <w:rPr>
                <w:rFonts w:ascii="Arial" w:eastAsiaTheme="minorHAnsi" w:hAnsi="Arial" w:cs="Arial"/>
                <w:lang w:eastAsia="de-AT"/>
              </w:rPr>
              <w:t>the Head of Incidents</w:t>
            </w:r>
            <w:r w:rsidR="00252659" w:rsidRPr="0071560B">
              <w:rPr>
                <w:rFonts w:ascii="Arial" w:eastAsiaTheme="minorHAnsi" w:hAnsi="Arial" w:cs="Arial"/>
                <w:lang w:eastAsia="de-AT"/>
              </w:rPr>
              <w:t xml:space="preserve"> or </w:t>
            </w:r>
            <w:r w:rsidR="00873D38" w:rsidRPr="0071560B">
              <w:rPr>
                <w:rFonts w:ascii="Arial" w:eastAsiaTheme="minorHAnsi" w:hAnsi="Arial" w:cs="Arial"/>
                <w:lang w:eastAsia="de-AT"/>
              </w:rPr>
              <w:t xml:space="preserve">an </w:t>
            </w:r>
            <w:r w:rsidRPr="0071560B">
              <w:rPr>
                <w:rFonts w:ascii="Arial" w:eastAsiaTheme="minorHAnsi" w:hAnsi="Arial" w:cs="Arial"/>
                <w:lang w:eastAsia="de-AT"/>
              </w:rPr>
              <w:t>experienced member of SFCIU.</w:t>
            </w:r>
            <w:r w:rsidR="007C2928" w:rsidRPr="0071560B">
              <w:rPr>
                <w:rFonts w:ascii="Arial" w:eastAsiaTheme="minorHAnsi" w:hAnsi="Arial" w:cs="Arial"/>
                <w:lang w:eastAsia="de-AT"/>
              </w:rPr>
              <w:t xml:space="preserve"> The Incident Manager is also a member of SIT </w:t>
            </w:r>
            <w:r w:rsidR="008252E3" w:rsidRPr="0071560B">
              <w:rPr>
                <w:rFonts w:ascii="Arial" w:eastAsiaTheme="minorHAnsi" w:hAnsi="Arial" w:cs="Arial"/>
                <w:lang w:eastAsia="de-AT"/>
              </w:rPr>
              <w:t>to</w:t>
            </w:r>
            <w:r w:rsidR="00096EBA" w:rsidRPr="0071560B">
              <w:rPr>
                <w:rFonts w:ascii="Arial" w:eastAsiaTheme="minorHAnsi" w:hAnsi="Arial" w:cs="Arial"/>
                <w:lang w:eastAsia="de-AT"/>
              </w:rPr>
              <w:t xml:space="preserve"> support the </w:t>
            </w:r>
            <w:r w:rsidR="000B78AF" w:rsidRPr="0071560B">
              <w:rPr>
                <w:rFonts w:ascii="Arial" w:eastAsiaTheme="minorHAnsi" w:hAnsi="Arial" w:cs="Arial"/>
                <w:lang w:eastAsia="de-AT"/>
              </w:rPr>
              <w:t>OIT</w:t>
            </w:r>
            <w:r w:rsidR="00DE2015" w:rsidRPr="0071560B">
              <w:rPr>
                <w:rFonts w:ascii="Arial" w:eastAsiaTheme="minorHAnsi" w:hAnsi="Arial" w:cs="Arial"/>
                <w:lang w:eastAsia="de-AT"/>
              </w:rPr>
              <w:t xml:space="preserve"> </w:t>
            </w:r>
            <w:r w:rsidR="000B78AF" w:rsidRPr="0071560B">
              <w:rPr>
                <w:rFonts w:ascii="Arial" w:eastAsiaTheme="minorHAnsi" w:hAnsi="Arial" w:cs="Arial"/>
                <w:lang w:eastAsia="de-AT"/>
              </w:rPr>
              <w:t>Chair/</w:t>
            </w:r>
            <w:r w:rsidR="00096EBA" w:rsidRPr="0071560B">
              <w:rPr>
                <w:rFonts w:ascii="Arial" w:eastAsiaTheme="minorHAnsi" w:hAnsi="Arial" w:cs="Arial"/>
                <w:lang w:eastAsia="de-AT"/>
              </w:rPr>
              <w:t>Incident</w:t>
            </w:r>
            <w:r w:rsidR="000B78AF" w:rsidRPr="0071560B">
              <w:rPr>
                <w:rFonts w:ascii="Arial" w:eastAsiaTheme="minorHAnsi" w:hAnsi="Arial" w:cs="Arial"/>
                <w:lang w:eastAsia="de-AT"/>
              </w:rPr>
              <w:t xml:space="preserve"> </w:t>
            </w:r>
            <w:r w:rsidR="00096EBA" w:rsidRPr="0071560B">
              <w:rPr>
                <w:rFonts w:ascii="Arial" w:eastAsiaTheme="minorHAnsi" w:hAnsi="Arial" w:cs="Arial"/>
                <w:lang w:eastAsia="de-AT"/>
              </w:rPr>
              <w:t>Director and</w:t>
            </w:r>
            <w:r w:rsidR="008252E3" w:rsidRPr="0071560B">
              <w:rPr>
                <w:rFonts w:ascii="Arial" w:eastAsiaTheme="minorHAnsi" w:hAnsi="Arial" w:cs="Arial"/>
                <w:lang w:eastAsia="de-AT"/>
              </w:rPr>
              <w:t xml:space="preserve"> </w:t>
            </w:r>
            <w:r w:rsidR="007C2928" w:rsidRPr="0071560B">
              <w:rPr>
                <w:rFonts w:ascii="Arial" w:eastAsiaTheme="minorHAnsi" w:hAnsi="Arial" w:cs="Arial"/>
                <w:lang w:eastAsia="de-AT"/>
              </w:rPr>
              <w:t xml:space="preserve">provide detailed knowledge of the incident investigation/response. </w:t>
            </w:r>
          </w:p>
        </w:tc>
      </w:tr>
      <w:tr w:rsidR="00A9357E" w:rsidRPr="0071560B" w14:paraId="1BF6B465" w14:textId="77777777" w:rsidTr="002A5492">
        <w:trPr>
          <w:cantSplit/>
          <w:trHeight w:val="1335"/>
        </w:trPr>
        <w:tc>
          <w:tcPr>
            <w:tcW w:w="1843" w:type="dxa"/>
            <w:shd w:val="clear" w:color="auto" w:fill="3F2A55"/>
            <w:vAlign w:val="center"/>
          </w:tcPr>
          <w:p w14:paraId="15C6E9EF" w14:textId="77777777" w:rsidR="00A9357E" w:rsidRPr="0071560B" w:rsidRDefault="001156D6" w:rsidP="00630C85">
            <w:pPr>
              <w:spacing w:before="60" w:after="60"/>
              <w:jc w:val="center"/>
              <w:rPr>
                <w:rFonts w:ascii="Arial" w:hAnsi="Arial" w:cs="Arial"/>
                <w:b/>
                <w:lang w:eastAsia="de-AT"/>
              </w:rPr>
            </w:pPr>
            <w:r w:rsidRPr="0071560B">
              <w:rPr>
                <w:rFonts w:ascii="Arial" w:hAnsi="Arial" w:cs="Arial"/>
                <w:b/>
                <w:lang w:eastAsia="de-AT"/>
              </w:rPr>
              <w:t>Enforcement Manager</w:t>
            </w:r>
          </w:p>
          <w:p w14:paraId="0B09215C" w14:textId="77777777" w:rsidR="004513EC" w:rsidRPr="0071560B" w:rsidRDefault="004513EC" w:rsidP="00630C85">
            <w:pPr>
              <w:spacing w:before="60" w:after="60"/>
              <w:jc w:val="center"/>
              <w:rPr>
                <w:rFonts w:ascii="Arial" w:hAnsi="Arial" w:cs="Arial"/>
                <w:b/>
                <w:sz w:val="8"/>
                <w:lang w:eastAsia="de-AT"/>
              </w:rPr>
            </w:pPr>
          </w:p>
          <w:p w14:paraId="78518E5A" w14:textId="59D215BD" w:rsidR="004513EC" w:rsidRPr="0071560B" w:rsidRDefault="004513EC" w:rsidP="00630C85">
            <w:pPr>
              <w:spacing w:before="60" w:after="60"/>
              <w:jc w:val="center"/>
              <w:rPr>
                <w:rFonts w:ascii="Arial" w:hAnsi="Arial" w:cs="Arial"/>
                <w:b/>
                <w:lang w:eastAsia="de-AT"/>
              </w:rPr>
            </w:pPr>
            <w:r w:rsidRPr="0071560B">
              <w:rPr>
                <w:rFonts w:ascii="Arial" w:hAnsi="Arial" w:cs="Arial"/>
                <w:b/>
                <w:lang w:eastAsia="de-AT"/>
              </w:rPr>
              <w:t>(</w:t>
            </w:r>
            <w:r w:rsidR="0096378F" w:rsidRPr="0071560B">
              <w:rPr>
                <w:rFonts w:ascii="Arial" w:hAnsi="Arial" w:cs="Arial"/>
                <w:b/>
                <w:lang w:eastAsia="de-AT"/>
              </w:rPr>
              <w:t>LA Delivery</w:t>
            </w:r>
            <w:r w:rsidRPr="0071560B">
              <w:rPr>
                <w:rFonts w:ascii="Arial" w:hAnsi="Arial" w:cs="Arial"/>
                <w:b/>
                <w:lang w:eastAsia="de-AT"/>
              </w:rPr>
              <w:t>)</w:t>
            </w:r>
          </w:p>
        </w:tc>
        <w:tc>
          <w:tcPr>
            <w:tcW w:w="7513" w:type="dxa"/>
          </w:tcPr>
          <w:p w14:paraId="6BCEFAEB" w14:textId="3D4B1CA8" w:rsidR="00DC5913" w:rsidRPr="0071560B" w:rsidRDefault="001156D6" w:rsidP="00AF424E">
            <w:pPr>
              <w:spacing w:before="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Enforcement Manager</w:t>
            </w:r>
            <w:r w:rsidR="004513EC" w:rsidRPr="0071560B">
              <w:rPr>
                <w:rFonts w:ascii="Arial" w:hAnsi="Arial" w:cs="Arial"/>
                <w:b/>
                <w:color w:val="3F2A55"/>
                <w:lang w:eastAsia="de-AT"/>
              </w:rPr>
              <w:t xml:space="preserve"> (</w:t>
            </w:r>
            <w:r w:rsidR="0096378F" w:rsidRPr="0071560B">
              <w:rPr>
                <w:rFonts w:ascii="Arial" w:hAnsi="Arial" w:cs="Arial"/>
                <w:b/>
                <w:color w:val="3F2A55"/>
                <w:lang w:eastAsia="de-AT"/>
              </w:rPr>
              <w:t>LA Delivery</w:t>
            </w:r>
            <w:r w:rsidR="004513EC" w:rsidRPr="0071560B">
              <w:rPr>
                <w:rFonts w:ascii="Arial" w:hAnsi="Arial" w:cs="Arial"/>
                <w:b/>
                <w:color w:val="3F2A55"/>
                <w:lang w:eastAsia="de-AT"/>
              </w:rPr>
              <w:t>)</w:t>
            </w:r>
            <w:r w:rsidRPr="0071560B">
              <w:rPr>
                <w:rFonts w:ascii="Arial" w:hAnsi="Arial" w:cs="Arial"/>
              </w:rPr>
              <w:t xml:space="preserve"> is responsible for </w:t>
            </w:r>
            <w:r w:rsidRPr="0071560B">
              <w:rPr>
                <w:rFonts w:ascii="Arial" w:hAnsi="Arial" w:cs="Arial"/>
                <w:lang w:eastAsia="de-AT"/>
              </w:rPr>
              <w:t xml:space="preserve">recommending appropriate Risk Management options on which the </w:t>
            </w:r>
            <w:r w:rsidR="008529CD" w:rsidRPr="0071560B">
              <w:rPr>
                <w:rFonts w:ascii="Arial" w:hAnsi="Arial" w:cs="Arial"/>
                <w:lang w:eastAsia="de-AT"/>
              </w:rPr>
              <w:t xml:space="preserve">OIT </w:t>
            </w:r>
            <w:r w:rsidRPr="0071560B">
              <w:rPr>
                <w:rFonts w:ascii="Arial" w:hAnsi="Arial" w:cs="Arial"/>
                <w:lang w:eastAsia="de-AT"/>
              </w:rPr>
              <w:t>can act.</w:t>
            </w:r>
          </w:p>
          <w:p w14:paraId="7E7CFCAF" w14:textId="77AEEA16" w:rsidR="001121D6" w:rsidRPr="0071560B" w:rsidRDefault="001156D6" w:rsidP="00E162A8">
            <w:pPr>
              <w:spacing w:before="40" w:after="120"/>
              <w:jc w:val="both"/>
              <w:rPr>
                <w:rFonts w:ascii="Arial" w:eastAsiaTheme="minorHAnsi" w:hAnsi="Arial" w:cs="Arial"/>
                <w:lang w:eastAsia="de-AT"/>
              </w:rPr>
            </w:pPr>
            <w:r w:rsidRPr="0071560B">
              <w:rPr>
                <w:rFonts w:ascii="Arial" w:eastAsiaTheme="minorHAnsi" w:hAnsi="Arial" w:cs="Arial"/>
                <w:lang w:eastAsia="de-AT"/>
              </w:rPr>
              <w:t xml:space="preserve">This role should be fulfilled by a senior </w:t>
            </w:r>
            <w:r w:rsidR="00E162A8" w:rsidRPr="0071560B">
              <w:rPr>
                <w:rFonts w:ascii="Arial" w:eastAsiaTheme="minorHAnsi" w:hAnsi="Arial" w:cs="Arial"/>
                <w:lang w:eastAsia="de-AT"/>
              </w:rPr>
              <w:t>manager</w:t>
            </w:r>
            <w:r w:rsidR="00252659" w:rsidRPr="0071560B">
              <w:rPr>
                <w:rFonts w:ascii="Arial" w:eastAsiaTheme="minorHAnsi" w:hAnsi="Arial" w:cs="Arial"/>
                <w:lang w:eastAsia="de-AT"/>
              </w:rPr>
              <w:t xml:space="preserve"> </w:t>
            </w:r>
            <w:r w:rsidRPr="0071560B">
              <w:rPr>
                <w:rFonts w:ascii="Arial" w:eastAsiaTheme="minorHAnsi" w:hAnsi="Arial" w:cs="Arial"/>
                <w:lang w:eastAsia="de-AT"/>
              </w:rPr>
              <w:t xml:space="preserve">from </w:t>
            </w:r>
            <w:r w:rsidR="004513EC" w:rsidRPr="0071560B">
              <w:rPr>
                <w:rFonts w:ascii="Arial" w:eastAsiaTheme="minorHAnsi" w:hAnsi="Arial" w:cs="Arial"/>
                <w:lang w:eastAsia="de-AT"/>
              </w:rPr>
              <w:t xml:space="preserve">the </w:t>
            </w:r>
            <w:r w:rsidR="0096378F" w:rsidRPr="0071560B">
              <w:rPr>
                <w:rFonts w:ascii="Arial" w:eastAsiaTheme="minorHAnsi" w:hAnsi="Arial" w:cs="Arial"/>
                <w:lang w:eastAsia="de-AT"/>
              </w:rPr>
              <w:t xml:space="preserve">LA </w:t>
            </w:r>
            <w:r w:rsidR="004513EC" w:rsidRPr="0071560B">
              <w:rPr>
                <w:rFonts w:ascii="Arial" w:eastAsiaTheme="minorHAnsi" w:hAnsi="Arial" w:cs="Arial"/>
                <w:lang w:eastAsia="de-AT"/>
              </w:rPr>
              <w:t>Delivery branch during all incidents.</w:t>
            </w:r>
          </w:p>
        </w:tc>
      </w:tr>
      <w:tr w:rsidR="00AF424E" w:rsidRPr="0071560B" w14:paraId="752993D1" w14:textId="77777777" w:rsidTr="002A5492">
        <w:trPr>
          <w:cantSplit/>
          <w:trHeight w:val="1335"/>
        </w:trPr>
        <w:tc>
          <w:tcPr>
            <w:tcW w:w="1843" w:type="dxa"/>
            <w:shd w:val="clear" w:color="auto" w:fill="3F2A55"/>
            <w:vAlign w:val="center"/>
          </w:tcPr>
          <w:p w14:paraId="6273530B" w14:textId="77777777" w:rsidR="00AF424E" w:rsidRPr="0071560B" w:rsidRDefault="00AF424E" w:rsidP="00AF424E">
            <w:pPr>
              <w:spacing w:before="60" w:after="60"/>
              <w:jc w:val="center"/>
              <w:rPr>
                <w:rFonts w:ascii="Arial" w:hAnsi="Arial" w:cs="Arial"/>
                <w:b/>
                <w:lang w:eastAsia="de-AT"/>
              </w:rPr>
            </w:pPr>
            <w:r w:rsidRPr="0071560B">
              <w:rPr>
                <w:rFonts w:ascii="Arial" w:hAnsi="Arial" w:cs="Arial"/>
                <w:b/>
                <w:lang w:eastAsia="de-AT"/>
              </w:rPr>
              <w:t>Enforcement Manager</w:t>
            </w:r>
          </w:p>
          <w:p w14:paraId="7D45AA5A" w14:textId="77777777" w:rsidR="00AF424E" w:rsidRPr="0071560B" w:rsidRDefault="00AF424E" w:rsidP="00AF424E">
            <w:pPr>
              <w:spacing w:before="60" w:after="60"/>
              <w:jc w:val="center"/>
              <w:rPr>
                <w:rFonts w:ascii="Arial" w:hAnsi="Arial" w:cs="Arial"/>
                <w:b/>
                <w:sz w:val="8"/>
                <w:lang w:eastAsia="de-AT"/>
              </w:rPr>
            </w:pPr>
          </w:p>
          <w:p w14:paraId="74A54B55" w14:textId="3CA824E9" w:rsidR="00AF424E" w:rsidRPr="0071560B" w:rsidRDefault="00AF424E" w:rsidP="00AF424E">
            <w:pPr>
              <w:spacing w:before="60" w:after="60"/>
              <w:jc w:val="center"/>
              <w:rPr>
                <w:rFonts w:ascii="Arial" w:hAnsi="Arial" w:cs="Arial"/>
                <w:b/>
                <w:lang w:eastAsia="de-AT"/>
              </w:rPr>
            </w:pPr>
            <w:r w:rsidRPr="0071560B">
              <w:rPr>
                <w:rFonts w:ascii="Arial" w:hAnsi="Arial" w:cs="Arial"/>
                <w:b/>
                <w:lang w:eastAsia="de-AT"/>
              </w:rPr>
              <w:t>(Operation</w:t>
            </w:r>
            <w:r w:rsidR="00A2788F" w:rsidRPr="0071560B">
              <w:rPr>
                <w:rFonts w:ascii="Arial" w:hAnsi="Arial" w:cs="Arial"/>
                <w:b/>
                <w:lang w:eastAsia="de-AT"/>
              </w:rPr>
              <w:t>al</w:t>
            </w:r>
            <w:r w:rsidRPr="0071560B">
              <w:rPr>
                <w:rFonts w:ascii="Arial" w:hAnsi="Arial" w:cs="Arial"/>
                <w:b/>
                <w:lang w:eastAsia="de-AT"/>
              </w:rPr>
              <w:t xml:space="preserve"> Delivery)</w:t>
            </w:r>
          </w:p>
        </w:tc>
        <w:tc>
          <w:tcPr>
            <w:tcW w:w="7513" w:type="dxa"/>
          </w:tcPr>
          <w:p w14:paraId="0447F9D6" w14:textId="447481B4" w:rsidR="00AF424E" w:rsidRPr="0071560B" w:rsidRDefault="00AF424E" w:rsidP="00AF424E">
            <w:pPr>
              <w:spacing w:before="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Enforcement Manager (</w:t>
            </w:r>
            <w:r w:rsidR="0096378F" w:rsidRPr="0071560B">
              <w:rPr>
                <w:rFonts w:ascii="Arial" w:hAnsi="Arial" w:cs="Arial"/>
                <w:b/>
                <w:color w:val="3F2A55"/>
                <w:lang w:eastAsia="de-AT"/>
              </w:rPr>
              <w:t xml:space="preserve">Operational </w:t>
            </w:r>
            <w:r w:rsidRPr="0071560B">
              <w:rPr>
                <w:rFonts w:ascii="Arial" w:hAnsi="Arial" w:cs="Arial"/>
                <w:b/>
                <w:color w:val="3F2A55"/>
                <w:lang w:eastAsia="de-AT"/>
              </w:rPr>
              <w:t>Delivery)</w:t>
            </w:r>
            <w:r w:rsidRPr="0071560B">
              <w:rPr>
                <w:rFonts w:ascii="Arial" w:hAnsi="Arial" w:cs="Arial"/>
              </w:rPr>
              <w:t xml:space="preserve"> is responsible for </w:t>
            </w:r>
            <w:r w:rsidRPr="0071560B">
              <w:rPr>
                <w:rFonts w:ascii="Arial" w:hAnsi="Arial" w:cs="Arial"/>
                <w:lang w:eastAsia="de-AT"/>
              </w:rPr>
              <w:t>recommending appropriate Risk Management options on which the OIT can act.</w:t>
            </w:r>
          </w:p>
          <w:p w14:paraId="58484741" w14:textId="286619DE" w:rsidR="00AF424E" w:rsidRPr="0071560B" w:rsidRDefault="00AF424E" w:rsidP="00AF424E">
            <w:pPr>
              <w:spacing w:before="40"/>
              <w:jc w:val="both"/>
              <w:rPr>
                <w:rFonts w:ascii="Arial" w:eastAsiaTheme="minorHAnsi" w:hAnsi="Arial" w:cs="Arial"/>
                <w:lang w:eastAsia="de-AT"/>
              </w:rPr>
            </w:pPr>
            <w:r w:rsidRPr="0071560B">
              <w:rPr>
                <w:rFonts w:ascii="Arial" w:eastAsiaTheme="minorHAnsi" w:hAnsi="Arial" w:cs="Arial"/>
                <w:lang w:eastAsia="de-AT"/>
              </w:rPr>
              <w:t xml:space="preserve">This role is only required during an incident involving a FSS approved </w:t>
            </w:r>
            <w:r w:rsidR="00EA3F42" w:rsidRPr="0071560B">
              <w:rPr>
                <w:rFonts w:ascii="Arial" w:eastAsiaTheme="minorHAnsi" w:hAnsi="Arial" w:cs="Arial"/>
                <w:lang w:eastAsia="de-AT"/>
              </w:rPr>
              <w:t>establishment, and where specialist</w:t>
            </w:r>
            <w:r w:rsidRPr="0071560B">
              <w:rPr>
                <w:rFonts w:ascii="Arial" w:eastAsiaTheme="minorHAnsi" w:hAnsi="Arial" w:cs="Arial"/>
                <w:lang w:eastAsia="de-AT"/>
              </w:rPr>
              <w:t xml:space="preserve"> Veterinary advice</w:t>
            </w:r>
            <w:r w:rsidR="004D198D" w:rsidRPr="0071560B">
              <w:rPr>
                <w:rFonts w:ascii="Arial" w:eastAsiaTheme="minorHAnsi" w:hAnsi="Arial" w:cs="Arial"/>
                <w:lang w:eastAsia="de-AT"/>
              </w:rPr>
              <w:t xml:space="preserve"> and/or animal feed advice is</w:t>
            </w:r>
            <w:r w:rsidRPr="0071560B">
              <w:rPr>
                <w:rFonts w:ascii="Arial" w:eastAsiaTheme="minorHAnsi" w:hAnsi="Arial" w:cs="Arial"/>
                <w:lang w:eastAsia="de-AT"/>
              </w:rPr>
              <w:t xml:space="preserve"> required by the OIT. </w:t>
            </w:r>
          </w:p>
          <w:p w14:paraId="67E27183" w14:textId="272FE9C6" w:rsidR="00AF424E" w:rsidRPr="0071560B" w:rsidRDefault="00AF424E" w:rsidP="008D4F05">
            <w:pPr>
              <w:spacing w:before="40" w:after="120"/>
              <w:jc w:val="both"/>
              <w:rPr>
                <w:rFonts w:ascii="Arial" w:hAnsi="Arial" w:cs="Arial"/>
                <w:lang w:eastAsia="de-AT"/>
              </w:rPr>
            </w:pPr>
            <w:r w:rsidRPr="0071560B">
              <w:rPr>
                <w:rFonts w:ascii="Arial" w:eastAsiaTheme="minorHAnsi" w:hAnsi="Arial" w:cs="Arial"/>
                <w:lang w:eastAsia="de-AT"/>
              </w:rPr>
              <w:t>This role should be fulfilled by a</w:t>
            </w:r>
            <w:r w:rsidR="00252659" w:rsidRPr="0071560B">
              <w:rPr>
                <w:rFonts w:ascii="Arial" w:eastAsiaTheme="minorHAnsi" w:hAnsi="Arial" w:cs="Arial"/>
                <w:lang w:eastAsia="de-AT"/>
              </w:rPr>
              <w:t xml:space="preserve"> senior</w:t>
            </w:r>
            <w:r w:rsidRPr="0071560B">
              <w:rPr>
                <w:rFonts w:ascii="Arial" w:eastAsiaTheme="minorHAnsi" w:hAnsi="Arial" w:cs="Arial"/>
                <w:lang w:eastAsia="de-AT"/>
              </w:rPr>
              <w:t xml:space="preserve"> representative from the Operation</w:t>
            </w:r>
            <w:r w:rsidR="008D4F05" w:rsidRPr="0071560B">
              <w:rPr>
                <w:rFonts w:ascii="Arial" w:eastAsiaTheme="minorHAnsi" w:hAnsi="Arial" w:cs="Arial"/>
                <w:lang w:eastAsia="de-AT"/>
              </w:rPr>
              <w:t>al</w:t>
            </w:r>
            <w:r w:rsidRPr="0071560B">
              <w:rPr>
                <w:rFonts w:ascii="Arial" w:eastAsiaTheme="minorHAnsi" w:hAnsi="Arial" w:cs="Arial"/>
                <w:lang w:eastAsia="de-AT"/>
              </w:rPr>
              <w:t xml:space="preserve"> Delivery branch</w:t>
            </w:r>
            <w:r w:rsidR="00795266" w:rsidRPr="0071560B">
              <w:rPr>
                <w:rFonts w:ascii="Arial" w:eastAsiaTheme="minorHAnsi" w:hAnsi="Arial" w:cs="Arial"/>
                <w:lang w:eastAsia="de-AT"/>
              </w:rPr>
              <w:t xml:space="preserve"> (i.e. </w:t>
            </w:r>
            <w:r w:rsidR="00252659" w:rsidRPr="0071560B">
              <w:rPr>
                <w:rFonts w:ascii="Arial" w:eastAsiaTheme="minorHAnsi" w:hAnsi="Arial" w:cs="Arial"/>
                <w:lang w:eastAsia="de-AT"/>
              </w:rPr>
              <w:t xml:space="preserve">Head Veterinarian or </w:t>
            </w:r>
            <w:r w:rsidR="00A657D4" w:rsidRPr="0071560B">
              <w:rPr>
                <w:rFonts w:ascii="Arial" w:eastAsiaTheme="minorHAnsi" w:hAnsi="Arial" w:cs="Arial"/>
                <w:lang w:eastAsia="de-AT"/>
              </w:rPr>
              <w:t xml:space="preserve">Field Veterinary </w:t>
            </w:r>
            <w:r w:rsidR="00873D38" w:rsidRPr="0071560B">
              <w:rPr>
                <w:rFonts w:ascii="Arial" w:eastAsiaTheme="minorHAnsi" w:hAnsi="Arial" w:cs="Arial"/>
                <w:lang w:eastAsia="de-AT"/>
              </w:rPr>
              <w:t>Advisor</w:t>
            </w:r>
            <w:r w:rsidR="00795266" w:rsidRPr="0071560B">
              <w:rPr>
                <w:rFonts w:ascii="Arial" w:eastAsiaTheme="minorHAnsi" w:hAnsi="Arial" w:cs="Arial"/>
                <w:lang w:eastAsia="de-AT"/>
              </w:rPr>
              <w:t>)</w:t>
            </w:r>
            <w:r w:rsidRPr="0071560B">
              <w:rPr>
                <w:rFonts w:ascii="Arial" w:eastAsiaTheme="minorHAnsi" w:hAnsi="Arial" w:cs="Arial"/>
                <w:lang w:eastAsia="de-AT"/>
              </w:rPr>
              <w:t>, as required.</w:t>
            </w:r>
          </w:p>
        </w:tc>
      </w:tr>
      <w:tr w:rsidR="00A9357E" w:rsidRPr="0071560B" w14:paraId="01146507" w14:textId="77777777" w:rsidTr="002A5492">
        <w:trPr>
          <w:cantSplit/>
          <w:trHeight w:val="841"/>
        </w:trPr>
        <w:tc>
          <w:tcPr>
            <w:tcW w:w="1843" w:type="dxa"/>
            <w:shd w:val="clear" w:color="auto" w:fill="3F2A55"/>
            <w:vAlign w:val="center"/>
          </w:tcPr>
          <w:p w14:paraId="5718A1F9" w14:textId="77777777" w:rsidR="00A9357E" w:rsidRPr="0071560B" w:rsidRDefault="00A9357E" w:rsidP="00630C85">
            <w:pPr>
              <w:spacing w:before="60" w:after="60"/>
              <w:jc w:val="center"/>
              <w:rPr>
                <w:rFonts w:ascii="Arial" w:hAnsi="Arial" w:cs="Arial"/>
                <w:b/>
                <w:lang w:eastAsia="de-AT"/>
              </w:rPr>
            </w:pPr>
            <w:r w:rsidRPr="0071560B">
              <w:rPr>
                <w:rFonts w:ascii="Arial" w:hAnsi="Arial" w:cs="Arial"/>
                <w:b/>
                <w:lang w:eastAsia="de-AT"/>
              </w:rPr>
              <w:t xml:space="preserve">Science </w:t>
            </w:r>
            <w:r w:rsidR="001156D6" w:rsidRPr="0071560B">
              <w:rPr>
                <w:rFonts w:ascii="Arial" w:hAnsi="Arial" w:cs="Arial"/>
                <w:b/>
                <w:lang w:eastAsia="de-AT"/>
              </w:rPr>
              <w:t>Manager</w:t>
            </w:r>
          </w:p>
        </w:tc>
        <w:tc>
          <w:tcPr>
            <w:tcW w:w="7513" w:type="dxa"/>
          </w:tcPr>
          <w:p w14:paraId="670AC0C5" w14:textId="35E67672" w:rsidR="00DC5913" w:rsidRPr="0071560B" w:rsidRDefault="001156D6" w:rsidP="00AF424E">
            <w:pPr>
              <w:spacing w:before="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 xml:space="preserve">Science Manager </w:t>
            </w:r>
            <w:r w:rsidRPr="0071560B">
              <w:rPr>
                <w:rFonts w:ascii="Arial" w:hAnsi="Arial" w:cs="Arial"/>
                <w:lang w:eastAsia="de-AT"/>
              </w:rPr>
              <w:t>is responsible for</w:t>
            </w:r>
            <w:r w:rsidRPr="0071560B">
              <w:rPr>
                <w:rFonts w:ascii="Arial" w:hAnsi="Arial" w:cs="Arial"/>
                <w:b/>
                <w:lang w:eastAsia="de-AT"/>
              </w:rPr>
              <w:t xml:space="preserve"> </w:t>
            </w:r>
            <w:r w:rsidRPr="0071560B">
              <w:rPr>
                <w:rFonts w:ascii="Arial" w:hAnsi="Arial" w:cs="Arial"/>
                <w:lang w:eastAsia="de-AT"/>
              </w:rPr>
              <w:t>identifying the relevant scientific ev</w:t>
            </w:r>
            <w:r w:rsidR="00AF424E" w:rsidRPr="0071560B">
              <w:rPr>
                <w:rFonts w:ascii="Arial" w:hAnsi="Arial" w:cs="Arial"/>
                <w:lang w:eastAsia="de-AT"/>
              </w:rPr>
              <w:t>idence required to produce the S</w:t>
            </w:r>
            <w:r w:rsidRPr="0071560B">
              <w:rPr>
                <w:rFonts w:ascii="Arial" w:hAnsi="Arial" w:cs="Arial"/>
                <w:lang w:eastAsia="de-AT"/>
              </w:rPr>
              <w:t>cientific Risk Assessment</w:t>
            </w:r>
            <w:r w:rsidR="00AF424E" w:rsidRPr="0071560B">
              <w:rPr>
                <w:rFonts w:ascii="Arial" w:hAnsi="Arial" w:cs="Arial"/>
                <w:lang w:eastAsia="de-AT"/>
              </w:rPr>
              <w:t xml:space="preserve"> (SRA)</w:t>
            </w:r>
            <w:r w:rsidRPr="0071560B">
              <w:rPr>
                <w:rFonts w:ascii="Arial" w:hAnsi="Arial" w:cs="Arial"/>
                <w:lang w:eastAsia="de-AT"/>
              </w:rPr>
              <w:t xml:space="preserve">. </w:t>
            </w:r>
          </w:p>
          <w:p w14:paraId="22923450" w14:textId="411CEEC8" w:rsidR="001156D6" w:rsidRPr="0071560B" w:rsidRDefault="00DC5913" w:rsidP="00AF424E">
            <w:pPr>
              <w:spacing w:before="40"/>
              <w:jc w:val="both"/>
              <w:rPr>
                <w:rFonts w:ascii="Arial" w:hAnsi="Arial" w:cs="Arial"/>
                <w:lang w:eastAsia="de-AT"/>
              </w:rPr>
            </w:pPr>
            <w:r w:rsidRPr="0071560B">
              <w:rPr>
                <w:rFonts w:ascii="Arial" w:hAnsi="Arial" w:cs="Arial"/>
                <w:lang w:eastAsia="de-AT"/>
              </w:rPr>
              <w:t>T</w:t>
            </w:r>
            <w:r w:rsidR="00AF424E" w:rsidRPr="0071560B">
              <w:rPr>
                <w:rFonts w:ascii="Arial" w:hAnsi="Arial" w:cs="Arial"/>
                <w:lang w:eastAsia="de-AT"/>
              </w:rPr>
              <w:t xml:space="preserve">his role is </w:t>
            </w:r>
            <w:r w:rsidR="001156D6" w:rsidRPr="0071560B">
              <w:rPr>
                <w:rFonts w:ascii="Arial" w:hAnsi="Arial" w:cs="Arial"/>
                <w:lang w:eastAsia="de-AT"/>
              </w:rPr>
              <w:t xml:space="preserve">responsible for developing the </w:t>
            </w:r>
            <w:r w:rsidR="00AF424E" w:rsidRPr="0071560B">
              <w:rPr>
                <w:rFonts w:ascii="Arial" w:hAnsi="Arial" w:cs="Arial"/>
                <w:lang w:eastAsia="de-AT"/>
              </w:rPr>
              <w:t xml:space="preserve">SRA </w:t>
            </w:r>
            <w:r w:rsidR="001156D6" w:rsidRPr="0071560B">
              <w:rPr>
                <w:rFonts w:ascii="Arial" w:hAnsi="Arial" w:cs="Arial"/>
                <w:lang w:eastAsia="de-AT"/>
              </w:rPr>
              <w:t xml:space="preserve">which establishes the </w:t>
            </w:r>
            <w:r w:rsidR="00F74BD2" w:rsidRPr="0071560B">
              <w:rPr>
                <w:rFonts w:ascii="Arial" w:hAnsi="Arial" w:cs="Arial"/>
                <w:lang w:eastAsia="de-AT"/>
              </w:rPr>
              <w:t xml:space="preserve">potential </w:t>
            </w:r>
            <w:r w:rsidR="001156D6" w:rsidRPr="0071560B">
              <w:rPr>
                <w:rFonts w:ascii="Arial" w:hAnsi="Arial" w:cs="Arial"/>
                <w:lang w:eastAsia="de-AT"/>
              </w:rPr>
              <w:t>risk of a food</w:t>
            </w:r>
            <w:r w:rsidR="00873D38" w:rsidRPr="0071560B">
              <w:rPr>
                <w:rFonts w:ascii="Arial" w:hAnsi="Arial" w:cs="Arial"/>
                <w:lang w:eastAsia="de-AT"/>
              </w:rPr>
              <w:t>/feed</w:t>
            </w:r>
            <w:r w:rsidR="001156D6" w:rsidRPr="0071560B">
              <w:rPr>
                <w:rFonts w:ascii="Arial" w:hAnsi="Arial" w:cs="Arial"/>
                <w:lang w:eastAsia="de-AT"/>
              </w:rPr>
              <w:t xml:space="preserve"> incident to human health</w:t>
            </w:r>
            <w:r w:rsidR="00600A19" w:rsidRPr="0071560B">
              <w:rPr>
                <w:rFonts w:ascii="Arial" w:hAnsi="Arial" w:cs="Arial"/>
                <w:lang w:eastAsia="de-AT"/>
              </w:rPr>
              <w:t>. This is considered by the Incident Manager</w:t>
            </w:r>
            <w:r w:rsidR="008529CD" w:rsidRPr="0071560B">
              <w:rPr>
                <w:rFonts w:ascii="Arial" w:hAnsi="Arial" w:cs="Arial"/>
                <w:lang w:eastAsia="de-AT"/>
              </w:rPr>
              <w:t xml:space="preserve"> (or the IAT, if mobilised)</w:t>
            </w:r>
            <w:r w:rsidR="00600A19" w:rsidRPr="0071560B">
              <w:rPr>
                <w:rFonts w:ascii="Arial" w:hAnsi="Arial" w:cs="Arial"/>
                <w:lang w:eastAsia="de-AT"/>
              </w:rPr>
              <w:t xml:space="preserve"> when carrying out the incident classification</w:t>
            </w:r>
            <w:r w:rsidR="002F5D47" w:rsidRPr="0071560B">
              <w:rPr>
                <w:rFonts w:ascii="Arial" w:hAnsi="Arial" w:cs="Arial"/>
                <w:lang w:eastAsia="de-AT"/>
              </w:rPr>
              <w:t>, and by the</w:t>
            </w:r>
            <w:r w:rsidR="008529CD" w:rsidRPr="0071560B">
              <w:rPr>
                <w:rFonts w:ascii="Arial" w:hAnsi="Arial" w:cs="Arial"/>
                <w:lang w:eastAsia="de-AT"/>
              </w:rPr>
              <w:t xml:space="preserve"> OIT to determine the most suitable risk management options</w:t>
            </w:r>
            <w:r w:rsidR="00600A19" w:rsidRPr="0071560B">
              <w:rPr>
                <w:rFonts w:ascii="Arial" w:hAnsi="Arial" w:cs="Arial"/>
                <w:lang w:eastAsia="de-AT"/>
              </w:rPr>
              <w:t>.</w:t>
            </w:r>
          </w:p>
          <w:p w14:paraId="5DEDA65F" w14:textId="3A833C5B" w:rsidR="00A9357E" w:rsidRPr="0071560B" w:rsidRDefault="001156D6" w:rsidP="00873D38">
            <w:pPr>
              <w:spacing w:before="60" w:after="120"/>
              <w:jc w:val="both"/>
              <w:rPr>
                <w:rFonts w:ascii="Arial" w:hAnsi="Arial" w:cs="Arial"/>
                <w:lang w:eastAsia="de-AT"/>
              </w:rPr>
            </w:pPr>
            <w:r w:rsidRPr="0071560B">
              <w:rPr>
                <w:rFonts w:ascii="Arial" w:eastAsiaTheme="minorHAnsi" w:hAnsi="Arial" w:cs="Arial"/>
                <w:lang w:eastAsia="de-AT"/>
              </w:rPr>
              <w:t>This role will be fulfilled by a Scientist</w:t>
            </w:r>
            <w:r w:rsidR="00873D38" w:rsidRPr="0071560B">
              <w:rPr>
                <w:rFonts w:ascii="Arial" w:eastAsiaTheme="minorHAnsi" w:hAnsi="Arial" w:cs="Arial"/>
                <w:lang w:eastAsia="de-AT"/>
              </w:rPr>
              <w:t xml:space="preserve"> from the Risk Assessment team within the Science Division</w:t>
            </w:r>
            <w:r w:rsidR="00A2788F" w:rsidRPr="0071560B">
              <w:rPr>
                <w:rFonts w:ascii="Arial" w:eastAsiaTheme="minorHAnsi" w:hAnsi="Arial" w:cs="Arial"/>
                <w:lang w:eastAsia="de-AT"/>
              </w:rPr>
              <w:t xml:space="preserve"> </w:t>
            </w:r>
            <w:r w:rsidRPr="0071560B">
              <w:rPr>
                <w:rFonts w:ascii="Arial" w:eastAsiaTheme="minorHAnsi" w:hAnsi="Arial" w:cs="Arial"/>
                <w:lang w:eastAsia="de-AT"/>
              </w:rPr>
              <w:t xml:space="preserve">or a suitably qualified Scientist from an external </w:t>
            </w:r>
            <w:r w:rsidR="008D4F05" w:rsidRPr="0071560B">
              <w:rPr>
                <w:rFonts w:ascii="Arial" w:eastAsiaTheme="minorHAnsi" w:hAnsi="Arial" w:cs="Arial"/>
                <w:lang w:eastAsia="de-AT"/>
              </w:rPr>
              <w:t xml:space="preserve">organisation </w:t>
            </w:r>
            <w:r w:rsidRPr="0071560B">
              <w:rPr>
                <w:rFonts w:ascii="Arial" w:eastAsiaTheme="minorHAnsi" w:hAnsi="Arial" w:cs="Arial"/>
                <w:lang w:eastAsia="de-AT"/>
              </w:rPr>
              <w:t>as required.</w:t>
            </w:r>
            <w:r w:rsidR="002F5D47" w:rsidRPr="0071560B">
              <w:rPr>
                <w:rFonts w:ascii="Arial" w:eastAsiaTheme="minorHAnsi" w:hAnsi="Arial" w:cs="Arial"/>
                <w:lang w:eastAsia="de-AT"/>
              </w:rPr>
              <w:t xml:space="preserve"> </w:t>
            </w:r>
          </w:p>
        </w:tc>
      </w:tr>
      <w:tr w:rsidR="00A9357E" w:rsidRPr="0071560B" w14:paraId="0A084C0B" w14:textId="77777777" w:rsidTr="002A5492">
        <w:trPr>
          <w:cantSplit/>
          <w:trHeight w:val="2116"/>
        </w:trPr>
        <w:tc>
          <w:tcPr>
            <w:tcW w:w="1843" w:type="dxa"/>
            <w:shd w:val="clear" w:color="auto" w:fill="3F2A55"/>
            <w:vAlign w:val="center"/>
          </w:tcPr>
          <w:p w14:paraId="06748135" w14:textId="77777777" w:rsidR="00A9357E" w:rsidRPr="0071560B" w:rsidRDefault="00A9357E" w:rsidP="00630C85">
            <w:pPr>
              <w:spacing w:before="60" w:after="60"/>
              <w:jc w:val="center"/>
              <w:rPr>
                <w:rFonts w:ascii="Arial" w:hAnsi="Arial" w:cs="Arial"/>
                <w:b/>
              </w:rPr>
            </w:pPr>
            <w:r w:rsidRPr="0071560B">
              <w:rPr>
                <w:rFonts w:ascii="Arial" w:hAnsi="Arial" w:cs="Arial"/>
                <w:b/>
              </w:rPr>
              <w:t xml:space="preserve">Comms </w:t>
            </w:r>
            <w:r w:rsidR="001156D6" w:rsidRPr="0071560B">
              <w:rPr>
                <w:rFonts w:ascii="Arial" w:hAnsi="Arial" w:cs="Arial"/>
                <w:b/>
              </w:rPr>
              <w:t>Manager</w:t>
            </w:r>
          </w:p>
        </w:tc>
        <w:tc>
          <w:tcPr>
            <w:tcW w:w="7513" w:type="dxa"/>
            <w:vAlign w:val="center"/>
          </w:tcPr>
          <w:p w14:paraId="3E8D828E" w14:textId="33284118" w:rsidR="001156D6" w:rsidRPr="0071560B" w:rsidRDefault="001156D6" w:rsidP="00AF424E">
            <w:pPr>
              <w:spacing w:before="12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Communications Manager</w:t>
            </w:r>
            <w:r w:rsidRPr="0071560B">
              <w:rPr>
                <w:rFonts w:ascii="Arial" w:hAnsi="Arial" w:cs="Arial"/>
                <w:color w:val="3F2A55"/>
                <w:lang w:eastAsia="de-AT"/>
              </w:rPr>
              <w:t xml:space="preserve"> </w:t>
            </w:r>
            <w:r w:rsidRPr="0071560B">
              <w:rPr>
                <w:rFonts w:ascii="Arial" w:hAnsi="Arial" w:cs="Arial"/>
                <w:lang w:eastAsia="de-AT"/>
              </w:rPr>
              <w:t xml:space="preserve">is responsible for overseeing all aspects of </w:t>
            </w:r>
            <w:proofErr w:type="spellStart"/>
            <w:r w:rsidRPr="0071560B">
              <w:rPr>
                <w:rFonts w:ascii="Arial" w:hAnsi="Arial" w:cs="Arial"/>
                <w:lang w:eastAsia="de-AT"/>
              </w:rPr>
              <w:t>FSS’</w:t>
            </w:r>
            <w:r w:rsidR="00470C81" w:rsidRPr="0071560B">
              <w:rPr>
                <w:rFonts w:ascii="Arial" w:hAnsi="Arial" w:cs="Arial"/>
                <w:lang w:eastAsia="de-AT"/>
              </w:rPr>
              <w:t>s</w:t>
            </w:r>
            <w:proofErr w:type="spellEnd"/>
            <w:r w:rsidRPr="0071560B">
              <w:rPr>
                <w:rFonts w:ascii="Arial" w:hAnsi="Arial" w:cs="Arial"/>
                <w:lang w:eastAsia="de-AT"/>
              </w:rPr>
              <w:t xml:space="preserve"> communication response, including the development of </w:t>
            </w:r>
            <w:r w:rsidR="00600A19" w:rsidRPr="0071560B">
              <w:rPr>
                <w:rFonts w:ascii="Arial" w:hAnsi="Arial" w:cs="Arial"/>
                <w:lang w:eastAsia="de-AT"/>
              </w:rPr>
              <w:t>messaging, communication</w:t>
            </w:r>
            <w:r w:rsidRPr="0071560B">
              <w:rPr>
                <w:rFonts w:ascii="Arial" w:hAnsi="Arial" w:cs="Arial"/>
                <w:lang w:eastAsia="de-AT"/>
              </w:rPr>
              <w:t xml:space="preserve"> materials</w:t>
            </w:r>
            <w:r w:rsidR="008E3834" w:rsidRPr="0071560B">
              <w:rPr>
                <w:rFonts w:ascii="Arial" w:hAnsi="Arial" w:cs="Arial"/>
                <w:lang w:eastAsia="de-AT"/>
              </w:rPr>
              <w:t xml:space="preserve"> (internal and external)</w:t>
            </w:r>
            <w:r w:rsidR="00600A19" w:rsidRPr="0071560B">
              <w:rPr>
                <w:rFonts w:ascii="Arial" w:hAnsi="Arial" w:cs="Arial"/>
                <w:lang w:eastAsia="de-AT"/>
              </w:rPr>
              <w:t xml:space="preserve"> and coordinat</w:t>
            </w:r>
            <w:r w:rsidR="000B78AF" w:rsidRPr="0071560B">
              <w:rPr>
                <w:rFonts w:ascii="Arial" w:hAnsi="Arial" w:cs="Arial"/>
                <w:lang w:eastAsia="de-AT"/>
              </w:rPr>
              <w:t>ion of</w:t>
            </w:r>
            <w:r w:rsidR="00600A19" w:rsidRPr="0071560B">
              <w:rPr>
                <w:rFonts w:ascii="Arial" w:hAnsi="Arial" w:cs="Arial"/>
                <w:lang w:eastAsia="de-AT"/>
              </w:rPr>
              <w:t xml:space="preserve"> the stakeholder engagement matrix</w:t>
            </w:r>
            <w:r w:rsidRPr="0071560B">
              <w:rPr>
                <w:rFonts w:ascii="Arial" w:hAnsi="Arial" w:cs="Arial"/>
                <w:lang w:eastAsia="de-AT"/>
              </w:rPr>
              <w:t>.</w:t>
            </w:r>
          </w:p>
          <w:p w14:paraId="1BFB12AE" w14:textId="1F52D9F0" w:rsidR="00A9357E" w:rsidRPr="0071560B" w:rsidRDefault="001156D6">
            <w:pPr>
              <w:spacing w:before="60" w:after="120"/>
              <w:jc w:val="both"/>
              <w:rPr>
                <w:rFonts w:ascii="Arial" w:hAnsi="Arial" w:cs="Arial"/>
              </w:rPr>
            </w:pPr>
            <w:r w:rsidRPr="0071560B">
              <w:rPr>
                <w:rFonts w:ascii="Arial" w:eastAsiaTheme="minorHAnsi" w:hAnsi="Arial" w:cs="Arial"/>
                <w:lang w:eastAsia="de-AT"/>
              </w:rPr>
              <w:t xml:space="preserve">This role should be fulfilled by </w:t>
            </w:r>
            <w:r w:rsidR="00A657D4" w:rsidRPr="0071560B">
              <w:rPr>
                <w:rFonts w:ascii="Arial" w:eastAsiaTheme="minorHAnsi" w:hAnsi="Arial" w:cs="Arial"/>
                <w:lang w:eastAsia="de-AT"/>
              </w:rPr>
              <w:t xml:space="preserve">a senior </w:t>
            </w:r>
            <w:r w:rsidR="00E162A8" w:rsidRPr="0071560B">
              <w:rPr>
                <w:rFonts w:ascii="Arial" w:eastAsiaTheme="minorHAnsi" w:hAnsi="Arial" w:cs="Arial"/>
                <w:lang w:eastAsia="de-AT"/>
              </w:rPr>
              <w:t>manager</w:t>
            </w:r>
            <w:r w:rsidR="00A657D4" w:rsidRPr="0071560B">
              <w:rPr>
                <w:rFonts w:ascii="Arial" w:eastAsiaTheme="minorHAnsi" w:hAnsi="Arial" w:cs="Arial"/>
                <w:lang w:eastAsia="de-AT"/>
              </w:rPr>
              <w:t xml:space="preserve"> of the communications team.</w:t>
            </w:r>
            <w:r w:rsidR="00B3133D" w:rsidRPr="0071560B" w:rsidDel="00B3133D">
              <w:rPr>
                <w:rFonts w:ascii="Arial" w:eastAsiaTheme="minorHAnsi" w:hAnsi="Arial" w:cs="Arial"/>
                <w:lang w:eastAsia="de-AT"/>
              </w:rPr>
              <w:t xml:space="preserve"> </w:t>
            </w:r>
          </w:p>
        </w:tc>
      </w:tr>
      <w:tr w:rsidR="00A9357E" w:rsidRPr="0071560B" w14:paraId="7CA3B560" w14:textId="77777777" w:rsidTr="002A5492">
        <w:trPr>
          <w:cantSplit/>
          <w:trHeight w:val="881"/>
        </w:trPr>
        <w:tc>
          <w:tcPr>
            <w:tcW w:w="1843" w:type="dxa"/>
            <w:shd w:val="clear" w:color="auto" w:fill="3F2A55"/>
            <w:vAlign w:val="center"/>
          </w:tcPr>
          <w:p w14:paraId="7B5A09A0" w14:textId="77777777" w:rsidR="00A9357E" w:rsidRPr="0071560B" w:rsidRDefault="00A9357E" w:rsidP="00630C85">
            <w:pPr>
              <w:spacing w:before="60" w:after="60"/>
              <w:jc w:val="center"/>
              <w:rPr>
                <w:rFonts w:ascii="Arial" w:hAnsi="Arial" w:cs="Arial"/>
                <w:b/>
              </w:rPr>
            </w:pPr>
            <w:r w:rsidRPr="0071560B">
              <w:rPr>
                <w:rFonts w:ascii="Arial" w:hAnsi="Arial" w:cs="Arial"/>
                <w:b/>
              </w:rPr>
              <w:lastRenderedPageBreak/>
              <w:t xml:space="preserve">Regulatory </w:t>
            </w:r>
            <w:r w:rsidR="001156D6" w:rsidRPr="0071560B">
              <w:rPr>
                <w:rFonts w:ascii="Arial" w:hAnsi="Arial" w:cs="Arial"/>
                <w:b/>
              </w:rPr>
              <w:t>Manager</w:t>
            </w:r>
          </w:p>
        </w:tc>
        <w:tc>
          <w:tcPr>
            <w:tcW w:w="7513" w:type="dxa"/>
          </w:tcPr>
          <w:p w14:paraId="483031D7" w14:textId="7CA982E4" w:rsidR="001156D6" w:rsidRPr="0071560B" w:rsidRDefault="001156D6" w:rsidP="00AF424E">
            <w:pPr>
              <w:spacing w:before="12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Regulatory Manager</w:t>
            </w:r>
            <w:r w:rsidRPr="0071560B">
              <w:rPr>
                <w:rFonts w:ascii="Arial" w:hAnsi="Arial" w:cs="Arial"/>
                <w:lang w:eastAsia="de-AT"/>
              </w:rPr>
              <w:t xml:space="preserve"> </w:t>
            </w:r>
            <w:r w:rsidR="00454F9F" w:rsidRPr="0071560B">
              <w:rPr>
                <w:rFonts w:ascii="Arial" w:hAnsi="Arial" w:cs="Arial"/>
                <w:lang w:eastAsia="de-AT"/>
              </w:rPr>
              <w:t xml:space="preserve">is </w:t>
            </w:r>
            <w:r w:rsidRPr="0071560B">
              <w:rPr>
                <w:rFonts w:ascii="Arial" w:hAnsi="Arial" w:cs="Arial"/>
                <w:lang w:eastAsia="de-AT"/>
              </w:rPr>
              <w:t xml:space="preserve">responsible for representing the Regulatory Policy </w:t>
            </w:r>
            <w:r w:rsidR="0003358D" w:rsidRPr="0071560B">
              <w:rPr>
                <w:rFonts w:ascii="Arial" w:hAnsi="Arial" w:cs="Arial"/>
                <w:lang w:eastAsia="de-AT"/>
              </w:rPr>
              <w:t>division</w:t>
            </w:r>
            <w:r w:rsidRPr="0071560B">
              <w:rPr>
                <w:rFonts w:ascii="Arial" w:hAnsi="Arial" w:cs="Arial"/>
                <w:lang w:eastAsia="de-AT"/>
              </w:rPr>
              <w:t xml:space="preserve"> on the OIT and inputting into the operational risk </w:t>
            </w:r>
            <w:r w:rsidR="00F74BD2" w:rsidRPr="0071560B">
              <w:rPr>
                <w:rFonts w:ascii="Arial" w:hAnsi="Arial" w:cs="Arial"/>
                <w:lang w:eastAsia="de-AT"/>
              </w:rPr>
              <w:t xml:space="preserve">management </w:t>
            </w:r>
            <w:r w:rsidR="00600A19" w:rsidRPr="0071560B">
              <w:rPr>
                <w:rFonts w:ascii="Arial" w:hAnsi="Arial" w:cs="Arial"/>
                <w:lang w:eastAsia="de-AT"/>
              </w:rPr>
              <w:t>from a policy perspective by providing information on legislative requirements/breaches.</w:t>
            </w:r>
          </w:p>
          <w:p w14:paraId="7BF4E28A" w14:textId="51F6F50E" w:rsidR="00A9357E" w:rsidRPr="0071560B" w:rsidRDefault="001156D6" w:rsidP="00873D38">
            <w:pPr>
              <w:tabs>
                <w:tab w:val="left" w:pos="720"/>
              </w:tabs>
              <w:spacing w:before="60" w:after="120"/>
              <w:jc w:val="both"/>
              <w:rPr>
                <w:rFonts w:ascii="Arial" w:hAnsi="Arial" w:cs="Arial"/>
              </w:rPr>
            </w:pPr>
            <w:r w:rsidRPr="0071560B">
              <w:rPr>
                <w:rFonts w:ascii="Arial" w:eastAsiaTheme="minorHAnsi" w:hAnsi="Arial" w:cs="Arial"/>
                <w:lang w:eastAsia="de-AT"/>
              </w:rPr>
              <w:t xml:space="preserve">This role should be fulfilled by a </w:t>
            </w:r>
            <w:r w:rsidR="00A657D4" w:rsidRPr="0071560B">
              <w:rPr>
                <w:rFonts w:ascii="Arial" w:eastAsiaTheme="minorHAnsi" w:hAnsi="Arial" w:cs="Arial"/>
                <w:lang w:eastAsia="de-AT"/>
              </w:rPr>
              <w:t xml:space="preserve">senior </w:t>
            </w:r>
            <w:r w:rsidR="00E162A8" w:rsidRPr="0071560B">
              <w:rPr>
                <w:rFonts w:ascii="Arial" w:eastAsiaTheme="minorHAnsi" w:hAnsi="Arial" w:cs="Arial"/>
                <w:lang w:eastAsia="de-AT"/>
              </w:rPr>
              <w:t xml:space="preserve">manager </w:t>
            </w:r>
            <w:r w:rsidR="000B78AF" w:rsidRPr="0071560B">
              <w:rPr>
                <w:rFonts w:ascii="Arial" w:eastAsiaTheme="minorHAnsi" w:hAnsi="Arial" w:cs="Arial"/>
                <w:lang w:eastAsia="de-AT"/>
              </w:rPr>
              <w:t>in</w:t>
            </w:r>
            <w:r w:rsidRPr="0071560B">
              <w:rPr>
                <w:rFonts w:ascii="Arial" w:eastAsiaTheme="minorHAnsi" w:hAnsi="Arial" w:cs="Arial"/>
                <w:lang w:eastAsia="de-AT"/>
              </w:rPr>
              <w:t xml:space="preserve"> the </w:t>
            </w:r>
            <w:r w:rsidR="00873D38" w:rsidRPr="0071560B">
              <w:rPr>
                <w:rFonts w:ascii="Arial" w:eastAsiaTheme="minorHAnsi" w:hAnsi="Arial" w:cs="Arial"/>
                <w:lang w:eastAsia="de-AT"/>
              </w:rPr>
              <w:t xml:space="preserve">Regulatory Policy </w:t>
            </w:r>
            <w:r w:rsidR="009E5849" w:rsidRPr="0071560B">
              <w:rPr>
                <w:rFonts w:ascii="Arial" w:eastAsiaTheme="minorHAnsi" w:hAnsi="Arial" w:cs="Arial"/>
                <w:lang w:eastAsia="de-AT"/>
              </w:rPr>
              <w:t>division</w:t>
            </w:r>
            <w:r w:rsidR="00873D38" w:rsidRPr="0071560B">
              <w:rPr>
                <w:rFonts w:ascii="Arial" w:eastAsiaTheme="minorHAnsi" w:hAnsi="Arial" w:cs="Arial"/>
                <w:lang w:eastAsia="de-AT"/>
              </w:rPr>
              <w:t>.</w:t>
            </w:r>
          </w:p>
        </w:tc>
      </w:tr>
      <w:tr w:rsidR="00A9357E" w:rsidRPr="0071560B" w14:paraId="754FA8D9" w14:textId="77777777" w:rsidTr="002A5492">
        <w:trPr>
          <w:cantSplit/>
          <w:trHeight w:val="217"/>
        </w:trPr>
        <w:tc>
          <w:tcPr>
            <w:tcW w:w="1843" w:type="dxa"/>
            <w:shd w:val="clear" w:color="auto" w:fill="3F2A55"/>
            <w:vAlign w:val="center"/>
          </w:tcPr>
          <w:p w14:paraId="2F721DC9" w14:textId="77777777" w:rsidR="00A9357E" w:rsidRPr="0071560B" w:rsidRDefault="001156D6" w:rsidP="00630C85">
            <w:pPr>
              <w:spacing w:before="60" w:after="60"/>
              <w:jc w:val="center"/>
              <w:rPr>
                <w:rFonts w:ascii="Arial" w:hAnsi="Arial" w:cs="Arial"/>
                <w:b/>
              </w:rPr>
            </w:pPr>
            <w:r w:rsidRPr="0071560B">
              <w:rPr>
                <w:rFonts w:ascii="Arial" w:hAnsi="Arial" w:cs="Arial"/>
                <w:b/>
              </w:rPr>
              <w:t>Briefing Manager</w:t>
            </w:r>
          </w:p>
        </w:tc>
        <w:tc>
          <w:tcPr>
            <w:tcW w:w="7513" w:type="dxa"/>
          </w:tcPr>
          <w:p w14:paraId="47ED6FE0" w14:textId="1E733964" w:rsidR="001156D6" w:rsidRPr="0071560B" w:rsidRDefault="001156D6" w:rsidP="00AF424E">
            <w:pPr>
              <w:spacing w:before="12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Briefing Manager</w:t>
            </w:r>
            <w:r w:rsidRPr="0071560B">
              <w:rPr>
                <w:rFonts w:ascii="Arial" w:hAnsi="Arial" w:cs="Arial"/>
                <w:color w:val="3F2A55"/>
                <w:lang w:eastAsia="de-AT"/>
              </w:rPr>
              <w:t xml:space="preserve"> </w:t>
            </w:r>
            <w:r w:rsidRPr="0071560B">
              <w:rPr>
                <w:rFonts w:ascii="Arial" w:hAnsi="Arial" w:cs="Arial"/>
                <w:lang w:eastAsia="de-AT"/>
              </w:rPr>
              <w:t>is responsible for providing briefings for ministe</w:t>
            </w:r>
            <w:r w:rsidR="00AF424E" w:rsidRPr="0071560B">
              <w:rPr>
                <w:rFonts w:ascii="Arial" w:hAnsi="Arial" w:cs="Arial"/>
                <w:lang w:eastAsia="de-AT"/>
              </w:rPr>
              <w:t xml:space="preserve">rs and stakeholders and </w:t>
            </w:r>
            <w:r w:rsidR="00416432" w:rsidRPr="0071560B">
              <w:rPr>
                <w:rFonts w:ascii="Arial" w:hAnsi="Arial" w:cs="Arial"/>
                <w:lang w:eastAsia="de-AT"/>
              </w:rPr>
              <w:t>establishing</w:t>
            </w:r>
            <w:r w:rsidR="00AF424E" w:rsidRPr="0071560B">
              <w:rPr>
                <w:rFonts w:ascii="Arial" w:hAnsi="Arial" w:cs="Arial"/>
                <w:lang w:eastAsia="de-AT"/>
              </w:rPr>
              <w:t xml:space="preserve"> </w:t>
            </w:r>
            <w:proofErr w:type="spellStart"/>
            <w:r w:rsidR="00AF424E" w:rsidRPr="0071560B">
              <w:rPr>
                <w:rFonts w:ascii="Arial" w:hAnsi="Arial" w:cs="Arial"/>
                <w:lang w:eastAsia="de-AT"/>
              </w:rPr>
              <w:t>Bird</w:t>
            </w:r>
            <w:r w:rsidR="00416432" w:rsidRPr="0071560B">
              <w:rPr>
                <w:rFonts w:ascii="Arial" w:hAnsi="Arial" w:cs="Arial"/>
                <w:lang w:eastAsia="de-AT"/>
              </w:rPr>
              <w:t>t</w:t>
            </w:r>
            <w:r w:rsidR="00AF424E" w:rsidRPr="0071560B">
              <w:rPr>
                <w:rFonts w:ascii="Arial" w:hAnsi="Arial" w:cs="Arial"/>
                <w:lang w:eastAsia="de-AT"/>
              </w:rPr>
              <w:t>able</w:t>
            </w:r>
            <w:proofErr w:type="spellEnd"/>
            <w:r w:rsidR="00AF424E" w:rsidRPr="0071560B">
              <w:rPr>
                <w:rFonts w:ascii="Arial" w:hAnsi="Arial" w:cs="Arial"/>
                <w:lang w:eastAsia="de-AT"/>
              </w:rPr>
              <w:t xml:space="preserve"> meetings</w:t>
            </w:r>
            <w:r w:rsidR="0096378F" w:rsidRPr="0071560B">
              <w:rPr>
                <w:rFonts w:ascii="Arial" w:hAnsi="Arial" w:cs="Arial"/>
                <w:lang w:eastAsia="de-AT"/>
              </w:rPr>
              <w:t xml:space="preserve">, as </w:t>
            </w:r>
            <w:r w:rsidR="000B78AF" w:rsidRPr="0071560B">
              <w:rPr>
                <w:rFonts w:ascii="Arial" w:hAnsi="Arial" w:cs="Arial"/>
                <w:lang w:eastAsia="de-AT"/>
              </w:rPr>
              <w:t>required.</w:t>
            </w:r>
          </w:p>
          <w:p w14:paraId="7AE9C5A1" w14:textId="090A5F93" w:rsidR="00A9357E" w:rsidRPr="0071560B" w:rsidRDefault="001156D6" w:rsidP="00630C85">
            <w:pPr>
              <w:spacing w:before="40" w:after="120"/>
              <w:jc w:val="both"/>
              <w:rPr>
                <w:rFonts w:ascii="Arial" w:hAnsi="Arial" w:cs="Arial"/>
                <w:lang w:eastAsia="de-AT"/>
              </w:rPr>
            </w:pPr>
            <w:r w:rsidRPr="0071560B">
              <w:rPr>
                <w:rFonts w:ascii="Arial" w:eastAsiaTheme="minorHAnsi" w:hAnsi="Arial" w:cs="Arial"/>
                <w:lang w:eastAsia="de-AT"/>
              </w:rPr>
              <w:t xml:space="preserve">This role should be fulfilled by Head of Private Office or </w:t>
            </w:r>
            <w:r w:rsidR="00A5379A" w:rsidRPr="0071560B">
              <w:rPr>
                <w:rFonts w:ascii="Arial" w:eastAsiaTheme="minorHAnsi" w:hAnsi="Arial" w:cs="Arial"/>
                <w:lang w:eastAsia="de-AT"/>
              </w:rPr>
              <w:t xml:space="preserve">nominated deputy. </w:t>
            </w:r>
          </w:p>
        </w:tc>
      </w:tr>
      <w:tr w:rsidR="00873D38" w:rsidRPr="0071560B" w14:paraId="6692CDD5" w14:textId="77777777" w:rsidTr="002A5492">
        <w:trPr>
          <w:cantSplit/>
          <w:trHeight w:val="217"/>
        </w:trPr>
        <w:tc>
          <w:tcPr>
            <w:tcW w:w="1843" w:type="dxa"/>
            <w:shd w:val="clear" w:color="auto" w:fill="3F2A55"/>
            <w:vAlign w:val="center"/>
          </w:tcPr>
          <w:p w14:paraId="6D5AB629" w14:textId="00DECF10" w:rsidR="00873D38" w:rsidRPr="0071560B" w:rsidRDefault="00873D38" w:rsidP="00630C85">
            <w:pPr>
              <w:spacing w:before="60" w:after="60"/>
              <w:jc w:val="center"/>
              <w:rPr>
                <w:rFonts w:ascii="Arial" w:hAnsi="Arial" w:cs="Arial"/>
                <w:b/>
              </w:rPr>
            </w:pPr>
            <w:r w:rsidRPr="0071560B">
              <w:rPr>
                <w:rFonts w:ascii="Arial" w:hAnsi="Arial" w:cs="Arial"/>
                <w:b/>
              </w:rPr>
              <w:t>Deputy Managers</w:t>
            </w:r>
          </w:p>
        </w:tc>
        <w:tc>
          <w:tcPr>
            <w:tcW w:w="7513" w:type="dxa"/>
          </w:tcPr>
          <w:p w14:paraId="4C0B3F93" w14:textId="28373851" w:rsidR="00873D38" w:rsidRPr="0071560B" w:rsidRDefault="000B78AF" w:rsidP="000D080B">
            <w:pPr>
              <w:spacing w:before="120" w:after="120"/>
              <w:jc w:val="both"/>
              <w:rPr>
                <w:rFonts w:ascii="Arial" w:hAnsi="Arial" w:cs="Arial"/>
                <w:lang w:eastAsia="de-AT"/>
              </w:rPr>
            </w:pPr>
            <w:r w:rsidRPr="0071560B">
              <w:rPr>
                <w:rFonts w:ascii="Arial" w:hAnsi="Arial" w:cs="Arial"/>
                <w:lang w:eastAsia="de-AT"/>
              </w:rPr>
              <w:t xml:space="preserve">The OIT managers may decide to invite additional colleagues. </w:t>
            </w:r>
            <w:r w:rsidR="00873D38" w:rsidRPr="0071560B">
              <w:rPr>
                <w:rFonts w:ascii="Arial" w:hAnsi="Arial" w:cs="Arial"/>
                <w:lang w:eastAsia="de-AT"/>
              </w:rPr>
              <w:t>The Deputy Managers (</w:t>
            </w:r>
            <w:proofErr w:type="spellStart"/>
            <w:r w:rsidR="00873D38" w:rsidRPr="0071560B">
              <w:rPr>
                <w:rFonts w:ascii="Arial" w:hAnsi="Arial" w:cs="Arial"/>
                <w:lang w:eastAsia="de-AT"/>
              </w:rPr>
              <w:t>B3</w:t>
            </w:r>
            <w:proofErr w:type="spellEnd"/>
            <w:r w:rsidR="00873D38" w:rsidRPr="0071560B">
              <w:rPr>
                <w:rFonts w:ascii="Arial" w:hAnsi="Arial" w:cs="Arial"/>
                <w:lang w:eastAsia="de-AT"/>
              </w:rPr>
              <w:t xml:space="preserve">) are responsible for providing </w:t>
            </w:r>
            <w:r w:rsidR="008D4F05" w:rsidRPr="0071560B">
              <w:rPr>
                <w:rFonts w:ascii="Arial" w:hAnsi="Arial" w:cs="Arial"/>
                <w:lang w:eastAsia="de-AT"/>
              </w:rPr>
              <w:t xml:space="preserve">operational and technical </w:t>
            </w:r>
            <w:r w:rsidR="00873D38" w:rsidRPr="0071560B">
              <w:rPr>
                <w:rFonts w:ascii="Arial" w:hAnsi="Arial" w:cs="Arial"/>
                <w:lang w:eastAsia="de-AT"/>
              </w:rPr>
              <w:t xml:space="preserve">expertise and support to the OIT </w:t>
            </w:r>
            <w:r w:rsidR="008D4F05" w:rsidRPr="0071560B">
              <w:rPr>
                <w:rFonts w:ascii="Arial" w:hAnsi="Arial" w:cs="Arial"/>
                <w:lang w:eastAsia="de-AT"/>
              </w:rPr>
              <w:t xml:space="preserve">Managers </w:t>
            </w:r>
            <w:r w:rsidR="00873D38" w:rsidRPr="0071560B">
              <w:rPr>
                <w:rFonts w:ascii="Arial" w:hAnsi="Arial" w:cs="Arial"/>
                <w:lang w:eastAsia="de-AT"/>
              </w:rPr>
              <w:t>throughout the response</w:t>
            </w:r>
            <w:r w:rsidR="008D4F05" w:rsidRPr="0071560B">
              <w:rPr>
                <w:rFonts w:ascii="Arial" w:hAnsi="Arial" w:cs="Arial"/>
                <w:lang w:eastAsia="de-AT"/>
              </w:rPr>
              <w:t xml:space="preserve">, as </w:t>
            </w:r>
            <w:r w:rsidRPr="0071560B">
              <w:rPr>
                <w:rFonts w:ascii="Arial" w:hAnsi="Arial" w:cs="Arial"/>
                <w:lang w:eastAsia="de-AT"/>
              </w:rPr>
              <w:t>requested.</w:t>
            </w:r>
          </w:p>
        </w:tc>
      </w:tr>
      <w:tr w:rsidR="001156D6" w:rsidRPr="0071560B" w14:paraId="00F20BC2" w14:textId="77777777" w:rsidTr="002A5492">
        <w:trPr>
          <w:cantSplit/>
          <w:trHeight w:val="318"/>
        </w:trPr>
        <w:tc>
          <w:tcPr>
            <w:tcW w:w="1843" w:type="dxa"/>
            <w:shd w:val="clear" w:color="auto" w:fill="3F2A55"/>
            <w:vAlign w:val="center"/>
          </w:tcPr>
          <w:p w14:paraId="0C0D7450" w14:textId="77777777" w:rsidR="001156D6" w:rsidRPr="0071560B" w:rsidRDefault="001156D6" w:rsidP="00630C85">
            <w:pPr>
              <w:spacing w:before="60" w:after="60"/>
              <w:jc w:val="center"/>
              <w:rPr>
                <w:rFonts w:ascii="Arial" w:hAnsi="Arial" w:cs="Arial"/>
                <w:b/>
              </w:rPr>
            </w:pPr>
            <w:r w:rsidRPr="0071560B">
              <w:rPr>
                <w:rFonts w:ascii="Arial" w:hAnsi="Arial" w:cs="Arial"/>
                <w:b/>
              </w:rPr>
              <w:t>Incident Support</w:t>
            </w:r>
          </w:p>
        </w:tc>
        <w:tc>
          <w:tcPr>
            <w:tcW w:w="7513" w:type="dxa"/>
          </w:tcPr>
          <w:p w14:paraId="7B33CEB1" w14:textId="5576DF49" w:rsidR="001156D6" w:rsidRPr="0071560B" w:rsidRDefault="001156D6" w:rsidP="00AF424E">
            <w:pPr>
              <w:spacing w:before="120" w:after="120"/>
              <w:jc w:val="both"/>
              <w:rPr>
                <w:rFonts w:ascii="Arial" w:hAnsi="Arial" w:cs="Arial"/>
                <w:lang w:eastAsia="de-AT"/>
              </w:rPr>
            </w:pPr>
            <w:r w:rsidRPr="0071560B">
              <w:rPr>
                <w:rFonts w:ascii="Arial" w:hAnsi="Arial" w:cs="Arial"/>
                <w:b/>
                <w:color w:val="3F2A55"/>
                <w:lang w:eastAsia="de-AT"/>
              </w:rPr>
              <w:t>Incident Support</w:t>
            </w:r>
            <w:r w:rsidRPr="0071560B">
              <w:rPr>
                <w:rFonts w:ascii="Arial" w:hAnsi="Arial" w:cs="Arial"/>
                <w:color w:val="3F2A55"/>
                <w:lang w:eastAsia="de-AT"/>
              </w:rPr>
              <w:t xml:space="preserve"> </w:t>
            </w:r>
            <w:r w:rsidRPr="0071560B">
              <w:rPr>
                <w:rFonts w:ascii="Arial" w:hAnsi="Arial" w:cs="Arial"/>
                <w:lang w:eastAsia="de-AT"/>
              </w:rPr>
              <w:t xml:space="preserve">is responsible for investigating the incident, acting as the main point of contact within the Incidents </w:t>
            </w:r>
            <w:r w:rsidR="00454F9F" w:rsidRPr="0071560B">
              <w:rPr>
                <w:rFonts w:ascii="Arial" w:hAnsi="Arial" w:cs="Arial"/>
                <w:lang w:eastAsia="de-AT"/>
              </w:rPr>
              <w:t>T</w:t>
            </w:r>
            <w:r w:rsidR="00895519" w:rsidRPr="0071560B">
              <w:rPr>
                <w:rFonts w:ascii="Arial" w:hAnsi="Arial" w:cs="Arial"/>
                <w:lang w:eastAsia="de-AT"/>
              </w:rPr>
              <w:t>eam and supporting</w:t>
            </w:r>
            <w:r w:rsidRPr="0071560B">
              <w:rPr>
                <w:rFonts w:ascii="Arial" w:hAnsi="Arial" w:cs="Arial"/>
                <w:lang w:eastAsia="de-AT"/>
              </w:rPr>
              <w:t xml:space="preserve"> the Incident Manager in any way required.</w:t>
            </w:r>
          </w:p>
          <w:p w14:paraId="0D8D4DE5" w14:textId="53701586" w:rsidR="001156D6" w:rsidRPr="0071560B" w:rsidRDefault="001156D6" w:rsidP="00E162A8">
            <w:pPr>
              <w:spacing w:before="120" w:after="120"/>
              <w:jc w:val="both"/>
              <w:rPr>
                <w:rFonts w:ascii="Arial" w:hAnsi="Arial" w:cs="Arial"/>
                <w:b/>
                <w:lang w:eastAsia="de-AT"/>
              </w:rPr>
            </w:pPr>
            <w:r w:rsidRPr="0071560B">
              <w:rPr>
                <w:rFonts w:ascii="Arial" w:eastAsiaTheme="minorHAnsi" w:hAnsi="Arial" w:cs="Arial"/>
                <w:lang w:eastAsia="de-AT"/>
              </w:rPr>
              <w:t>This role must be fulfilled by a member of SFCIU</w:t>
            </w:r>
            <w:r w:rsidR="001F40BA" w:rsidRPr="0071560B">
              <w:rPr>
                <w:rFonts w:ascii="Arial" w:eastAsiaTheme="minorHAnsi" w:hAnsi="Arial" w:cs="Arial"/>
                <w:lang w:eastAsia="de-AT"/>
              </w:rPr>
              <w:t xml:space="preserve"> </w:t>
            </w:r>
            <w:r w:rsidRPr="0071560B">
              <w:rPr>
                <w:rFonts w:ascii="Arial" w:eastAsiaTheme="minorHAnsi" w:hAnsi="Arial" w:cs="Arial"/>
                <w:lang w:eastAsia="de-AT"/>
              </w:rPr>
              <w:t>trained in Incident Management.</w:t>
            </w:r>
          </w:p>
        </w:tc>
      </w:tr>
      <w:tr w:rsidR="00A9357E" w:rsidRPr="0071560B" w14:paraId="35AA29E3" w14:textId="77777777" w:rsidTr="002A5492">
        <w:trPr>
          <w:cantSplit/>
          <w:trHeight w:val="318"/>
        </w:trPr>
        <w:tc>
          <w:tcPr>
            <w:tcW w:w="1843" w:type="dxa"/>
            <w:shd w:val="clear" w:color="auto" w:fill="3F2A55"/>
            <w:vAlign w:val="center"/>
          </w:tcPr>
          <w:p w14:paraId="60B9C27A" w14:textId="241F6D53" w:rsidR="00A9357E" w:rsidRPr="0071560B" w:rsidRDefault="00A9357E" w:rsidP="00630C85">
            <w:pPr>
              <w:spacing w:before="60" w:after="60"/>
              <w:jc w:val="center"/>
              <w:rPr>
                <w:rFonts w:ascii="Arial" w:hAnsi="Arial" w:cs="Arial"/>
                <w:b/>
              </w:rPr>
            </w:pPr>
            <w:r w:rsidRPr="0071560B">
              <w:rPr>
                <w:rFonts w:ascii="Arial" w:hAnsi="Arial" w:cs="Arial"/>
                <w:b/>
              </w:rPr>
              <w:t xml:space="preserve">Legal </w:t>
            </w:r>
            <w:r w:rsidR="008578CA" w:rsidRPr="0071560B">
              <w:rPr>
                <w:rFonts w:ascii="Arial" w:hAnsi="Arial" w:cs="Arial"/>
                <w:b/>
              </w:rPr>
              <w:t>Rep</w:t>
            </w:r>
          </w:p>
        </w:tc>
        <w:tc>
          <w:tcPr>
            <w:tcW w:w="7513" w:type="dxa"/>
          </w:tcPr>
          <w:p w14:paraId="1779CAB3" w14:textId="1DD282EF" w:rsidR="008578CA" w:rsidRPr="0071560B" w:rsidRDefault="001156D6" w:rsidP="00630C85">
            <w:pPr>
              <w:spacing w:before="120" w:after="120"/>
              <w:jc w:val="both"/>
              <w:rPr>
                <w:rFonts w:ascii="Arial" w:hAnsi="Arial" w:cs="Arial"/>
                <w:lang w:eastAsia="de-AT"/>
              </w:rPr>
            </w:pPr>
            <w:r w:rsidRPr="0071560B">
              <w:rPr>
                <w:rFonts w:ascii="Arial" w:hAnsi="Arial" w:cs="Arial"/>
                <w:lang w:eastAsia="de-AT"/>
              </w:rPr>
              <w:t>The</w:t>
            </w:r>
            <w:r w:rsidRPr="0071560B">
              <w:rPr>
                <w:rFonts w:ascii="Arial" w:hAnsi="Arial" w:cs="Arial"/>
                <w:color w:val="3F2A55"/>
                <w:lang w:eastAsia="de-AT"/>
              </w:rPr>
              <w:t xml:space="preserve"> </w:t>
            </w:r>
            <w:r w:rsidRPr="0071560B">
              <w:rPr>
                <w:rFonts w:ascii="Arial" w:hAnsi="Arial" w:cs="Arial"/>
                <w:b/>
                <w:color w:val="3F2A55"/>
                <w:lang w:eastAsia="de-AT"/>
              </w:rPr>
              <w:t>Legal</w:t>
            </w:r>
            <w:r w:rsidRPr="0071560B">
              <w:rPr>
                <w:rFonts w:ascii="Arial" w:hAnsi="Arial" w:cs="Arial"/>
                <w:color w:val="3F2A55"/>
                <w:lang w:eastAsia="de-AT"/>
              </w:rPr>
              <w:t xml:space="preserve"> </w:t>
            </w:r>
            <w:r w:rsidRPr="0071560B">
              <w:rPr>
                <w:rFonts w:ascii="Arial" w:hAnsi="Arial" w:cs="Arial"/>
                <w:lang w:eastAsia="de-AT"/>
              </w:rPr>
              <w:t xml:space="preserve">representative is </w:t>
            </w:r>
            <w:r w:rsidR="008578CA" w:rsidRPr="0071560B">
              <w:rPr>
                <w:rFonts w:ascii="Arial" w:hAnsi="Arial" w:cs="Arial"/>
                <w:lang w:eastAsia="de-AT"/>
              </w:rPr>
              <w:t>responsible</w:t>
            </w:r>
            <w:r w:rsidRPr="0071560B">
              <w:rPr>
                <w:rFonts w:ascii="Arial" w:hAnsi="Arial" w:cs="Arial"/>
                <w:lang w:eastAsia="de-AT"/>
              </w:rPr>
              <w:t xml:space="preserve"> for providing any necessary legal advice to the OIT</w:t>
            </w:r>
            <w:r w:rsidR="008578CA" w:rsidRPr="0071560B">
              <w:rPr>
                <w:rFonts w:ascii="Arial" w:hAnsi="Arial" w:cs="Arial"/>
                <w:lang w:eastAsia="de-AT"/>
              </w:rPr>
              <w:t xml:space="preserve"> in relation to</w:t>
            </w:r>
            <w:r w:rsidRPr="0071560B">
              <w:rPr>
                <w:rFonts w:ascii="Arial" w:hAnsi="Arial" w:cs="Arial"/>
                <w:lang w:eastAsia="de-AT"/>
              </w:rPr>
              <w:t xml:space="preserve"> </w:t>
            </w:r>
            <w:r w:rsidR="008578CA" w:rsidRPr="0071560B">
              <w:rPr>
                <w:rFonts w:ascii="Arial" w:hAnsi="Arial" w:cs="Arial"/>
                <w:lang w:eastAsia="de-AT"/>
              </w:rPr>
              <w:t>the impacts of any decision and risk management approach made by the OIT.</w:t>
            </w:r>
          </w:p>
          <w:p w14:paraId="6D10B986" w14:textId="696500F2" w:rsidR="00A9357E" w:rsidRPr="0071560B" w:rsidRDefault="001156D6" w:rsidP="000B528B">
            <w:pPr>
              <w:spacing w:before="120" w:after="120"/>
              <w:jc w:val="both"/>
              <w:rPr>
                <w:rFonts w:ascii="Arial" w:hAnsi="Arial" w:cs="Arial"/>
                <w:b/>
                <w:lang w:eastAsia="de-AT"/>
              </w:rPr>
            </w:pPr>
            <w:r w:rsidRPr="0071560B">
              <w:rPr>
                <w:rFonts w:ascii="Arial" w:eastAsiaTheme="minorHAnsi" w:hAnsi="Arial" w:cs="Arial"/>
                <w:lang w:eastAsia="de-AT"/>
              </w:rPr>
              <w:t>This role will be fulfilled by a representative from</w:t>
            </w:r>
            <w:r w:rsidR="00B5776E" w:rsidRPr="0071560B">
              <w:rPr>
                <w:rFonts w:ascii="Arial" w:eastAsiaTheme="minorHAnsi" w:hAnsi="Arial" w:cs="Arial"/>
                <w:lang w:eastAsia="de-AT"/>
              </w:rPr>
              <w:t xml:space="preserve"> the</w:t>
            </w:r>
            <w:r w:rsidRPr="0071560B">
              <w:rPr>
                <w:rFonts w:ascii="Arial" w:eastAsiaTheme="minorHAnsi" w:hAnsi="Arial" w:cs="Arial"/>
                <w:lang w:eastAsia="de-AT"/>
              </w:rPr>
              <w:t xml:space="preserve"> Scottish Government Legal </w:t>
            </w:r>
            <w:r w:rsidR="000B78AF" w:rsidRPr="0071560B">
              <w:rPr>
                <w:rFonts w:ascii="Arial" w:eastAsiaTheme="minorHAnsi" w:hAnsi="Arial" w:cs="Arial"/>
                <w:lang w:eastAsia="de-AT"/>
              </w:rPr>
              <w:t>Division</w:t>
            </w:r>
            <w:r w:rsidR="00541868" w:rsidRPr="0071560B">
              <w:rPr>
                <w:rFonts w:ascii="Arial" w:eastAsiaTheme="minorHAnsi" w:hAnsi="Arial" w:cs="Arial"/>
                <w:lang w:eastAsia="de-AT"/>
              </w:rPr>
              <w:t xml:space="preserve"> </w:t>
            </w:r>
            <w:r w:rsidRPr="0071560B">
              <w:rPr>
                <w:rFonts w:ascii="Arial" w:eastAsiaTheme="minorHAnsi" w:hAnsi="Arial" w:cs="Arial"/>
                <w:lang w:eastAsia="de-AT"/>
              </w:rPr>
              <w:t>(</w:t>
            </w:r>
            <w:proofErr w:type="spellStart"/>
            <w:r w:rsidRPr="0071560B">
              <w:rPr>
                <w:rFonts w:ascii="Arial" w:eastAsiaTheme="minorHAnsi" w:hAnsi="Arial" w:cs="Arial"/>
                <w:lang w:eastAsia="de-AT"/>
              </w:rPr>
              <w:t>SGLD</w:t>
            </w:r>
            <w:proofErr w:type="spellEnd"/>
            <w:r w:rsidRPr="0071560B">
              <w:rPr>
                <w:rFonts w:ascii="Arial" w:eastAsiaTheme="minorHAnsi" w:hAnsi="Arial" w:cs="Arial"/>
                <w:lang w:eastAsia="de-AT"/>
              </w:rPr>
              <w:t>).</w:t>
            </w:r>
            <w:r w:rsidR="000B528B" w:rsidRPr="0071560B">
              <w:rPr>
                <w:rFonts w:ascii="Arial" w:eastAsia="Verdana" w:hAnsi="Arial" w:cs="Arial"/>
                <w:color w:val="000000"/>
                <w:kern w:val="24"/>
                <w:szCs w:val="26"/>
              </w:rPr>
              <w:t xml:space="preserve"> </w:t>
            </w:r>
          </w:p>
        </w:tc>
      </w:tr>
      <w:tr w:rsidR="00A9357E" w:rsidRPr="0071560B" w14:paraId="430D53A5" w14:textId="77777777" w:rsidTr="002A5492">
        <w:trPr>
          <w:cantSplit/>
          <w:trHeight w:val="1319"/>
        </w:trPr>
        <w:tc>
          <w:tcPr>
            <w:tcW w:w="1843" w:type="dxa"/>
            <w:shd w:val="clear" w:color="auto" w:fill="3F2A55"/>
            <w:vAlign w:val="center"/>
          </w:tcPr>
          <w:p w14:paraId="5C15CBFF" w14:textId="77777777" w:rsidR="00A9357E" w:rsidRPr="0071560B" w:rsidRDefault="00A9357E" w:rsidP="00630C85">
            <w:pPr>
              <w:spacing w:before="60" w:after="60"/>
              <w:jc w:val="center"/>
              <w:rPr>
                <w:rFonts w:ascii="Arial" w:hAnsi="Arial" w:cs="Arial"/>
                <w:b/>
              </w:rPr>
            </w:pPr>
            <w:r w:rsidRPr="0071560B">
              <w:rPr>
                <w:rFonts w:ascii="Arial" w:hAnsi="Arial" w:cs="Arial"/>
                <w:b/>
              </w:rPr>
              <w:t>External Agency</w:t>
            </w:r>
          </w:p>
        </w:tc>
        <w:tc>
          <w:tcPr>
            <w:tcW w:w="7513" w:type="dxa"/>
          </w:tcPr>
          <w:p w14:paraId="4B3FCA01" w14:textId="77777777" w:rsidR="001156D6" w:rsidRPr="0071560B" w:rsidRDefault="001156D6" w:rsidP="00630C85">
            <w:pPr>
              <w:spacing w:before="120" w:after="120"/>
              <w:jc w:val="both"/>
              <w:rPr>
                <w:rFonts w:ascii="Arial" w:hAnsi="Arial" w:cs="Arial"/>
                <w:lang w:eastAsia="de-AT"/>
              </w:rPr>
            </w:pPr>
            <w:r w:rsidRPr="0071560B">
              <w:rPr>
                <w:rFonts w:ascii="Arial" w:hAnsi="Arial" w:cs="Arial"/>
                <w:b/>
                <w:color w:val="3F2A55"/>
                <w:lang w:eastAsia="de-AT"/>
              </w:rPr>
              <w:t xml:space="preserve">External Agency </w:t>
            </w:r>
            <w:r w:rsidRPr="0071560B">
              <w:rPr>
                <w:rFonts w:ascii="Arial" w:hAnsi="Arial" w:cs="Arial"/>
                <w:lang w:eastAsia="de-AT"/>
              </w:rPr>
              <w:t xml:space="preserve">representatives are responsible for providing any intelligence, information or expertise required to the OIT. </w:t>
            </w:r>
            <w:r w:rsidR="001121D6" w:rsidRPr="0071560B">
              <w:rPr>
                <w:rFonts w:ascii="Arial" w:hAnsi="Arial" w:cs="Arial"/>
                <w:lang w:eastAsia="de-AT"/>
              </w:rPr>
              <w:t>Their attendance at an OIT also aims to facilitate effective liaison and management of a multi-agency incident.</w:t>
            </w:r>
          </w:p>
          <w:p w14:paraId="6935766E" w14:textId="143D87FE" w:rsidR="00A9357E" w:rsidRPr="0071560B" w:rsidRDefault="001156D6" w:rsidP="00A657D4">
            <w:pPr>
              <w:spacing w:before="40" w:after="120"/>
              <w:jc w:val="both"/>
              <w:rPr>
                <w:rFonts w:ascii="Arial" w:hAnsi="Arial" w:cs="Arial"/>
                <w:lang w:eastAsia="de-AT"/>
              </w:rPr>
            </w:pPr>
            <w:r w:rsidRPr="0071560B">
              <w:rPr>
                <w:rFonts w:ascii="Arial" w:hAnsi="Arial" w:cs="Arial"/>
                <w:lang w:eastAsia="de-AT"/>
              </w:rPr>
              <w:t xml:space="preserve">These roles will be fulfilled by members of relevant agencies as required (e.g. FSA, </w:t>
            </w:r>
            <w:r w:rsidR="00A657D4" w:rsidRPr="0071560B">
              <w:rPr>
                <w:rFonts w:ascii="Arial" w:hAnsi="Arial" w:cs="Arial"/>
                <w:lang w:eastAsia="de-AT"/>
              </w:rPr>
              <w:t>PH</w:t>
            </w:r>
            <w:r w:rsidRPr="0071560B">
              <w:rPr>
                <w:rFonts w:ascii="Arial" w:hAnsi="Arial" w:cs="Arial"/>
                <w:lang w:eastAsia="de-AT"/>
              </w:rPr>
              <w:t xml:space="preserve">S, </w:t>
            </w:r>
            <w:proofErr w:type="spellStart"/>
            <w:r w:rsidR="000B78AF" w:rsidRPr="0071560B">
              <w:rPr>
                <w:rFonts w:ascii="Arial" w:hAnsi="Arial" w:cs="Arial"/>
                <w:lang w:eastAsia="de-AT"/>
              </w:rPr>
              <w:t>LAs</w:t>
            </w:r>
            <w:proofErr w:type="spellEnd"/>
            <w:r w:rsidR="008529CD" w:rsidRPr="0071560B">
              <w:rPr>
                <w:rFonts w:ascii="Arial" w:hAnsi="Arial" w:cs="Arial"/>
                <w:lang w:eastAsia="de-AT"/>
              </w:rPr>
              <w:t>,</w:t>
            </w:r>
            <w:r w:rsidR="008D4F05" w:rsidRPr="0071560B">
              <w:rPr>
                <w:rFonts w:ascii="Arial" w:hAnsi="Arial" w:cs="Arial"/>
                <w:lang w:eastAsia="de-AT"/>
              </w:rPr>
              <w:t xml:space="preserve"> </w:t>
            </w:r>
            <w:proofErr w:type="spellStart"/>
            <w:r w:rsidR="00066753" w:rsidRPr="0071560B">
              <w:rPr>
                <w:rFonts w:ascii="Arial" w:hAnsi="Arial" w:cs="Arial"/>
                <w:lang w:eastAsia="de-AT"/>
              </w:rPr>
              <w:t>UKHSA</w:t>
            </w:r>
            <w:proofErr w:type="spellEnd"/>
            <w:r w:rsidR="00066753" w:rsidRPr="0071560B">
              <w:rPr>
                <w:rFonts w:ascii="Arial" w:hAnsi="Arial" w:cs="Arial"/>
                <w:lang w:eastAsia="de-AT"/>
              </w:rPr>
              <w:t xml:space="preserve">, </w:t>
            </w:r>
            <w:r w:rsidR="000B78AF" w:rsidRPr="0071560B">
              <w:rPr>
                <w:rFonts w:ascii="Arial" w:hAnsi="Arial" w:cs="Arial"/>
                <w:lang w:eastAsia="de-AT"/>
              </w:rPr>
              <w:t xml:space="preserve">and </w:t>
            </w:r>
            <w:r w:rsidR="008D4F05" w:rsidRPr="0071560B">
              <w:rPr>
                <w:rFonts w:ascii="Arial" w:hAnsi="Arial" w:cs="Arial"/>
                <w:lang w:eastAsia="de-AT"/>
              </w:rPr>
              <w:t>APHA</w:t>
            </w:r>
            <w:r w:rsidR="000B78AF" w:rsidRPr="0071560B">
              <w:rPr>
                <w:rFonts w:ascii="Arial" w:hAnsi="Arial" w:cs="Arial"/>
                <w:lang w:eastAsia="de-AT"/>
              </w:rPr>
              <w:t xml:space="preserve">). </w:t>
            </w:r>
          </w:p>
        </w:tc>
      </w:tr>
    </w:tbl>
    <w:p w14:paraId="60A0F1A3" w14:textId="507A4C51" w:rsidR="0080071F" w:rsidRPr="0071560B" w:rsidRDefault="0080071F" w:rsidP="0080071F"/>
    <w:p w14:paraId="5615C38E" w14:textId="6CA9BEA2" w:rsidR="00B65716" w:rsidRPr="0071560B" w:rsidRDefault="000D3EF8" w:rsidP="002A5492">
      <w:pPr>
        <w:pStyle w:val="Heading3"/>
        <w:spacing w:after="240" w:line="240" w:lineRule="auto"/>
        <w:rPr>
          <w:rFonts w:ascii="Arial" w:hAnsi="Arial" w:cs="Arial"/>
          <w:color w:val="3F2A55"/>
        </w:rPr>
      </w:pPr>
      <w:bookmarkStart w:id="24" w:name="_Toc194956941"/>
      <w:r w:rsidRPr="0071560B">
        <w:rPr>
          <w:rFonts w:ascii="Arial" w:hAnsi="Arial" w:cs="Arial"/>
          <w:noProof/>
          <w:sz w:val="32"/>
          <w:lang w:eastAsia="en-GB"/>
        </w:rPr>
        <w:lastRenderedPageBreak/>
        <mc:AlternateContent>
          <mc:Choice Requires="wps">
            <w:drawing>
              <wp:anchor distT="0" distB="0" distL="114300" distR="114300" simplePos="0" relativeHeight="251658752" behindDoc="0" locked="0" layoutInCell="1" allowOverlap="1" wp14:anchorId="2938F186" wp14:editId="08967A66">
                <wp:simplePos x="0" y="0"/>
                <wp:positionH relativeFrom="column">
                  <wp:posOffset>6229985</wp:posOffset>
                </wp:positionH>
                <wp:positionV relativeFrom="paragraph">
                  <wp:posOffset>-8115935</wp:posOffset>
                </wp:positionV>
                <wp:extent cx="342900" cy="2286000"/>
                <wp:effectExtent l="0" t="0" r="19050" b="19050"/>
                <wp:wrapNone/>
                <wp:docPr id="76" name="Text Box 76"/>
                <wp:cNvGraphicFramePr/>
                <a:graphic xmlns:a="http://schemas.openxmlformats.org/drawingml/2006/main">
                  <a:graphicData uri="http://schemas.microsoft.com/office/word/2010/wordprocessingShape">
                    <wps:wsp>
                      <wps:cNvSpPr txBox="1"/>
                      <wps:spPr>
                        <a:xfrm rot="10800000">
                          <a:off x="0" y="0"/>
                          <a:ext cx="342900" cy="2286000"/>
                        </a:xfrm>
                        <a:prstGeom prst="rect">
                          <a:avLst/>
                        </a:prstGeom>
                        <a:solidFill>
                          <a:schemeClr val="accent1"/>
                        </a:solidFill>
                        <a:ln>
                          <a:solidFill>
                            <a:schemeClr val="accent1"/>
                          </a:solid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53AF20EF" w14:textId="77777777" w:rsidR="004B6FBE" w:rsidRPr="0071560B" w:rsidRDefault="004B6FBE" w:rsidP="00600A19">
                            <w:pPr>
                              <w:shd w:val="clear" w:color="auto" w:fill="5B9BD5" w:themeFill="accent1"/>
                              <w:jc w:val="center"/>
                              <w:rPr>
                                <w:rFonts w:ascii="Arial" w:hAnsi="Arial" w:cs="Arial"/>
                                <w:b/>
                                <w:color w:val="FFFFFF" w:themeColor="background1"/>
                                <w:sz w:val="24"/>
                              </w:rPr>
                            </w:pPr>
                            <w:r w:rsidRPr="0071560B">
                              <w:rPr>
                                <w:rFonts w:ascii="Arial" w:hAnsi="Arial" w:cs="Arial"/>
                                <w:b/>
                                <w:color w:val="FFFFFF" w:themeColor="background1"/>
                                <w:sz w:val="24"/>
                              </w:rPr>
                              <w:t>STRUCTURE &amp; ROLES</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938F186" id="Text Box 76" o:spid="_x0000_s1036" type="#_x0000_t202" style="position:absolute;margin-left:490.55pt;margin-top:-639.05pt;width:27pt;height:180pt;rotation:180;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qrBeAIAAKUFAAAOAAAAZHJzL2Uyb0RvYy54bWysVN9PGzEMfp+0/yHK+7j21vGj4oo6ENMk&#10;BGgw8ZzmEhotF2eJ27vur8fJXUvHJk2g5SFy4s+O/cX26VnXWLZWIRpwFR8fjDhTTkJt3GPFv99f&#10;fjjmLKJwtbDgVMU3KvKz2ft3p62fqhKWYGsVGDlxcdr6ii8R/bQoolyqRsQD8MqRUkNoBNIxPBZ1&#10;EC15b2xRjkaHRQuh9gGkipFuL3oln2X/WiuJN1pHhcxWnGLDvIe8L9JezE7F9DEIvzRyCEO8IYpG&#10;GEeP7lxdCBRsFcwfrhojA0TQeCChKUBrI1XOgbIZj15kc7cUXuVciJzodzTF/+dWXq/v/G1g2H2G&#10;jj4wEdL6OI10mfLpdGhYAOJtPDoepZXTpMAZwYnRzY5F1SGTdPlxUp4QjElSleXxYbIhr0XvLDn1&#10;IeIXBQ1LQsUD/VL2KtZXEXvoFpLgEaypL421+ZAqQ53bwNaC/lRIqRzmsOmB35DWvdmYXPXWKpfQ&#10;ENUzL1nCjVXpBeu+Kc1Mnfn4Z4gZnVCaEnqN4YBPpn1UrzHeWeSXweHOuDEOQmY/99wzs/WPLau6&#10;x9MX7uWdROwWHSVe8cNt2Syg3lA15YKhEoheXhr64ysR8VYE6iy6pGmBN7RpC23FYZA4W0L49bf7&#10;hK942ssjMm+pWSsef65EUJzZr4664WQ8mZAK82Hy6aikQ9jXLPY1btWcA9XOOAeYxYRHuxV1gOaB&#10;5so8PUwq4SQFV3HciufYjxCaS1LN5xlE/ewFXrk7L5PrRHQq4vvuQQQ/VDpSj1zDtq3F9EXB99hk&#10;6WC+QtAmd0Oiuid2+AKaBbmfhrmVhs3+OaOep+vsCQAA//8DAFBLAwQUAAYACAAAACEA73NILOIA&#10;AAAPAQAADwAAAGRycy9kb3ducmV2LnhtbExPQU7DMBC8I/EHa5G4tY6LKGkap6pouSAOpURIvW0S&#10;k0TE6yh22vB7tie4zc7Ozsymm8l24mwG3zrSoOYRCEOlq1qqNeQfL7MYhA9IFXaOjIYf42GT3d6k&#10;mFTuQu/mfAy1YBPyCWpoQugTKX3ZGIt+7npDvPtyg8XA41DLasALm9tOLqJoKS22xAkN9ua5MeX3&#10;cbRc45Dv8vL1bdfjCZefBeb7cbvX+v5u2q5BBDOFPzFc6/MNZNypcCNVXnQaVrFSLNUwU4unmOFV&#10;Ez08MiqYXCnmZJbK/39kvwAAAP//AwBQSwECLQAUAAYACAAAACEAtoM4kv4AAADhAQAAEwAAAAAA&#10;AAAAAAAAAAAAAAAAW0NvbnRlbnRfVHlwZXNdLnhtbFBLAQItABQABgAIAAAAIQA4/SH/1gAAAJQB&#10;AAALAAAAAAAAAAAAAAAAAC8BAABfcmVscy8ucmVsc1BLAQItABQABgAIAAAAIQAJ+qrBeAIAAKUF&#10;AAAOAAAAAAAAAAAAAAAAAC4CAABkcnMvZTJvRG9jLnhtbFBLAQItABQABgAIAAAAIQDvc0gs4gAA&#10;AA8BAAAPAAAAAAAAAAAAAAAAANIEAABkcnMvZG93bnJldi54bWxQSwUGAAAAAAQABADzAAAA4QUA&#10;AAAA&#10;" fillcolor="#5b9bd5 [3204]" strokecolor="#5b9bd5 [3204]">
                <v:textbox style="layout-flow:vertical;mso-layout-flow-alt:bottom-to-top">
                  <w:txbxContent>
                    <w:p w14:paraId="53AF20EF" w14:textId="77777777" w:rsidR="004B6FBE" w:rsidRPr="0071560B" w:rsidRDefault="004B6FBE" w:rsidP="00600A19">
                      <w:pPr>
                        <w:shd w:val="clear" w:color="auto" w:fill="5B9BD5" w:themeFill="accent1"/>
                        <w:jc w:val="center"/>
                        <w:rPr>
                          <w:rFonts w:ascii="Arial" w:hAnsi="Arial" w:cs="Arial"/>
                          <w:b/>
                          <w:color w:val="FFFFFF" w:themeColor="background1"/>
                          <w:sz w:val="24"/>
                        </w:rPr>
                      </w:pPr>
                      <w:r w:rsidRPr="0071560B">
                        <w:rPr>
                          <w:rFonts w:ascii="Arial" w:hAnsi="Arial" w:cs="Arial"/>
                          <w:b/>
                          <w:color w:val="FFFFFF" w:themeColor="background1"/>
                          <w:sz w:val="24"/>
                        </w:rPr>
                        <w:t>STRUCTURE &amp; ROLES</w:t>
                      </w:r>
                    </w:p>
                  </w:txbxContent>
                </v:textbox>
              </v:shape>
            </w:pict>
          </mc:Fallback>
        </mc:AlternateContent>
      </w:r>
      <w:r w:rsidR="00841F35" w:rsidRPr="0071560B">
        <w:rPr>
          <w:rFonts w:ascii="Arial" w:hAnsi="Arial" w:cs="Arial"/>
          <w:color w:val="3F2A55"/>
        </w:rPr>
        <w:t>2</w:t>
      </w:r>
      <w:r w:rsidR="00A0485F" w:rsidRPr="0071560B">
        <w:rPr>
          <w:rFonts w:ascii="Arial" w:hAnsi="Arial" w:cs="Arial"/>
          <w:color w:val="3F2A55"/>
        </w:rPr>
        <w:t>.</w:t>
      </w:r>
      <w:r w:rsidR="00BC0DA3" w:rsidRPr="0071560B">
        <w:rPr>
          <w:rFonts w:ascii="Arial" w:hAnsi="Arial" w:cs="Arial"/>
          <w:color w:val="3F2A55"/>
        </w:rPr>
        <w:t>5</w:t>
      </w:r>
      <w:r w:rsidR="00C07C06" w:rsidRPr="0071560B">
        <w:rPr>
          <w:rFonts w:ascii="Arial" w:hAnsi="Arial" w:cs="Arial"/>
          <w:color w:val="3F2A55"/>
        </w:rPr>
        <w:t xml:space="preserve"> </w:t>
      </w:r>
      <w:r w:rsidR="00DC5913" w:rsidRPr="0071560B">
        <w:rPr>
          <w:rFonts w:ascii="Arial" w:hAnsi="Arial" w:cs="Arial"/>
          <w:color w:val="3F2A55"/>
        </w:rPr>
        <w:t>Strategic Incident</w:t>
      </w:r>
      <w:r w:rsidR="00B65716" w:rsidRPr="0071560B">
        <w:rPr>
          <w:rFonts w:ascii="Arial" w:hAnsi="Arial" w:cs="Arial"/>
          <w:color w:val="3F2A55"/>
        </w:rPr>
        <w:t xml:space="preserve"> Team</w:t>
      </w:r>
      <w:r w:rsidR="00454F9F" w:rsidRPr="0071560B">
        <w:rPr>
          <w:rFonts w:ascii="Arial" w:hAnsi="Arial" w:cs="Arial"/>
          <w:color w:val="3F2A55"/>
        </w:rPr>
        <w:t xml:space="preserve"> (SIT)</w:t>
      </w:r>
      <w:bookmarkEnd w:id="24"/>
    </w:p>
    <w:p w14:paraId="1BFC0D7C" w14:textId="50198744" w:rsidR="007F1D68" w:rsidRPr="0071560B" w:rsidRDefault="00EC3B7D" w:rsidP="002A5492">
      <w:pPr>
        <w:pStyle w:val="NormalWeb"/>
        <w:tabs>
          <w:tab w:val="left" w:pos="709"/>
        </w:tabs>
        <w:spacing w:before="120" w:beforeAutospacing="0" w:after="240" w:afterAutospacing="0"/>
        <w:rPr>
          <w:rFonts w:ascii="Arial" w:hAnsi="Arial" w:cs="Arial"/>
        </w:rPr>
      </w:pPr>
      <w:r w:rsidRPr="0071560B">
        <w:rPr>
          <w:rFonts w:ascii="Arial" w:hAnsi="Arial" w:cs="Arial"/>
          <w:noProof/>
          <w:color w:val="3F2A55"/>
        </w:rPr>
        <mc:AlternateContent>
          <mc:Choice Requires="wps">
            <w:drawing>
              <wp:anchor distT="45720" distB="45720" distL="114300" distR="114300" simplePos="0" relativeHeight="251657728" behindDoc="0" locked="0" layoutInCell="1" allowOverlap="1" wp14:anchorId="6AC3DA27" wp14:editId="0E5F246A">
                <wp:simplePos x="0" y="0"/>
                <wp:positionH relativeFrom="margin">
                  <wp:align>left</wp:align>
                </wp:positionH>
                <wp:positionV relativeFrom="paragraph">
                  <wp:posOffset>559435</wp:posOffset>
                </wp:positionV>
                <wp:extent cx="5788025" cy="4011295"/>
                <wp:effectExtent l="19050" t="19050" r="22225" b="27305"/>
                <wp:wrapSquare wrapText="bothSides"/>
                <wp:docPr id="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8025" cy="4011344"/>
                        </a:xfrm>
                        <a:prstGeom prst="rect">
                          <a:avLst/>
                        </a:prstGeom>
                        <a:noFill/>
                        <a:ln w="28575">
                          <a:solidFill>
                            <a:srgbClr val="3F2A55"/>
                          </a:solidFill>
                          <a:miter lim="800000"/>
                          <a:headEnd/>
                          <a:tailEnd/>
                        </a:ln>
                      </wps:spPr>
                      <wps:txbx>
                        <w:txbxContent>
                          <w:p w14:paraId="344A7A9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Provide </w:t>
                            </w:r>
                            <w:r w:rsidRPr="0071560B">
                              <w:rPr>
                                <w:rFonts w:eastAsia="Verdana"/>
                                <w:b/>
                                <w:color w:val="3F2A55"/>
                                <w:kern w:val="24"/>
                                <w:sz w:val="24"/>
                              </w:rPr>
                              <w:t>leadership and direction</w:t>
                            </w:r>
                            <w:r w:rsidRPr="0071560B">
                              <w:rPr>
                                <w:rFonts w:eastAsia="Verdana"/>
                                <w:color w:val="3F2A55"/>
                                <w:kern w:val="24"/>
                                <w:sz w:val="24"/>
                              </w:rPr>
                              <w:t xml:space="preserve"> </w:t>
                            </w:r>
                            <w:r w:rsidRPr="0071560B">
                              <w:rPr>
                                <w:rFonts w:eastAsia="Verdana"/>
                                <w:color w:val="000000"/>
                                <w:kern w:val="24"/>
                                <w:sz w:val="24"/>
                              </w:rPr>
                              <w:t>in the effective and timely response and management of a Level 3 or 4 incident.</w:t>
                            </w:r>
                          </w:p>
                          <w:p w14:paraId="284EC96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Identify </w:t>
                            </w:r>
                            <w:r w:rsidRPr="0071560B">
                              <w:rPr>
                                <w:rFonts w:eastAsia="Verdana"/>
                                <w:b/>
                                <w:color w:val="3F2A55"/>
                                <w:kern w:val="24"/>
                                <w:sz w:val="24"/>
                              </w:rPr>
                              <w:t>strategic issues</w:t>
                            </w:r>
                            <w:r w:rsidRPr="0071560B">
                              <w:rPr>
                                <w:rFonts w:eastAsia="Verdana"/>
                                <w:color w:val="3F2A55"/>
                                <w:kern w:val="24"/>
                                <w:sz w:val="24"/>
                              </w:rPr>
                              <w:t xml:space="preserve"> </w:t>
                            </w:r>
                            <w:r w:rsidRPr="0071560B">
                              <w:rPr>
                                <w:rFonts w:eastAsia="Verdana"/>
                                <w:color w:val="000000"/>
                                <w:kern w:val="24"/>
                                <w:sz w:val="24"/>
                              </w:rPr>
                              <w:t xml:space="preserve">(i.e. reputation, political, industry etc.) and establish any key areas where further information is needed. </w:t>
                            </w:r>
                          </w:p>
                          <w:p w14:paraId="7192461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Conduct scenario planning in order to establish any </w:t>
                            </w:r>
                            <w:r w:rsidRPr="0071560B">
                              <w:rPr>
                                <w:rFonts w:eastAsia="Verdana"/>
                                <w:b/>
                                <w:color w:val="3F2A55"/>
                                <w:kern w:val="24"/>
                                <w:sz w:val="24"/>
                              </w:rPr>
                              <w:t>worst case options</w:t>
                            </w:r>
                            <w:r w:rsidRPr="0071560B">
                              <w:rPr>
                                <w:rFonts w:eastAsia="Verdana"/>
                                <w:color w:val="3F2A55"/>
                                <w:kern w:val="24"/>
                                <w:sz w:val="24"/>
                              </w:rPr>
                              <w:t xml:space="preserve"> </w:t>
                            </w:r>
                            <w:r w:rsidRPr="0071560B">
                              <w:rPr>
                                <w:rFonts w:eastAsia="Verdana"/>
                                <w:color w:val="000000"/>
                                <w:kern w:val="24"/>
                                <w:sz w:val="24"/>
                              </w:rPr>
                              <w:t xml:space="preserve">and possible remediation. </w:t>
                            </w:r>
                          </w:p>
                          <w:p w14:paraId="1398DFD7"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Develop </w:t>
                            </w:r>
                            <w:r w:rsidRPr="0071560B">
                              <w:rPr>
                                <w:rFonts w:eastAsia="Verdana"/>
                                <w:b/>
                                <w:color w:val="3F2A55"/>
                                <w:kern w:val="24"/>
                                <w:sz w:val="24"/>
                              </w:rPr>
                              <w:t>response strategy</w:t>
                            </w:r>
                            <w:r w:rsidRPr="0071560B">
                              <w:rPr>
                                <w:rFonts w:eastAsia="Verdana"/>
                                <w:color w:val="3F2A55"/>
                                <w:kern w:val="24"/>
                                <w:sz w:val="24"/>
                              </w:rPr>
                              <w:t xml:space="preserve"> </w:t>
                            </w:r>
                            <w:r w:rsidRPr="0071560B">
                              <w:rPr>
                                <w:rFonts w:eastAsia="Verdana"/>
                                <w:color w:val="000000"/>
                                <w:kern w:val="24"/>
                                <w:sz w:val="24"/>
                              </w:rPr>
                              <w:t xml:space="preserve">based on issues identified. </w:t>
                            </w:r>
                          </w:p>
                          <w:p w14:paraId="6AD00728"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Develop and agree </w:t>
                            </w:r>
                            <w:r w:rsidRPr="0071560B">
                              <w:rPr>
                                <w:rFonts w:eastAsia="Verdana"/>
                                <w:b/>
                                <w:bCs/>
                                <w:color w:val="3F2A55"/>
                                <w:kern w:val="24"/>
                                <w:sz w:val="24"/>
                              </w:rPr>
                              <w:t xml:space="preserve">communication strategy </w:t>
                            </w:r>
                            <w:r w:rsidRPr="0071560B">
                              <w:rPr>
                                <w:rFonts w:eastAsia="Verdana"/>
                                <w:color w:val="000000"/>
                                <w:kern w:val="24"/>
                                <w:sz w:val="24"/>
                              </w:rPr>
                              <w:t>and sign off key messages and communications materials.</w:t>
                            </w:r>
                          </w:p>
                          <w:p w14:paraId="49AF7162"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Provide </w:t>
                            </w:r>
                            <w:r w:rsidRPr="0071560B">
                              <w:rPr>
                                <w:rFonts w:eastAsia="Verdana"/>
                                <w:b/>
                                <w:color w:val="3F2A55"/>
                                <w:kern w:val="24"/>
                                <w:sz w:val="24"/>
                              </w:rPr>
                              <w:t>strategic direction</w:t>
                            </w:r>
                            <w:r w:rsidRPr="0071560B">
                              <w:rPr>
                                <w:rFonts w:eastAsia="Verdana"/>
                                <w:color w:val="3F2A55"/>
                                <w:kern w:val="24"/>
                                <w:sz w:val="24"/>
                              </w:rPr>
                              <w:t xml:space="preserve"> </w:t>
                            </w:r>
                            <w:r w:rsidRPr="0071560B">
                              <w:rPr>
                                <w:rFonts w:eastAsia="Verdana"/>
                                <w:color w:val="000000"/>
                                <w:kern w:val="24"/>
                                <w:sz w:val="24"/>
                              </w:rPr>
                              <w:t>to the OIT.</w:t>
                            </w:r>
                          </w:p>
                          <w:p w14:paraId="6A9D8D26"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Identify </w:t>
                            </w:r>
                            <w:r w:rsidRPr="0071560B">
                              <w:rPr>
                                <w:rFonts w:eastAsia="Verdana"/>
                                <w:b/>
                                <w:color w:val="3F2A55"/>
                                <w:kern w:val="24"/>
                                <w:sz w:val="24"/>
                              </w:rPr>
                              <w:t>strategic stakeholders</w:t>
                            </w:r>
                            <w:r w:rsidRPr="0071560B">
                              <w:rPr>
                                <w:rFonts w:eastAsia="Verdana"/>
                                <w:color w:val="3F2A55"/>
                                <w:kern w:val="24"/>
                                <w:sz w:val="24"/>
                              </w:rPr>
                              <w:t xml:space="preserve"> </w:t>
                            </w:r>
                            <w:r w:rsidRPr="0071560B">
                              <w:rPr>
                                <w:rFonts w:eastAsia="Verdana"/>
                                <w:color w:val="000000"/>
                                <w:kern w:val="24"/>
                                <w:sz w:val="24"/>
                              </w:rPr>
                              <w:t>and develop stakeholder engagement strategy.</w:t>
                            </w:r>
                          </w:p>
                          <w:p w14:paraId="393CCEC3"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color w:val="3F2A55"/>
                                <w:kern w:val="24"/>
                                <w:sz w:val="24"/>
                              </w:rPr>
                              <w:t>Review briefing materials</w:t>
                            </w:r>
                            <w:r w:rsidRPr="0071560B">
                              <w:rPr>
                                <w:rFonts w:eastAsia="Verdana"/>
                                <w:color w:val="3F2A55"/>
                                <w:kern w:val="24"/>
                                <w:sz w:val="24"/>
                              </w:rPr>
                              <w:t xml:space="preserve"> </w:t>
                            </w:r>
                            <w:r w:rsidRPr="0071560B">
                              <w:rPr>
                                <w:rFonts w:eastAsia="Verdana"/>
                                <w:color w:val="000000"/>
                                <w:kern w:val="24"/>
                                <w:sz w:val="24"/>
                              </w:rPr>
                              <w:t>i.e. ministerial briefings.</w:t>
                            </w:r>
                          </w:p>
                          <w:p w14:paraId="6CD4CE27"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Ensure the OIT is performing and </w:t>
                            </w:r>
                            <w:r w:rsidRPr="0071560B">
                              <w:rPr>
                                <w:rFonts w:eastAsia="Verdana"/>
                                <w:b/>
                                <w:color w:val="3F2A55"/>
                                <w:kern w:val="24"/>
                                <w:sz w:val="24"/>
                              </w:rPr>
                              <w:t>sufficiently resourced</w:t>
                            </w:r>
                            <w:r w:rsidRPr="0071560B">
                              <w:rPr>
                                <w:rFonts w:eastAsia="Verdana"/>
                                <w:color w:val="3F2A55"/>
                                <w:kern w:val="24"/>
                                <w:sz w:val="24"/>
                              </w:rPr>
                              <w:t xml:space="preserve"> </w:t>
                            </w:r>
                            <w:r w:rsidRPr="0071560B">
                              <w:rPr>
                                <w:rFonts w:eastAsia="Verdana"/>
                                <w:color w:val="000000"/>
                                <w:kern w:val="24"/>
                                <w:sz w:val="24"/>
                              </w:rPr>
                              <w:t xml:space="preserve">to respond effectively. </w:t>
                            </w:r>
                          </w:p>
                          <w:p w14:paraId="3AF59AAA"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color w:val="3F2A55"/>
                                <w:kern w:val="24"/>
                                <w:sz w:val="24"/>
                              </w:rPr>
                              <w:t xml:space="preserve">Consider </w:t>
                            </w:r>
                            <w:bookmarkStart w:id="25" w:name="_Hlk195019955"/>
                            <w:r w:rsidRPr="0071560B">
                              <w:rPr>
                                <w:rFonts w:eastAsia="Verdana"/>
                                <w:b/>
                                <w:color w:val="3F2A55"/>
                                <w:kern w:val="24"/>
                                <w:sz w:val="24"/>
                              </w:rPr>
                              <w:t>impacts</w:t>
                            </w:r>
                            <w:r w:rsidRPr="0071560B">
                              <w:rPr>
                                <w:rFonts w:eastAsia="Verdana"/>
                                <w:color w:val="3F2A55"/>
                                <w:kern w:val="24"/>
                                <w:sz w:val="24"/>
                              </w:rPr>
                              <w:t xml:space="preserve"> </w:t>
                            </w:r>
                            <w:r w:rsidRPr="0071560B">
                              <w:rPr>
                                <w:rFonts w:eastAsia="Verdana"/>
                                <w:color w:val="000000"/>
                                <w:kern w:val="24"/>
                                <w:sz w:val="24"/>
                              </w:rPr>
                              <w:t>of</w:t>
                            </w:r>
                            <w:bookmarkEnd w:id="25"/>
                            <w:r w:rsidRPr="0071560B">
                              <w:rPr>
                                <w:rFonts w:eastAsia="Verdana"/>
                                <w:color w:val="000000"/>
                                <w:kern w:val="24"/>
                                <w:sz w:val="24"/>
                              </w:rPr>
                              <w:t xml:space="preserve"> incident on BAU activity and take decision about how this will be managed.</w:t>
                            </w:r>
                          </w:p>
                          <w:p w14:paraId="73BC80D6" w14:textId="26029512" w:rsidR="00A70175" w:rsidRPr="0071560B" w:rsidRDefault="00295251" w:rsidP="004A415B">
                            <w:pPr>
                              <w:pStyle w:val="ListParagraph"/>
                              <w:numPr>
                                <w:ilvl w:val="0"/>
                                <w:numId w:val="1"/>
                              </w:numPr>
                              <w:tabs>
                                <w:tab w:val="left" w:pos="709"/>
                              </w:tabs>
                              <w:spacing w:after="0"/>
                              <w:rPr>
                                <w:rFonts w:eastAsia="Times New Roman"/>
                                <w:sz w:val="24"/>
                              </w:rPr>
                            </w:pPr>
                            <w:bookmarkStart w:id="26" w:name="_Hlk193190872"/>
                            <w:r w:rsidRPr="0071560B">
                              <w:rPr>
                                <w:rFonts w:eastAsia="Verdana"/>
                                <w:b/>
                                <w:color w:val="3F2A55"/>
                                <w:kern w:val="24"/>
                                <w:sz w:val="24"/>
                              </w:rPr>
                              <w:t>Identify any lessons learned</w:t>
                            </w:r>
                            <w:r w:rsidR="00A70175" w:rsidRPr="0071560B">
                              <w:rPr>
                                <w:rFonts w:eastAsia="Times New Roman"/>
                                <w:sz w:val="24"/>
                              </w:rPr>
                              <w:t xml:space="preserve"> throughout the incident and aim to address any immediate issues which are impacting the response, if possible.</w:t>
                            </w:r>
                          </w:p>
                          <w:bookmarkEnd w:id="26"/>
                          <w:p w14:paraId="2C00CF39" w14:textId="0BB27BBC" w:rsidR="004B6FBE" w:rsidRPr="0071560B" w:rsidRDefault="004B6FBE" w:rsidP="004A415B">
                            <w:pPr>
                              <w:pStyle w:val="ListParagraph"/>
                              <w:numPr>
                                <w:ilvl w:val="0"/>
                                <w:numId w:val="1"/>
                              </w:numPr>
                              <w:tabs>
                                <w:tab w:val="left" w:pos="709"/>
                              </w:tabs>
                              <w:spacing w:after="0"/>
                              <w:rPr>
                                <w:sz w:val="24"/>
                              </w:rPr>
                            </w:pPr>
                            <w:r w:rsidRPr="0071560B">
                              <w:rPr>
                                <w:rFonts w:eastAsia="Verdana"/>
                                <w:color w:val="000000"/>
                                <w:kern w:val="24"/>
                                <w:sz w:val="24"/>
                              </w:rPr>
                              <w:t xml:space="preserve">Decide when to </w:t>
                            </w:r>
                            <w:r w:rsidRPr="0071560B">
                              <w:rPr>
                                <w:rFonts w:eastAsia="Verdana"/>
                                <w:b/>
                                <w:color w:val="3F2A55"/>
                                <w:kern w:val="24"/>
                                <w:sz w:val="24"/>
                              </w:rPr>
                              <w:t>stand down</w:t>
                            </w:r>
                            <w:r w:rsidRPr="0071560B">
                              <w:rPr>
                                <w:rFonts w:eastAsia="Verdana"/>
                                <w:color w:val="3F2A55"/>
                                <w:kern w:val="24"/>
                                <w:sz w:val="24"/>
                              </w:rPr>
                              <w:t xml:space="preserve"> </w:t>
                            </w:r>
                            <w:r w:rsidRPr="0071560B">
                              <w:rPr>
                                <w:rFonts w:eastAsia="Verdana"/>
                                <w:color w:val="000000"/>
                                <w:kern w:val="24"/>
                                <w:sz w:val="24"/>
                              </w:rPr>
                              <w:t xml:space="preserve">the response and communicate to the team and wider business.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AC3DA27" id="_x0000_s1037" type="#_x0000_t202" style="position:absolute;margin-left:0;margin-top:44.05pt;width:455.75pt;height:315.85pt;z-index:251657728;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O2ZtFwIAAP8DAAAOAAAAZHJzL2Uyb0RvYy54bWysU9tu2zAMfR+wfxD0vvjSeMmMOEWWLsOA&#10;7gJ0+wBZlmNhsqhJSuzu60vJbhpsb8P8IJAmdUgeHm1ux16Rs7BOgq5otkgpEZpDI/Wxoj++H96s&#10;KXGe6YYp0KKij8LR2+3rV5vBlCKHDlQjLEEQ7crBVLTz3pRJ4ngneuYWYITGYAu2Zx5de0waywZE&#10;71WSp+nbZADbGAtcOId/76Yg3Ub8thXcf21bJzxRFcXefDxtPOtwJtsNK4+WmU7yuQ32D130TGos&#10;eoG6Y56Rk5V/QfWSW3DQ+gWHPoG2lVzEGXCaLP1jmoeOGRFnQXKcudDk/h8s/3J+MN8s8eN7GHGB&#10;cQhn7oH/dETDvmP6KHbWwtAJ1mDhLFCWDMaV89VAtStdAKmHz9DgktnJQwQaW9sHVnBOgui4gMcL&#10;6WL0hOPPYrVep3lBCcfYMs2ym+Uy1mDl83Vjnf8ooCfBqKjFrUZ4dr53PrTDyueUUE3DQSoVN6s0&#10;GSqar4tVMU0GSjYhGvKcPdZ7ZcmZoThuDvmuKObC7jqtlx4lqmRf0XUavkk0gY8PuollPJNqsrEV&#10;pWeCAicTO36sRyKbiq7C3cBXDc0jMmZhUiS+IDQ6sL8pGVCNFXW/TswKStQnjay/y5bLIN/oLItV&#10;jo69jtTXEaY5QlXUUzKZex8lP5Gzw+20MvL20sncMqos0jm/iCDjaz9mvbzb7RMAAAD//wMAUEsD&#10;BBQABgAIAAAAIQB1w+Hr3gAAAAcBAAAPAAAAZHJzL2Rvd25yZXYueG1sTI8xT8MwFIR3JP6D9ZBY&#10;UOuYqiUJeakACSFGUpZuTmziiPg5ip0m7a/HTDCe7nT3XbFfbM9OevSdIwSxToBpapzqqEX4PLyu&#10;UmA+SFKyd6QRztrDvry+KmSu3Ewf+lSFlsUS8rlEMCEMOee+MdpKv3aDpuh9udHKEOXYcjXKOZbb&#10;nt8nyY5b2VFcMHLQL0Y339VkEe7MfKyeL1M4XHb1dtNlb+b8vkG8vVmeHoEFvYS/MPziR3QoI1Pt&#10;JlKe9QjxSEBIUwEsupkQW2A1woPIUuBlwf/zlz8AAAD//wMAUEsBAi0AFAAGAAgAAAAhALaDOJL+&#10;AAAA4QEAABMAAAAAAAAAAAAAAAAAAAAAAFtDb250ZW50X1R5cGVzXS54bWxQSwECLQAUAAYACAAA&#10;ACEAOP0h/9YAAACUAQAACwAAAAAAAAAAAAAAAAAvAQAAX3JlbHMvLnJlbHNQSwECLQAUAAYACAAA&#10;ACEAoztmbRcCAAD/AwAADgAAAAAAAAAAAAAAAAAuAgAAZHJzL2Uyb0RvYy54bWxQSwECLQAUAAYA&#10;CAAAACEAdcPh694AAAAHAQAADwAAAAAAAAAAAAAAAABxBAAAZHJzL2Rvd25yZXYueG1sUEsFBgAA&#10;AAAEAAQA8wAAAHwFAAAAAA==&#10;" filled="f" strokecolor="#3f2a55" strokeweight="2.25pt">
                <v:textbox>
                  <w:txbxContent>
                    <w:p w14:paraId="344A7A9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Provide </w:t>
                      </w:r>
                      <w:r w:rsidRPr="0071560B">
                        <w:rPr>
                          <w:rFonts w:eastAsia="Verdana"/>
                          <w:b/>
                          <w:color w:val="3F2A55"/>
                          <w:kern w:val="24"/>
                          <w:sz w:val="24"/>
                        </w:rPr>
                        <w:t>leadership and direction</w:t>
                      </w:r>
                      <w:r w:rsidRPr="0071560B">
                        <w:rPr>
                          <w:rFonts w:eastAsia="Verdana"/>
                          <w:color w:val="3F2A55"/>
                          <w:kern w:val="24"/>
                          <w:sz w:val="24"/>
                        </w:rPr>
                        <w:t xml:space="preserve"> </w:t>
                      </w:r>
                      <w:r w:rsidRPr="0071560B">
                        <w:rPr>
                          <w:rFonts w:eastAsia="Verdana"/>
                          <w:color w:val="000000"/>
                          <w:kern w:val="24"/>
                          <w:sz w:val="24"/>
                        </w:rPr>
                        <w:t>in the effective and timely response and management of a Level 3 or 4 incident.</w:t>
                      </w:r>
                    </w:p>
                    <w:p w14:paraId="284EC96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Identify </w:t>
                      </w:r>
                      <w:r w:rsidRPr="0071560B">
                        <w:rPr>
                          <w:rFonts w:eastAsia="Verdana"/>
                          <w:b/>
                          <w:color w:val="3F2A55"/>
                          <w:kern w:val="24"/>
                          <w:sz w:val="24"/>
                        </w:rPr>
                        <w:t>strategic issues</w:t>
                      </w:r>
                      <w:r w:rsidRPr="0071560B">
                        <w:rPr>
                          <w:rFonts w:eastAsia="Verdana"/>
                          <w:color w:val="3F2A55"/>
                          <w:kern w:val="24"/>
                          <w:sz w:val="24"/>
                        </w:rPr>
                        <w:t xml:space="preserve"> </w:t>
                      </w:r>
                      <w:r w:rsidRPr="0071560B">
                        <w:rPr>
                          <w:rFonts w:eastAsia="Verdana"/>
                          <w:color w:val="000000"/>
                          <w:kern w:val="24"/>
                          <w:sz w:val="24"/>
                        </w:rPr>
                        <w:t xml:space="preserve">(i.e. reputation, political, industry etc.) and establish any key areas where further information is needed. </w:t>
                      </w:r>
                    </w:p>
                    <w:p w14:paraId="7192461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Conduct scenario planning in order to establish any </w:t>
                      </w:r>
                      <w:r w:rsidRPr="0071560B">
                        <w:rPr>
                          <w:rFonts w:eastAsia="Verdana"/>
                          <w:b/>
                          <w:color w:val="3F2A55"/>
                          <w:kern w:val="24"/>
                          <w:sz w:val="24"/>
                        </w:rPr>
                        <w:t>worst case options</w:t>
                      </w:r>
                      <w:r w:rsidRPr="0071560B">
                        <w:rPr>
                          <w:rFonts w:eastAsia="Verdana"/>
                          <w:color w:val="3F2A55"/>
                          <w:kern w:val="24"/>
                          <w:sz w:val="24"/>
                        </w:rPr>
                        <w:t xml:space="preserve"> </w:t>
                      </w:r>
                      <w:r w:rsidRPr="0071560B">
                        <w:rPr>
                          <w:rFonts w:eastAsia="Verdana"/>
                          <w:color w:val="000000"/>
                          <w:kern w:val="24"/>
                          <w:sz w:val="24"/>
                        </w:rPr>
                        <w:t xml:space="preserve">and possible remediation. </w:t>
                      </w:r>
                    </w:p>
                    <w:p w14:paraId="1398DFD7"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Develop </w:t>
                      </w:r>
                      <w:r w:rsidRPr="0071560B">
                        <w:rPr>
                          <w:rFonts w:eastAsia="Verdana"/>
                          <w:b/>
                          <w:color w:val="3F2A55"/>
                          <w:kern w:val="24"/>
                          <w:sz w:val="24"/>
                        </w:rPr>
                        <w:t>response strategy</w:t>
                      </w:r>
                      <w:r w:rsidRPr="0071560B">
                        <w:rPr>
                          <w:rFonts w:eastAsia="Verdana"/>
                          <w:color w:val="3F2A55"/>
                          <w:kern w:val="24"/>
                          <w:sz w:val="24"/>
                        </w:rPr>
                        <w:t xml:space="preserve"> </w:t>
                      </w:r>
                      <w:r w:rsidRPr="0071560B">
                        <w:rPr>
                          <w:rFonts w:eastAsia="Verdana"/>
                          <w:color w:val="000000"/>
                          <w:kern w:val="24"/>
                          <w:sz w:val="24"/>
                        </w:rPr>
                        <w:t xml:space="preserve">based on issues identified. </w:t>
                      </w:r>
                    </w:p>
                    <w:p w14:paraId="6AD00728"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Develop and agree </w:t>
                      </w:r>
                      <w:r w:rsidRPr="0071560B">
                        <w:rPr>
                          <w:rFonts w:eastAsia="Verdana"/>
                          <w:b/>
                          <w:bCs/>
                          <w:color w:val="3F2A55"/>
                          <w:kern w:val="24"/>
                          <w:sz w:val="24"/>
                        </w:rPr>
                        <w:t xml:space="preserve">communication strategy </w:t>
                      </w:r>
                      <w:r w:rsidRPr="0071560B">
                        <w:rPr>
                          <w:rFonts w:eastAsia="Verdana"/>
                          <w:color w:val="000000"/>
                          <w:kern w:val="24"/>
                          <w:sz w:val="24"/>
                        </w:rPr>
                        <w:t>and sign off key messages and communications materials.</w:t>
                      </w:r>
                    </w:p>
                    <w:p w14:paraId="49AF7162"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Provide </w:t>
                      </w:r>
                      <w:r w:rsidRPr="0071560B">
                        <w:rPr>
                          <w:rFonts w:eastAsia="Verdana"/>
                          <w:b/>
                          <w:color w:val="3F2A55"/>
                          <w:kern w:val="24"/>
                          <w:sz w:val="24"/>
                        </w:rPr>
                        <w:t>strategic direction</w:t>
                      </w:r>
                      <w:r w:rsidRPr="0071560B">
                        <w:rPr>
                          <w:rFonts w:eastAsia="Verdana"/>
                          <w:color w:val="3F2A55"/>
                          <w:kern w:val="24"/>
                          <w:sz w:val="24"/>
                        </w:rPr>
                        <w:t xml:space="preserve"> </w:t>
                      </w:r>
                      <w:r w:rsidRPr="0071560B">
                        <w:rPr>
                          <w:rFonts w:eastAsia="Verdana"/>
                          <w:color w:val="000000"/>
                          <w:kern w:val="24"/>
                          <w:sz w:val="24"/>
                        </w:rPr>
                        <w:t>to the OIT.</w:t>
                      </w:r>
                    </w:p>
                    <w:p w14:paraId="6A9D8D26"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Identify </w:t>
                      </w:r>
                      <w:r w:rsidRPr="0071560B">
                        <w:rPr>
                          <w:rFonts w:eastAsia="Verdana"/>
                          <w:b/>
                          <w:color w:val="3F2A55"/>
                          <w:kern w:val="24"/>
                          <w:sz w:val="24"/>
                        </w:rPr>
                        <w:t>strategic stakeholders</w:t>
                      </w:r>
                      <w:r w:rsidRPr="0071560B">
                        <w:rPr>
                          <w:rFonts w:eastAsia="Verdana"/>
                          <w:color w:val="3F2A55"/>
                          <w:kern w:val="24"/>
                          <w:sz w:val="24"/>
                        </w:rPr>
                        <w:t xml:space="preserve"> </w:t>
                      </w:r>
                      <w:r w:rsidRPr="0071560B">
                        <w:rPr>
                          <w:rFonts w:eastAsia="Verdana"/>
                          <w:color w:val="000000"/>
                          <w:kern w:val="24"/>
                          <w:sz w:val="24"/>
                        </w:rPr>
                        <w:t>and develop stakeholder engagement strategy.</w:t>
                      </w:r>
                    </w:p>
                    <w:p w14:paraId="393CCEC3"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color w:val="3F2A55"/>
                          <w:kern w:val="24"/>
                          <w:sz w:val="24"/>
                        </w:rPr>
                        <w:t>Review briefing materials</w:t>
                      </w:r>
                      <w:r w:rsidRPr="0071560B">
                        <w:rPr>
                          <w:rFonts w:eastAsia="Verdana"/>
                          <w:color w:val="3F2A55"/>
                          <w:kern w:val="24"/>
                          <w:sz w:val="24"/>
                        </w:rPr>
                        <w:t xml:space="preserve"> </w:t>
                      </w:r>
                      <w:r w:rsidRPr="0071560B">
                        <w:rPr>
                          <w:rFonts w:eastAsia="Verdana"/>
                          <w:color w:val="000000"/>
                          <w:kern w:val="24"/>
                          <w:sz w:val="24"/>
                        </w:rPr>
                        <w:t>i.e. ministerial briefings.</w:t>
                      </w:r>
                    </w:p>
                    <w:p w14:paraId="6CD4CE27"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color w:val="000000"/>
                          <w:kern w:val="24"/>
                          <w:sz w:val="24"/>
                        </w:rPr>
                        <w:t xml:space="preserve">Ensure the OIT is performing and </w:t>
                      </w:r>
                      <w:r w:rsidRPr="0071560B">
                        <w:rPr>
                          <w:rFonts w:eastAsia="Verdana"/>
                          <w:b/>
                          <w:color w:val="3F2A55"/>
                          <w:kern w:val="24"/>
                          <w:sz w:val="24"/>
                        </w:rPr>
                        <w:t>sufficiently resourced</w:t>
                      </w:r>
                      <w:r w:rsidRPr="0071560B">
                        <w:rPr>
                          <w:rFonts w:eastAsia="Verdana"/>
                          <w:color w:val="3F2A55"/>
                          <w:kern w:val="24"/>
                          <w:sz w:val="24"/>
                        </w:rPr>
                        <w:t xml:space="preserve"> </w:t>
                      </w:r>
                      <w:r w:rsidRPr="0071560B">
                        <w:rPr>
                          <w:rFonts w:eastAsia="Verdana"/>
                          <w:color w:val="000000"/>
                          <w:kern w:val="24"/>
                          <w:sz w:val="24"/>
                        </w:rPr>
                        <w:t xml:space="preserve">to respond effectively. </w:t>
                      </w:r>
                    </w:p>
                    <w:p w14:paraId="3AF59AAA"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color w:val="3F2A55"/>
                          <w:kern w:val="24"/>
                          <w:sz w:val="24"/>
                        </w:rPr>
                        <w:t xml:space="preserve">Consider </w:t>
                      </w:r>
                      <w:bookmarkStart w:id="27" w:name="_Hlk195019955"/>
                      <w:r w:rsidRPr="0071560B">
                        <w:rPr>
                          <w:rFonts w:eastAsia="Verdana"/>
                          <w:b/>
                          <w:color w:val="3F2A55"/>
                          <w:kern w:val="24"/>
                          <w:sz w:val="24"/>
                        </w:rPr>
                        <w:t>impacts</w:t>
                      </w:r>
                      <w:r w:rsidRPr="0071560B">
                        <w:rPr>
                          <w:rFonts w:eastAsia="Verdana"/>
                          <w:color w:val="3F2A55"/>
                          <w:kern w:val="24"/>
                          <w:sz w:val="24"/>
                        </w:rPr>
                        <w:t xml:space="preserve"> </w:t>
                      </w:r>
                      <w:r w:rsidRPr="0071560B">
                        <w:rPr>
                          <w:rFonts w:eastAsia="Verdana"/>
                          <w:color w:val="000000"/>
                          <w:kern w:val="24"/>
                          <w:sz w:val="24"/>
                        </w:rPr>
                        <w:t>of</w:t>
                      </w:r>
                      <w:bookmarkEnd w:id="27"/>
                      <w:r w:rsidRPr="0071560B">
                        <w:rPr>
                          <w:rFonts w:eastAsia="Verdana"/>
                          <w:color w:val="000000"/>
                          <w:kern w:val="24"/>
                          <w:sz w:val="24"/>
                        </w:rPr>
                        <w:t xml:space="preserve"> incident on BAU activity and take decision about how this will be managed.</w:t>
                      </w:r>
                    </w:p>
                    <w:p w14:paraId="73BC80D6" w14:textId="26029512" w:rsidR="00A70175" w:rsidRPr="0071560B" w:rsidRDefault="00295251" w:rsidP="004A415B">
                      <w:pPr>
                        <w:pStyle w:val="ListParagraph"/>
                        <w:numPr>
                          <w:ilvl w:val="0"/>
                          <w:numId w:val="1"/>
                        </w:numPr>
                        <w:tabs>
                          <w:tab w:val="left" w:pos="709"/>
                        </w:tabs>
                        <w:spacing w:after="0"/>
                        <w:rPr>
                          <w:rFonts w:eastAsia="Times New Roman"/>
                          <w:sz w:val="24"/>
                        </w:rPr>
                      </w:pPr>
                      <w:bookmarkStart w:id="28" w:name="_Hlk193190872"/>
                      <w:r w:rsidRPr="0071560B">
                        <w:rPr>
                          <w:rFonts w:eastAsia="Verdana"/>
                          <w:b/>
                          <w:color w:val="3F2A55"/>
                          <w:kern w:val="24"/>
                          <w:sz w:val="24"/>
                        </w:rPr>
                        <w:t>Identify any lessons learned</w:t>
                      </w:r>
                      <w:r w:rsidR="00A70175" w:rsidRPr="0071560B">
                        <w:rPr>
                          <w:rFonts w:eastAsia="Times New Roman"/>
                          <w:sz w:val="24"/>
                        </w:rPr>
                        <w:t xml:space="preserve"> throughout the incident and aim to address any immediate issues which are impacting the response, if possible.</w:t>
                      </w:r>
                    </w:p>
                    <w:bookmarkEnd w:id="28"/>
                    <w:p w14:paraId="2C00CF39" w14:textId="0BB27BBC" w:rsidR="004B6FBE" w:rsidRPr="0071560B" w:rsidRDefault="004B6FBE" w:rsidP="004A415B">
                      <w:pPr>
                        <w:pStyle w:val="ListParagraph"/>
                        <w:numPr>
                          <w:ilvl w:val="0"/>
                          <w:numId w:val="1"/>
                        </w:numPr>
                        <w:tabs>
                          <w:tab w:val="left" w:pos="709"/>
                        </w:tabs>
                        <w:spacing w:after="0"/>
                        <w:rPr>
                          <w:sz w:val="24"/>
                        </w:rPr>
                      </w:pPr>
                      <w:r w:rsidRPr="0071560B">
                        <w:rPr>
                          <w:rFonts w:eastAsia="Verdana"/>
                          <w:color w:val="000000"/>
                          <w:kern w:val="24"/>
                          <w:sz w:val="24"/>
                        </w:rPr>
                        <w:t xml:space="preserve">Decide when to </w:t>
                      </w:r>
                      <w:r w:rsidRPr="0071560B">
                        <w:rPr>
                          <w:rFonts w:eastAsia="Verdana"/>
                          <w:b/>
                          <w:color w:val="3F2A55"/>
                          <w:kern w:val="24"/>
                          <w:sz w:val="24"/>
                        </w:rPr>
                        <w:t>stand down</w:t>
                      </w:r>
                      <w:r w:rsidRPr="0071560B">
                        <w:rPr>
                          <w:rFonts w:eastAsia="Verdana"/>
                          <w:color w:val="3F2A55"/>
                          <w:kern w:val="24"/>
                          <w:sz w:val="24"/>
                        </w:rPr>
                        <w:t xml:space="preserve"> </w:t>
                      </w:r>
                      <w:r w:rsidRPr="0071560B">
                        <w:rPr>
                          <w:rFonts w:eastAsia="Verdana"/>
                          <w:color w:val="000000"/>
                          <w:kern w:val="24"/>
                          <w:sz w:val="24"/>
                        </w:rPr>
                        <w:t xml:space="preserve">the response and communicate to the team and wider business. </w:t>
                      </w:r>
                    </w:p>
                  </w:txbxContent>
                </v:textbox>
                <w10:wrap type="square" anchorx="margin"/>
              </v:shape>
            </w:pict>
          </mc:Fallback>
        </mc:AlternateContent>
      </w:r>
      <w:r w:rsidR="000D3EF8" w:rsidRPr="0071560B">
        <w:rPr>
          <w:rFonts w:ascii="Arial" w:hAnsi="Arial" w:cs="Arial"/>
        </w:rPr>
        <w:t xml:space="preserve">The SIT is mobilised by the Facilitator during an incident which is classed as a Level 3 or above. </w:t>
      </w:r>
      <w:r w:rsidR="000D3EF8" w:rsidRPr="0071560B">
        <w:rPr>
          <w:rFonts w:ascii="Arial" w:eastAsia="Verdana" w:hAnsi="Arial" w:cs="Arial"/>
          <w:color w:val="000000"/>
          <w:kern w:val="24"/>
          <w:szCs w:val="27"/>
        </w:rPr>
        <w:t xml:space="preserve">The </w:t>
      </w:r>
      <w:proofErr w:type="spellStart"/>
      <w:r w:rsidR="000D3EF8" w:rsidRPr="0071560B">
        <w:rPr>
          <w:rFonts w:ascii="Arial" w:eastAsia="Verdana" w:hAnsi="Arial" w:cs="Arial"/>
          <w:color w:val="000000"/>
          <w:kern w:val="24"/>
          <w:szCs w:val="27"/>
        </w:rPr>
        <w:t>SIT’s</w:t>
      </w:r>
      <w:proofErr w:type="spellEnd"/>
      <w:r w:rsidR="000D3EF8" w:rsidRPr="0071560B">
        <w:rPr>
          <w:rFonts w:ascii="Arial" w:eastAsia="Verdana" w:hAnsi="Arial" w:cs="Arial"/>
          <w:color w:val="000000"/>
          <w:kern w:val="24"/>
          <w:szCs w:val="27"/>
        </w:rPr>
        <w:t xml:space="preserve"> responsibilities are to:</w:t>
      </w:r>
    </w:p>
    <w:p w14:paraId="68459A13" w14:textId="2E4B6776" w:rsidR="00CC2430" w:rsidRPr="0071560B" w:rsidRDefault="00CC2430" w:rsidP="00EC3B7D">
      <w:pPr>
        <w:spacing w:after="0"/>
      </w:pPr>
    </w:p>
    <w:p w14:paraId="5134B872" w14:textId="534516C0" w:rsidR="00B65716" w:rsidRPr="0071560B" w:rsidRDefault="00BC0DA3" w:rsidP="004A415B">
      <w:pPr>
        <w:pStyle w:val="Heading4"/>
        <w:spacing w:after="240"/>
        <w:rPr>
          <w:rFonts w:cs="Arial"/>
          <w:i/>
          <w:color w:val="3F2A55"/>
        </w:rPr>
      </w:pPr>
      <w:bookmarkStart w:id="29" w:name="_Toc194956942"/>
      <w:r w:rsidRPr="0071560B">
        <w:rPr>
          <w:rFonts w:cs="Arial"/>
          <w:color w:val="3F2A55"/>
        </w:rPr>
        <w:t>2.5.1</w:t>
      </w:r>
      <w:r w:rsidR="00841F35" w:rsidRPr="0071560B">
        <w:rPr>
          <w:rFonts w:cs="Arial"/>
          <w:color w:val="3F2A55"/>
        </w:rPr>
        <w:t xml:space="preserve"> </w:t>
      </w:r>
      <w:r w:rsidR="00B65716" w:rsidRPr="0071560B">
        <w:rPr>
          <w:rFonts w:cs="Arial"/>
          <w:color w:val="3F2A55"/>
        </w:rPr>
        <w:t>Membership of the SIT</w:t>
      </w:r>
      <w:bookmarkEnd w:id="29"/>
    </w:p>
    <w:p w14:paraId="6E94DCAE" w14:textId="67FADAB4" w:rsidR="00B65716" w:rsidRPr="0071560B" w:rsidRDefault="00B65716" w:rsidP="004A415B">
      <w:pPr>
        <w:spacing w:after="240" w:line="240" w:lineRule="auto"/>
        <w:jc w:val="both"/>
        <w:rPr>
          <w:rFonts w:ascii="Arial" w:hAnsi="Arial" w:cs="Arial"/>
          <w:sz w:val="24"/>
          <w:szCs w:val="24"/>
        </w:rPr>
      </w:pPr>
      <w:r w:rsidRPr="0071560B">
        <w:rPr>
          <w:rFonts w:ascii="Arial" w:hAnsi="Arial" w:cs="Arial"/>
          <w:sz w:val="24"/>
          <w:szCs w:val="24"/>
        </w:rPr>
        <w:t>The SIT comprises of core team members, additional team members and optional external support</w:t>
      </w:r>
      <w:r w:rsidR="00295251" w:rsidRPr="0071560B">
        <w:rPr>
          <w:rFonts w:ascii="Arial" w:hAnsi="Arial" w:cs="Arial"/>
          <w:sz w:val="24"/>
          <w:szCs w:val="24"/>
        </w:rPr>
        <w:t xml:space="preserve">. </w:t>
      </w:r>
      <w:r w:rsidRPr="0071560B">
        <w:rPr>
          <w:rFonts w:ascii="Arial" w:hAnsi="Arial" w:cs="Arial"/>
          <w:sz w:val="24"/>
          <w:szCs w:val="24"/>
        </w:rPr>
        <w:t xml:space="preserve">Each SIT role </w:t>
      </w:r>
      <w:r w:rsidR="00A657D4" w:rsidRPr="0071560B">
        <w:rPr>
          <w:rFonts w:ascii="Arial" w:hAnsi="Arial" w:cs="Arial"/>
          <w:sz w:val="24"/>
          <w:szCs w:val="24"/>
        </w:rPr>
        <w:t>has</w:t>
      </w:r>
      <w:r w:rsidRPr="0071560B">
        <w:rPr>
          <w:rFonts w:ascii="Arial" w:hAnsi="Arial" w:cs="Arial"/>
          <w:sz w:val="24"/>
          <w:szCs w:val="24"/>
        </w:rPr>
        <w:t xml:space="preserve"> an identified primary and secondary member</w:t>
      </w:r>
      <w:r w:rsidR="00A657D4" w:rsidRPr="0071560B">
        <w:rPr>
          <w:rFonts w:ascii="Arial" w:hAnsi="Arial" w:cs="Arial"/>
          <w:sz w:val="24"/>
          <w:szCs w:val="24"/>
        </w:rPr>
        <w:t xml:space="preserve"> as outlined in</w:t>
      </w:r>
      <w:r w:rsidR="00B3133D" w:rsidRPr="0071560B">
        <w:rPr>
          <w:rFonts w:ascii="Arial" w:hAnsi="Arial" w:cs="Arial"/>
          <w:sz w:val="24"/>
          <w:szCs w:val="24"/>
        </w:rPr>
        <w:t xml:space="preserve"> the FSS Critical </w:t>
      </w:r>
      <w:r w:rsidR="0080071F" w:rsidRPr="0071560B">
        <w:rPr>
          <w:rFonts w:ascii="Arial" w:hAnsi="Arial" w:cs="Arial"/>
          <w:sz w:val="24"/>
          <w:szCs w:val="24"/>
        </w:rPr>
        <w:t>R</w:t>
      </w:r>
      <w:r w:rsidR="00B3133D" w:rsidRPr="0071560B">
        <w:rPr>
          <w:rFonts w:ascii="Arial" w:hAnsi="Arial" w:cs="Arial"/>
          <w:sz w:val="24"/>
          <w:szCs w:val="24"/>
        </w:rPr>
        <w:t xml:space="preserve">esponse </w:t>
      </w:r>
      <w:r w:rsidR="0080071F" w:rsidRPr="0071560B">
        <w:rPr>
          <w:rFonts w:ascii="Arial" w:hAnsi="Arial" w:cs="Arial"/>
          <w:sz w:val="24"/>
          <w:szCs w:val="24"/>
        </w:rPr>
        <w:t>R</w:t>
      </w:r>
      <w:r w:rsidR="00B3133D" w:rsidRPr="0071560B">
        <w:rPr>
          <w:rFonts w:ascii="Arial" w:hAnsi="Arial" w:cs="Arial"/>
          <w:sz w:val="24"/>
          <w:szCs w:val="24"/>
        </w:rPr>
        <w:t xml:space="preserve">ole </w:t>
      </w:r>
      <w:r w:rsidR="0080071F" w:rsidRPr="0071560B">
        <w:rPr>
          <w:rFonts w:ascii="Arial" w:hAnsi="Arial" w:cs="Arial"/>
          <w:sz w:val="24"/>
          <w:szCs w:val="24"/>
        </w:rPr>
        <w:t>D</w:t>
      </w:r>
      <w:r w:rsidR="00B3133D" w:rsidRPr="0071560B">
        <w:rPr>
          <w:rFonts w:ascii="Arial" w:hAnsi="Arial" w:cs="Arial"/>
          <w:sz w:val="24"/>
          <w:szCs w:val="24"/>
        </w:rPr>
        <w:t>ocument</w:t>
      </w:r>
      <w:r w:rsidRPr="0071560B">
        <w:rPr>
          <w:rFonts w:ascii="Arial" w:hAnsi="Arial" w:cs="Arial"/>
          <w:sz w:val="24"/>
          <w:szCs w:val="24"/>
        </w:rPr>
        <w:t xml:space="preserve">. </w:t>
      </w:r>
      <w:r w:rsidR="00691A44" w:rsidRPr="0071560B">
        <w:rPr>
          <w:rFonts w:ascii="Arial" w:hAnsi="Arial" w:cs="Arial"/>
          <w:sz w:val="24"/>
          <w:szCs w:val="24"/>
        </w:rPr>
        <w:t>It is important to note the roles listed below are incident roles, and should not be</w:t>
      </w:r>
      <w:r w:rsidR="000D66DF" w:rsidRPr="0071560B">
        <w:rPr>
          <w:rFonts w:ascii="Arial" w:hAnsi="Arial" w:cs="Arial"/>
          <w:sz w:val="24"/>
          <w:szCs w:val="24"/>
        </w:rPr>
        <w:t xml:space="preserve"> confused with BAU</w:t>
      </w:r>
      <w:r w:rsidR="00691A44" w:rsidRPr="0071560B">
        <w:rPr>
          <w:rFonts w:ascii="Arial" w:hAnsi="Arial" w:cs="Arial"/>
          <w:sz w:val="24"/>
          <w:szCs w:val="24"/>
        </w:rPr>
        <w:t xml:space="preserve"> job titles.</w:t>
      </w:r>
    </w:p>
    <w:p w14:paraId="08B9CF45" w14:textId="7BB67DB2" w:rsidR="000D080B" w:rsidRPr="0071560B" w:rsidRDefault="00A64ADA" w:rsidP="004A415B">
      <w:pPr>
        <w:spacing w:after="120" w:line="240" w:lineRule="auto"/>
        <w:jc w:val="both"/>
        <w:rPr>
          <w:rFonts w:ascii="Arial" w:hAnsi="Arial" w:cs="Arial"/>
          <w:sz w:val="24"/>
          <w:szCs w:val="24"/>
        </w:rPr>
      </w:pPr>
      <w:r w:rsidRPr="0071560B">
        <w:rPr>
          <w:rFonts w:ascii="Arial" w:hAnsi="Arial" w:cs="Arial"/>
          <w:sz w:val="24"/>
          <w:szCs w:val="24"/>
        </w:rPr>
        <w:t xml:space="preserve">The Deputy CEO is the primary SIT Chair. </w:t>
      </w:r>
      <w:r w:rsidR="000D080B" w:rsidRPr="0071560B">
        <w:rPr>
          <w:rFonts w:ascii="Arial" w:hAnsi="Arial" w:cs="Arial"/>
          <w:sz w:val="24"/>
          <w:szCs w:val="24"/>
        </w:rPr>
        <w:t>The C</w:t>
      </w:r>
      <w:r w:rsidR="00A2788F" w:rsidRPr="0071560B">
        <w:rPr>
          <w:rFonts w:ascii="Arial" w:hAnsi="Arial" w:cs="Arial"/>
          <w:sz w:val="24"/>
          <w:szCs w:val="24"/>
        </w:rPr>
        <w:t>hief Executive Officer (C</w:t>
      </w:r>
      <w:r w:rsidR="000D080B" w:rsidRPr="0071560B">
        <w:rPr>
          <w:rFonts w:ascii="Arial" w:hAnsi="Arial" w:cs="Arial"/>
          <w:sz w:val="24"/>
          <w:szCs w:val="24"/>
        </w:rPr>
        <w:t>EO</w:t>
      </w:r>
      <w:r w:rsidR="00A2788F" w:rsidRPr="0071560B">
        <w:rPr>
          <w:rFonts w:ascii="Arial" w:hAnsi="Arial" w:cs="Arial"/>
          <w:sz w:val="24"/>
          <w:szCs w:val="24"/>
        </w:rPr>
        <w:t>)</w:t>
      </w:r>
      <w:r w:rsidR="000D080B" w:rsidRPr="0071560B">
        <w:rPr>
          <w:rFonts w:ascii="Arial" w:hAnsi="Arial" w:cs="Arial"/>
          <w:sz w:val="24"/>
          <w:szCs w:val="24"/>
        </w:rPr>
        <w:t xml:space="preserve"> will not be responsible for chairing the SIT meetings in order to allow for his/her/their focus to remain on stakeholder engagement</w:t>
      </w:r>
      <w:r w:rsidRPr="0071560B">
        <w:rPr>
          <w:rFonts w:ascii="Arial" w:hAnsi="Arial" w:cs="Arial"/>
          <w:sz w:val="24"/>
          <w:szCs w:val="24"/>
        </w:rPr>
        <w:t xml:space="preserve"> and </w:t>
      </w:r>
      <w:r w:rsidR="00A70175" w:rsidRPr="0071560B">
        <w:rPr>
          <w:rFonts w:ascii="Arial" w:hAnsi="Arial" w:cs="Arial"/>
          <w:sz w:val="24"/>
          <w:szCs w:val="24"/>
        </w:rPr>
        <w:t>oversee BAU activities,</w:t>
      </w:r>
      <w:r w:rsidR="000D080B" w:rsidRPr="0071560B">
        <w:rPr>
          <w:rFonts w:ascii="Arial" w:hAnsi="Arial" w:cs="Arial"/>
          <w:sz w:val="24"/>
          <w:szCs w:val="24"/>
        </w:rPr>
        <w:t xml:space="preserve"> if required. </w:t>
      </w:r>
    </w:p>
    <w:p w14:paraId="5FA6F42F" w14:textId="77777777" w:rsidR="0044342F" w:rsidRPr="0071560B" w:rsidRDefault="00B65716" w:rsidP="0044342F">
      <w:pPr>
        <w:spacing w:before="240" w:line="240" w:lineRule="auto"/>
        <w:rPr>
          <w:rFonts w:ascii="Arial" w:hAnsi="Arial" w:cs="Arial"/>
          <w:i/>
          <w:sz w:val="20"/>
          <w:szCs w:val="24"/>
        </w:rPr>
      </w:pPr>
      <w:r w:rsidRPr="0071560B">
        <w:rPr>
          <w:rFonts w:ascii="Arial" w:hAnsi="Arial" w:cs="Arial"/>
          <w:sz w:val="24"/>
          <w:szCs w:val="24"/>
        </w:rPr>
        <w:t>In the event that specialist expertise is required to advise the team, the SIT is able to invite experts into the SIT as additional resource.</w:t>
      </w:r>
      <w:r w:rsidR="0044342F" w:rsidRPr="0071560B">
        <w:rPr>
          <w:rFonts w:ascii="Arial" w:hAnsi="Arial" w:cs="Arial"/>
          <w:sz w:val="24"/>
          <w:szCs w:val="24"/>
        </w:rPr>
        <w:t xml:space="preserve"> </w:t>
      </w:r>
      <w:r w:rsidR="0044342F" w:rsidRPr="0071560B">
        <w:rPr>
          <w:rFonts w:ascii="Arial" w:hAnsi="Arial" w:cs="Arial"/>
          <w:iCs/>
          <w:sz w:val="24"/>
          <w:szCs w:val="24"/>
        </w:rPr>
        <w:t>Figure 5: SIT membership</w:t>
      </w:r>
    </w:p>
    <w:p w14:paraId="5FE2F54C" w14:textId="6E9613C0" w:rsidR="00D07CA4" w:rsidRPr="0071560B" w:rsidRDefault="00096EBA" w:rsidP="004A415B">
      <w:pPr>
        <w:spacing w:after="120" w:line="240" w:lineRule="auto"/>
        <w:jc w:val="both"/>
        <w:rPr>
          <w:rFonts w:ascii="Arial" w:hAnsi="Arial" w:cs="Arial"/>
          <w:sz w:val="24"/>
          <w:szCs w:val="24"/>
        </w:rPr>
      </w:pPr>
      <w:r w:rsidRPr="0071560B">
        <w:rPr>
          <w:noProof/>
        </w:rPr>
        <w:lastRenderedPageBreak/>
        <w:drawing>
          <wp:inline distT="0" distB="0" distL="0" distR="0" wp14:anchorId="0E80A444" wp14:editId="37E8270B">
            <wp:extent cx="5731510" cy="4198620"/>
            <wp:effectExtent l="0" t="0" r="2540" b="0"/>
            <wp:docPr id="900748390" name="Picture 1" descr="A diagram of a compan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0748390" name="Picture 1" descr="A diagram of a company&#10;&#10;AI-generated content may be incorrect."/>
                    <pic:cNvPicPr/>
                  </pic:nvPicPr>
                  <pic:blipFill>
                    <a:blip r:embed="rId33"/>
                    <a:stretch>
                      <a:fillRect/>
                    </a:stretch>
                  </pic:blipFill>
                  <pic:spPr>
                    <a:xfrm>
                      <a:off x="0" y="0"/>
                      <a:ext cx="5731510" cy="4198620"/>
                    </a:xfrm>
                    <a:prstGeom prst="rect">
                      <a:avLst/>
                    </a:prstGeom>
                  </pic:spPr>
                </pic:pic>
              </a:graphicData>
            </a:graphic>
          </wp:inline>
        </w:drawing>
      </w:r>
    </w:p>
    <w:p w14:paraId="3FF3ADDE" w14:textId="7ED2E6D5" w:rsidR="00857940" w:rsidRPr="0071560B" w:rsidRDefault="00096EBA" w:rsidP="004A415B">
      <w:pPr>
        <w:spacing w:after="120" w:line="240" w:lineRule="auto"/>
        <w:jc w:val="both"/>
        <w:rPr>
          <w:rFonts w:ascii="Arial" w:hAnsi="Arial" w:cs="Arial"/>
          <w:sz w:val="24"/>
          <w:szCs w:val="24"/>
        </w:rPr>
      </w:pPr>
      <w:r w:rsidRPr="0071560B">
        <w:t xml:space="preserve"> </w:t>
      </w:r>
    </w:p>
    <w:p w14:paraId="2C32F9C5" w14:textId="3EB8B7C9" w:rsidR="00957BA6" w:rsidRPr="0071560B" w:rsidRDefault="00957BA6" w:rsidP="002A5492">
      <w:pPr>
        <w:pStyle w:val="Heading4"/>
        <w:spacing w:after="240" w:line="240" w:lineRule="auto"/>
        <w:rPr>
          <w:rFonts w:cs="Arial"/>
          <w:i/>
          <w:color w:val="3F2A55"/>
        </w:rPr>
      </w:pPr>
      <w:bookmarkStart w:id="30" w:name="_Toc194956943"/>
      <w:r w:rsidRPr="0071560B">
        <w:rPr>
          <w:rFonts w:cs="Arial"/>
          <w:color w:val="3F2A55"/>
        </w:rPr>
        <w:t>2.5.2 SIT Members Roles and Responsibilities</w:t>
      </w:r>
      <w:bookmarkEnd w:id="30"/>
    </w:p>
    <w:p w14:paraId="3AA4C4BF" w14:textId="6EAAEEB0" w:rsidR="00B65716" w:rsidRPr="0071560B" w:rsidRDefault="00B65716" w:rsidP="002A5492">
      <w:pPr>
        <w:spacing w:after="240" w:line="240" w:lineRule="auto"/>
        <w:rPr>
          <w:rFonts w:ascii="Arial" w:hAnsi="Arial" w:cs="Arial"/>
          <w:sz w:val="24"/>
          <w:szCs w:val="24"/>
        </w:rPr>
      </w:pPr>
      <w:r w:rsidRPr="0071560B">
        <w:rPr>
          <w:rFonts w:ascii="Arial" w:hAnsi="Arial" w:cs="Arial"/>
          <w:sz w:val="24"/>
          <w:szCs w:val="24"/>
        </w:rPr>
        <w:t>A brief overview of the r</w:t>
      </w:r>
      <w:r w:rsidR="00A9357E" w:rsidRPr="0071560B">
        <w:rPr>
          <w:rFonts w:ascii="Arial" w:hAnsi="Arial" w:cs="Arial"/>
          <w:sz w:val="24"/>
          <w:szCs w:val="24"/>
        </w:rPr>
        <w:t>esponsibilities of</w:t>
      </w:r>
      <w:r w:rsidRPr="0071560B">
        <w:rPr>
          <w:rFonts w:ascii="Arial" w:hAnsi="Arial" w:cs="Arial"/>
          <w:sz w:val="24"/>
          <w:szCs w:val="24"/>
        </w:rPr>
        <w:t xml:space="preserve"> SIT</w:t>
      </w:r>
      <w:r w:rsidR="00A9357E" w:rsidRPr="0071560B">
        <w:rPr>
          <w:rFonts w:ascii="Arial" w:hAnsi="Arial" w:cs="Arial"/>
          <w:sz w:val="24"/>
          <w:szCs w:val="24"/>
        </w:rPr>
        <w:t xml:space="preserve"> members is</w:t>
      </w:r>
      <w:r w:rsidRPr="0071560B">
        <w:rPr>
          <w:rFonts w:ascii="Arial" w:hAnsi="Arial" w:cs="Arial"/>
          <w:sz w:val="24"/>
          <w:szCs w:val="24"/>
        </w:rPr>
        <w:t xml:space="preserve"> below. Full role cards can be found in </w:t>
      </w:r>
      <w:r w:rsidR="00825A88" w:rsidRPr="0071560B">
        <w:rPr>
          <w:rFonts w:ascii="Arial" w:hAnsi="Arial" w:cs="Arial"/>
          <w:sz w:val="24"/>
          <w:szCs w:val="24"/>
        </w:rPr>
        <w:t xml:space="preserve">the </w:t>
      </w:r>
      <w:r w:rsidR="00B42692" w:rsidRPr="0071560B">
        <w:rPr>
          <w:rFonts w:ascii="Arial" w:hAnsi="Arial" w:cs="Arial"/>
          <w:sz w:val="24"/>
          <w:szCs w:val="24"/>
        </w:rPr>
        <w:t xml:space="preserve">SIT </w:t>
      </w:r>
      <w:r w:rsidR="00825A88" w:rsidRPr="0071560B">
        <w:rPr>
          <w:rFonts w:ascii="Arial" w:hAnsi="Arial" w:cs="Arial"/>
          <w:sz w:val="24"/>
          <w:szCs w:val="24"/>
        </w:rPr>
        <w:t>IMP</w:t>
      </w:r>
      <w:r w:rsidRPr="0071560B">
        <w:rPr>
          <w:rFonts w:ascii="Arial" w:hAnsi="Arial" w:cs="Arial"/>
          <w:sz w:val="24"/>
          <w:szCs w:val="24"/>
        </w:rPr>
        <w:t>.</w:t>
      </w:r>
      <w:r w:rsidR="00D56CAC" w:rsidRPr="0071560B">
        <w:rPr>
          <w:rFonts w:ascii="Arial" w:hAnsi="Arial" w:cs="Arial"/>
          <w:sz w:val="24"/>
          <w:szCs w:val="24"/>
        </w:rPr>
        <w:t xml:space="preserve"> Support team roles can be found in section 2.6.</w:t>
      </w:r>
    </w:p>
    <w:tbl>
      <w:tblPr>
        <w:tblStyle w:val="TableGrid"/>
        <w:tblW w:w="9202" w:type="dxa"/>
        <w:tblInd w:w="-5" w:type="dxa"/>
        <w:shd w:val="clear" w:color="auto" w:fill="3F2A55"/>
        <w:tblLook w:val="04A0" w:firstRow="1" w:lastRow="0" w:firstColumn="1" w:lastColumn="0" w:noHBand="0" w:noVBand="1"/>
      </w:tblPr>
      <w:tblGrid>
        <w:gridCol w:w="1763"/>
        <w:gridCol w:w="7439"/>
      </w:tblGrid>
      <w:tr w:rsidR="00A9357E" w:rsidRPr="0071560B" w14:paraId="5F2459D7" w14:textId="77777777" w:rsidTr="00873D38">
        <w:trPr>
          <w:cantSplit/>
          <w:trHeight w:val="1135"/>
        </w:trPr>
        <w:tc>
          <w:tcPr>
            <w:tcW w:w="1763" w:type="dxa"/>
            <w:shd w:val="clear" w:color="auto" w:fill="3F2A55"/>
            <w:vAlign w:val="center"/>
          </w:tcPr>
          <w:p w14:paraId="5E1CA67B" w14:textId="77777777" w:rsidR="00A9357E" w:rsidRPr="0071560B" w:rsidRDefault="00A9357E" w:rsidP="00630C85">
            <w:pPr>
              <w:spacing w:before="60" w:after="60"/>
              <w:jc w:val="center"/>
              <w:rPr>
                <w:rFonts w:ascii="Arial" w:hAnsi="Arial" w:cs="Arial"/>
                <w:b/>
                <w:lang w:eastAsia="de-AT"/>
              </w:rPr>
            </w:pPr>
            <w:r w:rsidRPr="0071560B">
              <w:rPr>
                <w:rFonts w:ascii="Arial" w:hAnsi="Arial" w:cs="Arial"/>
                <w:b/>
                <w:lang w:eastAsia="de-AT"/>
              </w:rPr>
              <w:t>SIT Chair</w:t>
            </w:r>
          </w:p>
          <w:p w14:paraId="0C2BA763" w14:textId="77777777" w:rsidR="00A9357E" w:rsidRPr="0071560B" w:rsidRDefault="00A9357E" w:rsidP="00630C85">
            <w:pPr>
              <w:spacing w:before="60" w:after="60"/>
              <w:jc w:val="center"/>
              <w:rPr>
                <w:rFonts w:ascii="Arial" w:hAnsi="Arial" w:cs="Arial"/>
                <w:b/>
                <w:lang w:eastAsia="de-AT"/>
              </w:rPr>
            </w:pPr>
          </w:p>
        </w:tc>
        <w:tc>
          <w:tcPr>
            <w:tcW w:w="7439" w:type="dxa"/>
          </w:tcPr>
          <w:p w14:paraId="6A0BBB7B" w14:textId="6B95E02A" w:rsidR="00A9357E" w:rsidRPr="0071560B" w:rsidRDefault="00A9357E" w:rsidP="00526857">
            <w:pPr>
              <w:spacing w:before="60" w:after="6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SIT Chair</w:t>
            </w:r>
            <w:r w:rsidRPr="0071560B">
              <w:rPr>
                <w:rFonts w:ascii="Arial" w:hAnsi="Arial" w:cs="Arial"/>
                <w:color w:val="3F2A55"/>
                <w:lang w:eastAsia="de-AT"/>
              </w:rPr>
              <w:t xml:space="preserve"> </w:t>
            </w:r>
            <w:r w:rsidRPr="0071560B">
              <w:rPr>
                <w:rFonts w:ascii="Arial" w:hAnsi="Arial" w:cs="Arial"/>
                <w:lang w:eastAsia="de-AT"/>
              </w:rPr>
              <w:t>leads the SIT and chairs the meetings. The Chair sets the overall strategy and objectives for the SIT. The role should be assumed by a senior figure within the business who has the authority to approve strategy, actions and messaging. They should have extensive leadership experience and remain calm under pressure.</w:t>
            </w:r>
            <w:r w:rsidR="000D080B" w:rsidRPr="0071560B">
              <w:rPr>
                <w:rFonts w:ascii="Arial" w:hAnsi="Arial" w:cs="Arial"/>
                <w:lang w:eastAsia="de-AT"/>
              </w:rPr>
              <w:t xml:space="preserve"> </w:t>
            </w:r>
            <w:r w:rsidRPr="0071560B">
              <w:rPr>
                <w:rFonts w:ascii="Arial" w:hAnsi="Arial" w:cs="Arial"/>
                <w:lang w:eastAsia="de-AT"/>
              </w:rPr>
              <w:t>This role will ordinarily be assumed by</w:t>
            </w:r>
            <w:r w:rsidR="00965534" w:rsidRPr="0071560B">
              <w:rPr>
                <w:rFonts w:ascii="Arial" w:hAnsi="Arial" w:cs="Arial"/>
                <w:lang w:eastAsia="de-AT"/>
              </w:rPr>
              <w:t xml:space="preserve"> the</w:t>
            </w:r>
            <w:r w:rsidR="00526857" w:rsidRPr="0071560B">
              <w:t xml:space="preserve"> </w:t>
            </w:r>
            <w:r w:rsidR="00526857" w:rsidRPr="0071560B">
              <w:rPr>
                <w:rFonts w:ascii="Arial" w:hAnsi="Arial" w:cs="Arial"/>
                <w:lang w:eastAsia="de-AT"/>
              </w:rPr>
              <w:t xml:space="preserve">Deputy Chief Executive </w:t>
            </w:r>
            <w:r w:rsidR="0081764F" w:rsidRPr="0071560B">
              <w:rPr>
                <w:rFonts w:ascii="Arial" w:hAnsi="Arial" w:cs="Arial"/>
                <w:lang w:eastAsia="de-AT"/>
              </w:rPr>
              <w:t xml:space="preserve">with the Head of SFCIU as the deputy. </w:t>
            </w:r>
          </w:p>
        </w:tc>
      </w:tr>
      <w:tr w:rsidR="00A9357E" w:rsidRPr="0071560B" w14:paraId="4793BD7E" w14:textId="77777777" w:rsidTr="00873D38">
        <w:trPr>
          <w:cantSplit/>
          <w:trHeight w:val="1390"/>
        </w:trPr>
        <w:tc>
          <w:tcPr>
            <w:tcW w:w="1763" w:type="dxa"/>
            <w:shd w:val="clear" w:color="auto" w:fill="3F2A55"/>
            <w:vAlign w:val="center"/>
          </w:tcPr>
          <w:p w14:paraId="10977D20" w14:textId="32673AE4" w:rsidR="00A9357E" w:rsidRPr="0071560B" w:rsidRDefault="00A9357E" w:rsidP="00630C85">
            <w:pPr>
              <w:jc w:val="center"/>
              <w:rPr>
                <w:rFonts w:ascii="Arial" w:hAnsi="Arial" w:cs="Arial"/>
                <w:b/>
                <w:lang w:eastAsia="de-AT"/>
              </w:rPr>
            </w:pPr>
            <w:r w:rsidRPr="0071560B">
              <w:rPr>
                <w:rFonts w:ascii="Arial" w:hAnsi="Arial" w:cs="Arial"/>
                <w:b/>
                <w:lang w:eastAsia="de-AT"/>
              </w:rPr>
              <w:t>Incident Director</w:t>
            </w:r>
            <w:r w:rsidR="00C653A4" w:rsidRPr="0071560B">
              <w:rPr>
                <w:rFonts w:ascii="Arial" w:hAnsi="Arial" w:cs="Arial"/>
                <w:b/>
                <w:lang w:eastAsia="de-AT"/>
              </w:rPr>
              <w:t xml:space="preserve"> (=</w:t>
            </w:r>
            <w:r w:rsidR="00873D38" w:rsidRPr="0071560B">
              <w:rPr>
                <w:rFonts w:ascii="Arial" w:hAnsi="Arial" w:cs="Arial"/>
                <w:b/>
                <w:lang w:eastAsia="de-AT"/>
              </w:rPr>
              <w:t>OIT Chair</w:t>
            </w:r>
            <w:r w:rsidR="00C653A4" w:rsidRPr="0071560B">
              <w:rPr>
                <w:rFonts w:ascii="Arial" w:hAnsi="Arial" w:cs="Arial"/>
                <w:b/>
                <w:lang w:eastAsia="de-AT"/>
              </w:rPr>
              <w:t>)</w:t>
            </w:r>
          </w:p>
        </w:tc>
        <w:tc>
          <w:tcPr>
            <w:tcW w:w="7439" w:type="dxa"/>
          </w:tcPr>
          <w:p w14:paraId="1EA7FD4F" w14:textId="6F058F1D" w:rsidR="00691A44" w:rsidRPr="0071560B" w:rsidRDefault="00A9357E" w:rsidP="00630C85">
            <w:pPr>
              <w:spacing w:before="120" w:after="6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Incident Director</w:t>
            </w:r>
            <w:r w:rsidRPr="0071560B">
              <w:rPr>
                <w:rFonts w:ascii="Arial" w:hAnsi="Arial" w:cs="Arial"/>
                <w:color w:val="3F2A55"/>
                <w:lang w:eastAsia="de-AT"/>
              </w:rPr>
              <w:t xml:space="preserve"> </w:t>
            </w:r>
            <w:r w:rsidRPr="0071560B">
              <w:rPr>
                <w:rFonts w:ascii="Arial" w:hAnsi="Arial" w:cs="Arial"/>
                <w:lang w:eastAsia="de-AT"/>
              </w:rPr>
              <w:t>is responsible for the overall tactical and operational management of the incident during a level 3 or 4 incident</w:t>
            </w:r>
            <w:r w:rsidR="00392BD1" w:rsidRPr="0071560B">
              <w:rPr>
                <w:rFonts w:ascii="Arial" w:hAnsi="Arial" w:cs="Arial"/>
                <w:lang w:eastAsia="de-AT"/>
              </w:rPr>
              <w:t>.</w:t>
            </w:r>
          </w:p>
          <w:p w14:paraId="2DAD7A85" w14:textId="63BEB53D" w:rsidR="00691A44" w:rsidRPr="0071560B" w:rsidRDefault="00392BD1" w:rsidP="00331C1D">
            <w:pPr>
              <w:spacing w:before="120" w:after="60"/>
              <w:jc w:val="both"/>
              <w:rPr>
                <w:rFonts w:ascii="Arial" w:hAnsi="Arial" w:cs="Arial"/>
                <w:lang w:eastAsia="de-AT"/>
              </w:rPr>
            </w:pPr>
            <w:r w:rsidRPr="0071560B">
              <w:rPr>
                <w:rFonts w:ascii="Arial" w:hAnsi="Arial" w:cs="Arial"/>
                <w:lang w:eastAsia="de-AT"/>
              </w:rPr>
              <w:t>During a level 3 or 4 incident, they will request a SIT is convened.</w:t>
            </w:r>
            <w:r w:rsidR="00892C6D" w:rsidRPr="0071560B">
              <w:rPr>
                <w:rFonts w:ascii="Arial" w:hAnsi="Arial" w:cs="Arial"/>
                <w:lang w:eastAsia="de-AT"/>
              </w:rPr>
              <w:t xml:space="preserve"> </w:t>
            </w:r>
            <w:r w:rsidR="00A9357E" w:rsidRPr="0071560B">
              <w:rPr>
                <w:rFonts w:ascii="Arial" w:hAnsi="Arial" w:cs="Arial"/>
                <w:lang w:eastAsia="de-AT"/>
              </w:rPr>
              <w:t>The Incident Director will</w:t>
            </w:r>
            <w:r w:rsidR="00331C1D" w:rsidRPr="0071560B">
              <w:rPr>
                <w:rFonts w:ascii="Arial" w:hAnsi="Arial" w:cs="Arial"/>
                <w:lang w:eastAsia="de-AT"/>
              </w:rPr>
              <w:t xml:space="preserve"> </w:t>
            </w:r>
            <w:r w:rsidR="00A9357E" w:rsidRPr="0071560B">
              <w:rPr>
                <w:rFonts w:ascii="Arial" w:hAnsi="Arial" w:cs="Arial"/>
                <w:lang w:eastAsia="de-AT"/>
              </w:rPr>
              <w:t>also chair the OIT and act</w:t>
            </w:r>
            <w:r w:rsidR="00E16880" w:rsidRPr="0071560B">
              <w:rPr>
                <w:rFonts w:ascii="Arial" w:hAnsi="Arial" w:cs="Arial"/>
                <w:lang w:eastAsia="de-AT"/>
              </w:rPr>
              <w:t xml:space="preserve"> </w:t>
            </w:r>
            <w:r w:rsidR="00A9357E" w:rsidRPr="0071560B">
              <w:rPr>
                <w:rFonts w:ascii="Arial" w:hAnsi="Arial" w:cs="Arial"/>
                <w:lang w:eastAsia="de-AT"/>
              </w:rPr>
              <w:t>as</w:t>
            </w:r>
            <w:r w:rsidR="00E16880" w:rsidRPr="0071560B">
              <w:rPr>
                <w:rFonts w:ascii="Arial" w:hAnsi="Arial" w:cs="Arial"/>
                <w:lang w:eastAsia="de-AT"/>
              </w:rPr>
              <w:t xml:space="preserve"> </w:t>
            </w:r>
            <w:r w:rsidR="00A9357E" w:rsidRPr="0071560B">
              <w:rPr>
                <w:rFonts w:ascii="Arial" w:hAnsi="Arial" w:cs="Arial"/>
                <w:lang w:eastAsia="de-AT"/>
              </w:rPr>
              <w:t>l</w:t>
            </w:r>
            <w:r w:rsidR="00691A44" w:rsidRPr="0071560B">
              <w:rPr>
                <w:rFonts w:ascii="Arial" w:hAnsi="Arial" w:cs="Arial"/>
                <w:lang w:eastAsia="de-AT"/>
              </w:rPr>
              <w:t>iaison between the SIT and OIT.</w:t>
            </w:r>
          </w:p>
          <w:p w14:paraId="73420A58" w14:textId="4B4891F2" w:rsidR="00A9357E" w:rsidRPr="0071560B" w:rsidRDefault="00A9357E" w:rsidP="000D080B">
            <w:pPr>
              <w:spacing w:before="120" w:after="60"/>
              <w:jc w:val="both"/>
              <w:rPr>
                <w:rFonts w:ascii="Arial" w:hAnsi="Arial" w:cs="Arial"/>
                <w:lang w:eastAsia="de-AT"/>
              </w:rPr>
            </w:pPr>
            <w:r w:rsidRPr="0071560B">
              <w:rPr>
                <w:rFonts w:ascii="Arial" w:eastAsiaTheme="minorHAnsi" w:hAnsi="Arial" w:cs="Arial"/>
                <w:lang w:eastAsia="de-AT"/>
              </w:rPr>
              <w:t xml:space="preserve">This role should be assumed by the Head </w:t>
            </w:r>
            <w:r w:rsidR="001121D6" w:rsidRPr="0071560B">
              <w:rPr>
                <w:rFonts w:ascii="Arial" w:eastAsiaTheme="minorHAnsi" w:hAnsi="Arial" w:cs="Arial"/>
                <w:lang w:eastAsia="de-AT"/>
              </w:rPr>
              <w:t xml:space="preserve">of </w:t>
            </w:r>
            <w:r w:rsidR="00873D38" w:rsidRPr="0071560B">
              <w:rPr>
                <w:rFonts w:ascii="Arial" w:eastAsiaTheme="minorHAnsi" w:hAnsi="Arial" w:cs="Arial"/>
                <w:lang w:eastAsia="de-AT"/>
              </w:rPr>
              <w:t>SFCIU</w:t>
            </w:r>
            <w:r w:rsidR="00DC23B0" w:rsidRPr="0071560B">
              <w:rPr>
                <w:rFonts w:ascii="Arial" w:eastAsiaTheme="minorHAnsi" w:hAnsi="Arial" w:cs="Arial"/>
                <w:lang w:eastAsia="de-AT"/>
              </w:rPr>
              <w:t xml:space="preserve"> who has oversight of food incidents and crime, </w:t>
            </w:r>
            <w:r w:rsidR="00E16880" w:rsidRPr="0071560B">
              <w:rPr>
                <w:rFonts w:ascii="Arial" w:eastAsiaTheme="minorHAnsi" w:hAnsi="Arial" w:cs="Arial"/>
                <w:lang w:eastAsia="de-AT"/>
              </w:rPr>
              <w:t>as</w:t>
            </w:r>
            <w:r w:rsidR="00DC23B0" w:rsidRPr="0071560B">
              <w:rPr>
                <w:rFonts w:ascii="Arial" w:eastAsiaTheme="minorHAnsi" w:hAnsi="Arial" w:cs="Arial"/>
                <w:lang w:eastAsia="de-AT"/>
              </w:rPr>
              <w:t xml:space="preserve"> required.</w:t>
            </w:r>
          </w:p>
        </w:tc>
      </w:tr>
      <w:tr w:rsidR="0081764F" w:rsidRPr="0071560B" w14:paraId="7A458624" w14:textId="77777777" w:rsidTr="00873D38">
        <w:trPr>
          <w:cantSplit/>
          <w:trHeight w:val="1390"/>
        </w:trPr>
        <w:tc>
          <w:tcPr>
            <w:tcW w:w="1763" w:type="dxa"/>
            <w:shd w:val="clear" w:color="auto" w:fill="3F2A55"/>
            <w:vAlign w:val="center"/>
          </w:tcPr>
          <w:p w14:paraId="3B70445D" w14:textId="77777777" w:rsidR="0081764F" w:rsidRPr="0071560B" w:rsidRDefault="0081764F" w:rsidP="00630C85">
            <w:pPr>
              <w:jc w:val="center"/>
              <w:rPr>
                <w:rFonts w:ascii="Arial" w:hAnsi="Arial" w:cs="Arial"/>
                <w:b/>
                <w:lang w:eastAsia="de-AT"/>
              </w:rPr>
            </w:pPr>
            <w:r w:rsidRPr="0071560B">
              <w:rPr>
                <w:rFonts w:ascii="Arial" w:hAnsi="Arial" w:cs="Arial"/>
                <w:b/>
                <w:lang w:eastAsia="de-AT"/>
              </w:rPr>
              <w:lastRenderedPageBreak/>
              <w:t xml:space="preserve">Incident </w:t>
            </w:r>
            <w:r w:rsidR="008F698D" w:rsidRPr="0071560B">
              <w:rPr>
                <w:rFonts w:ascii="Arial" w:hAnsi="Arial" w:cs="Arial"/>
                <w:b/>
                <w:lang w:eastAsia="de-AT"/>
              </w:rPr>
              <w:t>Manager</w:t>
            </w:r>
            <w:r w:rsidRPr="0071560B">
              <w:rPr>
                <w:rFonts w:ascii="Arial" w:hAnsi="Arial" w:cs="Arial"/>
                <w:b/>
                <w:lang w:eastAsia="de-AT"/>
              </w:rPr>
              <w:t xml:space="preserve"> </w:t>
            </w:r>
          </w:p>
          <w:p w14:paraId="67B29978" w14:textId="7A69D4BB" w:rsidR="00E000C7" w:rsidRPr="0071560B" w:rsidRDefault="00E000C7" w:rsidP="00630C85">
            <w:pPr>
              <w:jc w:val="center"/>
              <w:rPr>
                <w:rFonts w:ascii="Arial" w:hAnsi="Arial" w:cs="Arial"/>
                <w:b/>
                <w:lang w:eastAsia="de-AT"/>
              </w:rPr>
            </w:pPr>
            <w:r w:rsidRPr="0071560B">
              <w:rPr>
                <w:rFonts w:ascii="Arial" w:hAnsi="Arial" w:cs="Arial"/>
                <w:b/>
                <w:lang w:eastAsia="de-AT"/>
              </w:rPr>
              <w:t>(OIT and SIT)</w:t>
            </w:r>
          </w:p>
        </w:tc>
        <w:tc>
          <w:tcPr>
            <w:tcW w:w="7439" w:type="dxa"/>
          </w:tcPr>
          <w:p w14:paraId="5E15B08E" w14:textId="0E15B3CD" w:rsidR="0081764F" w:rsidRPr="0071560B" w:rsidRDefault="0081764F" w:rsidP="00630C85">
            <w:pPr>
              <w:spacing w:before="120" w:after="60"/>
              <w:jc w:val="both"/>
              <w:rPr>
                <w:rFonts w:ascii="Arial" w:hAnsi="Arial" w:cs="Arial"/>
              </w:rPr>
            </w:pPr>
            <w:r w:rsidRPr="0071560B">
              <w:rPr>
                <w:rFonts w:ascii="Arial" w:hAnsi="Arial" w:cs="Arial"/>
              </w:rPr>
              <w:t xml:space="preserve">The </w:t>
            </w:r>
            <w:r w:rsidR="00E000C7" w:rsidRPr="0071560B">
              <w:rPr>
                <w:rFonts w:ascii="Arial" w:hAnsi="Arial" w:cs="Arial"/>
              </w:rPr>
              <w:t>Incident Manager</w:t>
            </w:r>
            <w:r w:rsidRPr="0071560B">
              <w:rPr>
                <w:rFonts w:ascii="Arial" w:hAnsi="Arial" w:cs="Arial"/>
              </w:rPr>
              <w:t xml:space="preserve"> is responsible for supporting the Incident Director and providing any detailed information about the food chain investigation to help inform strategic decision making. </w:t>
            </w:r>
          </w:p>
          <w:p w14:paraId="70A40A83" w14:textId="49D5B27A" w:rsidR="0081764F" w:rsidRPr="0071560B" w:rsidRDefault="0081764F" w:rsidP="00630C85">
            <w:pPr>
              <w:spacing w:before="120" w:after="60"/>
              <w:jc w:val="both"/>
              <w:rPr>
                <w:rFonts w:ascii="Arial" w:hAnsi="Arial" w:cs="Arial"/>
              </w:rPr>
            </w:pPr>
            <w:r w:rsidRPr="0071560B">
              <w:rPr>
                <w:rFonts w:ascii="Arial" w:hAnsi="Arial" w:cs="Arial"/>
              </w:rPr>
              <w:t xml:space="preserve">This role </w:t>
            </w:r>
            <w:r w:rsidR="00E000C7" w:rsidRPr="0071560B">
              <w:rPr>
                <w:rFonts w:ascii="Arial" w:hAnsi="Arial" w:cs="Arial"/>
              </w:rPr>
              <w:t xml:space="preserve">also attends </w:t>
            </w:r>
            <w:r w:rsidRPr="0071560B">
              <w:rPr>
                <w:rFonts w:ascii="Arial" w:hAnsi="Arial" w:cs="Arial"/>
              </w:rPr>
              <w:t xml:space="preserve">OIT and acts as </w:t>
            </w:r>
            <w:proofErr w:type="spellStart"/>
            <w:r w:rsidRPr="0071560B">
              <w:rPr>
                <w:rFonts w:ascii="Arial" w:hAnsi="Arial" w:cs="Arial"/>
              </w:rPr>
              <w:t>liaision</w:t>
            </w:r>
            <w:proofErr w:type="spellEnd"/>
            <w:r w:rsidRPr="0071560B">
              <w:rPr>
                <w:rFonts w:ascii="Arial" w:hAnsi="Arial" w:cs="Arial"/>
              </w:rPr>
              <w:t xml:space="preserve"> between SIT and OIT. </w:t>
            </w:r>
          </w:p>
          <w:p w14:paraId="49B68628" w14:textId="18920CC4" w:rsidR="0081764F" w:rsidRPr="0071560B" w:rsidRDefault="0081764F" w:rsidP="00630C85">
            <w:pPr>
              <w:spacing w:before="120" w:after="60"/>
              <w:jc w:val="both"/>
              <w:rPr>
                <w:rFonts w:ascii="Arial" w:hAnsi="Arial" w:cs="Arial"/>
              </w:rPr>
            </w:pPr>
            <w:r w:rsidRPr="0071560B">
              <w:rPr>
                <w:rFonts w:ascii="Arial" w:hAnsi="Arial" w:cs="Arial"/>
              </w:rPr>
              <w:t xml:space="preserve">This role should be assumed by the Head of Incidents (or nominated deputy). </w:t>
            </w:r>
          </w:p>
        </w:tc>
      </w:tr>
      <w:tr w:rsidR="00331C1D" w:rsidRPr="0071560B" w14:paraId="2278D9D2" w14:textId="77777777" w:rsidTr="00873D38">
        <w:trPr>
          <w:cantSplit/>
          <w:trHeight w:val="1390"/>
        </w:trPr>
        <w:tc>
          <w:tcPr>
            <w:tcW w:w="1763" w:type="dxa"/>
            <w:shd w:val="clear" w:color="auto" w:fill="3F2A55"/>
            <w:vAlign w:val="center"/>
          </w:tcPr>
          <w:p w14:paraId="092FD0B7" w14:textId="47342C6B" w:rsidR="00331C1D" w:rsidRPr="0071560B" w:rsidRDefault="00873D38" w:rsidP="00630C85">
            <w:pPr>
              <w:jc w:val="center"/>
              <w:rPr>
                <w:rFonts w:ascii="Arial" w:hAnsi="Arial" w:cs="Arial"/>
                <w:b/>
                <w:lang w:eastAsia="de-AT"/>
              </w:rPr>
            </w:pPr>
            <w:r w:rsidRPr="0071560B">
              <w:rPr>
                <w:rFonts w:ascii="Arial" w:hAnsi="Arial" w:cs="Arial"/>
                <w:b/>
                <w:lang w:eastAsia="de-AT"/>
              </w:rPr>
              <w:t>CEO</w:t>
            </w:r>
          </w:p>
        </w:tc>
        <w:tc>
          <w:tcPr>
            <w:tcW w:w="7439" w:type="dxa"/>
          </w:tcPr>
          <w:p w14:paraId="12C4C9A7" w14:textId="09941E82" w:rsidR="00331C1D" w:rsidRPr="0071560B" w:rsidRDefault="000D080B" w:rsidP="000D080B">
            <w:pPr>
              <w:spacing w:before="120" w:after="60"/>
              <w:jc w:val="both"/>
              <w:rPr>
                <w:rFonts w:ascii="Arial" w:hAnsi="Arial" w:cs="Arial"/>
                <w:lang w:eastAsia="de-AT"/>
              </w:rPr>
            </w:pPr>
            <w:r w:rsidRPr="0071560B">
              <w:rPr>
                <w:rFonts w:ascii="Arial" w:hAnsi="Arial" w:cs="Arial"/>
                <w:lang w:eastAsia="de-AT"/>
              </w:rPr>
              <w:t>If in attendance, t</w:t>
            </w:r>
            <w:r w:rsidR="00331C1D" w:rsidRPr="0071560B">
              <w:rPr>
                <w:rFonts w:ascii="Arial" w:hAnsi="Arial" w:cs="Arial"/>
                <w:lang w:eastAsia="de-AT"/>
              </w:rPr>
              <w:t xml:space="preserve">he </w:t>
            </w:r>
            <w:r w:rsidR="00873D38" w:rsidRPr="0071560B">
              <w:rPr>
                <w:rFonts w:ascii="Arial" w:hAnsi="Arial" w:cs="Arial"/>
                <w:color w:val="000000" w:themeColor="text1"/>
                <w:lang w:eastAsia="de-AT"/>
              </w:rPr>
              <w:t>CEO is responsible for briefing strategic stakeholders, acting as the organisation’s spokesperson (if appropriate) and leading the organisation as a whole.</w:t>
            </w:r>
            <w:r w:rsidRPr="0071560B">
              <w:rPr>
                <w:rFonts w:ascii="Arial" w:hAnsi="Arial" w:cs="Arial"/>
                <w:color w:val="000000" w:themeColor="text1"/>
                <w:lang w:eastAsia="de-AT"/>
              </w:rPr>
              <w:t xml:space="preserve"> The CEO is responsible  for briefing the chair/vice-chair of the FSS Board</w:t>
            </w:r>
            <w:r w:rsidR="00965534" w:rsidRPr="0071560B">
              <w:rPr>
                <w:rFonts w:ascii="Arial" w:hAnsi="Arial" w:cs="Arial"/>
                <w:color w:val="000000" w:themeColor="text1"/>
                <w:lang w:eastAsia="de-AT"/>
              </w:rPr>
              <w:t>.</w:t>
            </w:r>
            <w:r w:rsidRPr="0071560B">
              <w:rPr>
                <w:rFonts w:ascii="Arial" w:hAnsi="Arial" w:cs="Arial"/>
                <w:color w:val="000000" w:themeColor="text1"/>
                <w:lang w:eastAsia="de-AT"/>
              </w:rPr>
              <w:t xml:space="preserve"> </w:t>
            </w:r>
          </w:p>
        </w:tc>
      </w:tr>
      <w:tr w:rsidR="000D080B" w:rsidRPr="0071560B" w14:paraId="71DF20F3" w14:textId="77777777" w:rsidTr="00873D38">
        <w:trPr>
          <w:cantSplit/>
          <w:trHeight w:val="1399"/>
        </w:trPr>
        <w:tc>
          <w:tcPr>
            <w:tcW w:w="1763" w:type="dxa"/>
            <w:shd w:val="clear" w:color="auto" w:fill="3F2A55"/>
            <w:vAlign w:val="center"/>
          </w:tcPr>
          <w:p w14:paraId="11491214" w14:textId="77777777" w:rsidR="000D080B" w:rsidRPr="0071560B" w:rsidRDefault="000D080B" w:rsidP="000D080B">
            <w:pPr>
              <w:spacing w:before="60" w:after="240"/>
              <w:jc w:val="center"/>
              <w:rPr>
                <w:rFonts w:ascii="Arial" w:hAnsi="Arial" w:cs="Arial"/>
                <w:b/>
                <w:lang w:eastAsia="de-AT"/>
              </w:rPr>
            </w:pPr>
            <w:r w:rsidRPr="0071560B">
              <w:rPr>
                <w:rFonts w:ascii="Arial" w:hAnsi="Arial" w:cs="Arial"/>
                <w:b/>
                <w:lang w:eastAsia="de-AT"/>
              </w:rPr>
              <w:t>Enforcement Director</w:t>
            </w:r>
          </w:p>
          <w:p w14:paraId="3B473300" w14:textId="31FE2863" w:rsidR="000D080B" w:rsidRPr="0071560B" w:rsidRDefault="000D080B" w:rsidP="00A2788F">
            <w:pPr>
              <w:spacing w:before="60" w:after="60"/>
              <w:jc w:val="center"/>
              <w:rPr>
                <w:rFonts w:ascii="Arial" w:hAnsi="Arial" w:cs="Arial"/>
                <w:b/>
                <w:lang w:eastAsia="de-AT"/>
              </w:rPr>
            </w:pPr>
            <w:r w:rsidRPr="0071560B">
              <w:rPr>
                <w:rFonts w:ascii="Arial" w:hAnsi="Arial" w:cs="Arial"/>
                <w:b/>
                <w:lang w:eastAsia="de-AT"/>
              </w:rPr>
              <w:t>(</w:t>
            </w:r>
            <w:r w:rsidR="00A2788F" w:rsidRPr="0071560B">
              <w:rPr>
                <w:rFonts w:ascii="Arial" w:hAnsi="Arial" w:cs="Arial"/>
                <w:b/>
                <w:lang w:eastAsia="de-AT"/>
              </w:rPr>
              <w:t xml:space="preserve">LA </w:t>
            </w:r>
            <w:r w:rsidRPr="0071560B">
              <w:rPr>
                <w:rFonts w:ascii="Arial" w:hAnsi="Arial" w:cs="Arial"/>
                <w:b/>
                <w:lang w:eastAsia="de-AT"/>
              </w:rPr>
              <w:t>Delivery)</w:t>
            </w:r>
          </w:p>
        </w:tc>
        <w:tc>
          <w:tcPr>
            <w:tcW w:w="7439" w:type="dxa"/>
          </w:tcPr>
          <w:p w14:paraId="1A16B3FD" w14:textId="3028B47A" w:rsidR="000D080B" w:rsidRPr="0071560B" w:rsidRDefault="000D080B" w:rsidP="000D080B">
            <w:pPr>
              <w:spacing w:before="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Enforcement Director (</w:t>
            </w:r>
            <w:r w:rsidR="00A2788F" w:rsidRPr="0071560B">
              <w:rPr>
                <w:rFonts w:ascii="Arial" w:hAnsi="Arial" w:cs="Arial"/>
                <w:b/>
                <w:color w:val="3F2A55"/>
                <w:lang w:eastAsia="de-AT"/>
              </w:rPr>
              <w:t>LA</w:t>
            </w:r>
            <w:r w:rsidR="00E16880" w:rsidRPr="0071560B">
              <w:rPr>
                <w:rFonts w:ascii="Arial" w:hAnsi="Arial" w:cs="Arial"/>
                <w:b/>
                <w:color w:val="3F2A55"/>
                <w:lang w:eastAsia="de-AT"/>
              </w:rPr>
              <w:t xml:space="preserve"> Delivery</w:t>
            </w:r>
            <w:r w:rsidRPr="0071560B">
              <w:rPr>
                <w:rFonts w:ascii="Arial" w:hAnsi="Arial" w:cs="Arial"/>
                <w:b/>
                <w:color w:val="3F2A55"/>
                <w:lang w:eastAsia="de-AT"/>
              </w:rPr>
              <w:t>)</w:t>
            </w:r>
            <w:r w:rsidRPr="0071560B">
              <w:rPr>
                <w:rFonts w:ascii="Arial" w:hAnsi="Arial" w:cs="Arial"/>
              </w:rPr>
              <w:t xml:space="preserve"> </w:t>
            </w:r>
            <w:r w:rsidRPr="0071560B">
              <w:rPr>
                <w:rFonts w:ascii="Arial" w:hAnsi="Arial" w:cs="Arial"/>
                <w:lang w:eastAsia="de-AT"/>
              </w:rPr>
              <w:t xml:space="preserve">is responsible for representing the </w:t>
            </w:r>
            <w:r w:rsidR="00A2788F" w:rsidRPr="0071560B">
              <w:rPr>
                <w:rFonts w:ascii="Arial" w:hAnsi="Arial" w:cs="Arial"/>
                <w:lang w:eastAsia="de-AT"/>
              </w:rPr>
              <w:t xml:space="preserve">LA </w:t>
            </w:r>
            <w:r w:rsidRPr="0071560B">
              <w:rPr>
                <w:rFonts w:ascii="Arial" w:hAnsi="Arial" w:cs="Arial"/>
                <w:lang w:eastAsia="de-AT"/>
              </w:rPr>
              <w:t>Delivery team on the SIT.</w:t>
            </w:r>
          </w:p>
          <w:p w14:paraId="009BBE46" w14:textId="68937293" w:rsidR="000D080B" w:rsidRPr="0071560B" w:rsidRDefault="000D080B" w:rsidP="00A2788F">
            <w:pPr>
              <w:spacing w:before="120"/>
              <w:jc w:val="both"/>
              <w:rPr>
                <w:rFonts w:ascii="Arial" w:eastAsiaTheme="minorHAnsi" w:hAnsi="Arial" w:cs="Arial"/>
                <w:lang w:eastAsia="de-AT"/>
              </w:rPr>
            </w:pPr>
            <w:r w:rsidRPr="0071560B">
              <w:rPr>
                <w:rFonts w:ascii="Arial" w:eastAsiaTheme="minorHAnsi" w:hAnsi="Arial" w:cs="Arial"/>
                <w:lang w:eastAsia="de-AT"/>
              </w:rPr>
              <w:t>This role should be fulfilled by the Head of</w:t>
            </w:r>
            <w:r w:rsidR="00A2788F" w:rsidRPr="0071560B">
              <w:rPr>
                <w:rFonts w:ascii="Arial" w:eastAsiaTheme="minorHAnsi" w:hAnsi="Arial" w:cs="Arial"/>
                <w:lang w:eastAsia="de-AT"/>
              </w:rPr>
              <w:t xml:space="preserve"> LA</w:t>
            </w:r>
            <w:r w:rsidRPr="0071560B">
              <w:rPr>
                <w:rFonts w:ascii="Arial" w:eastAsiaTheme="minorHAnsi" w:hAnsi="Arial" w:cs="Arial"/>
                <w:lang w:eastAsia="de-AT"/>
              </w:rPr>
              <w:t xml:space="preserve"> Delivery, as required.</w:t>
            </w:r>
          </w:p>
        </w:tc>
      </w:tr>
      <w:tr w:rsidR="000D080B" w:rsidRPr="0071560B" w14:paraId="1C2ADE78" w14:textId="77777777" w:rsidTr="00873D38">
        <w:trPr>
          <w:cantSplit/>
          <w:trHeight w:val="1691"/>
        </w:trPr>
        <w:tc>
          <w:tcPr>
            <w:tcW w:w="1763" w:type="dxa"/>
            <w:shd w:val="clear" w:color="auto" w:fill="3F2A55"/>
            <w:vAlign w:val="center"/>
          </w:tcPr>
          <w:p w14:paraId="17FFF9D9" w14:textId="77777777" w:rsidR="000D080B" w:rsidRPr="0071560B" w:rsidRDefault="000D080B" w:rsidP="000D080B">
            <w:pPr>
              <w:spacing w:before="60" w:after="60"/>
              <w:jc w:val="center"/>
              <w:rPr>
                <w:rFonts w:ascii="Arial" w:hAnsi="Arial" w:cs="Arial"/>
                <w:b/>
                <w:lang w:eastAsia="de-AT"/>
              </w:rPr>
            </w:pPr>
            <w:r w:rsidRPr="0071560B">
              <w:rPr>
                <w:rFonts w:ascii="Arial" w:hAnsi="Arial" w:cs="Arial"/>
                <w:b/>
                <w:lang w:eastAsia="de-AT"/>
              </w:rPr>
              <w:t>Enforcement Director</w:t>
            </w:r>
          </w:p>
          <w:p w14:paraId="5220CAAE" w14:textId="77777777" w:rsidR="000D080B" w:rsidRPr="0071560B" w:rsidRDefault="000D080B" w:rsidP="000D080B">
            <w:pPr>
              <w:spacing w:before="60" w:after="60"/>
              <w:jc w:val="center"/>
              <w:rPr>
                <w:rFonts w:ascii="Arial" w:hAnsi="Arial" w:cs="Arial"/>
                <w:b/>
                <w:sz w:val="8"/>
                <w:lang w:eastAsia="de-AT"/>
              </w:rPr>
            </w:pPr>
          </w:p>
          <w:p w14:paraId="4F0C4EAD" w14:textId="378F7EEB" w:rsidR="000D080B" w:rsidRPr="0071560B" w:rsidRDefault="000D080B" w:rsidP="000D080B">
            <w:pPr>
              <w:spacing w:before="60" w:after="60"/>
              <w:jc w:val="center"/>
              <w:rPr>
                <w:rFonts w:ascii="Arial" w:hAnsi="Arial" w:cs="Arial"/>
                <w:b/>
                <w:lang w:eastAsia="de-AT"/>
              </w:rPr>
            </w:pPr>
            <w:r w:rsidRPr="0071560B">
              <w:rPr>
                <w:rFonts w:ascii="Arial" w:hAnsi="Arial" w:cs="Arial"/>
                <w:b/>
                <w:lang w:eastAsia="de-AT"/>
              </w:rPr>
              <w:t>(</w:t>
            </w:r>
            <w:r w:rsidR="00EA3F42" w:rsidRPr="0071560B">
              <w:rPr>
                <w:rFonts w:ascii="Arial" w:hAnsi="Arial" w:cs="Arial"/>
                <w:b/>
                <w:lang w:eastAsia="de-AT"/>
              </w:rPr>
              <w:t>Operational Delivery</w:t>
            </w:r>
            <w:r w:rsidRPr="0071560B">
              <w:rPr>
                <w:rFonts w:ascii="Arial" w:hAnsi="Arial" w:cs="Arial"/>
                <w:b/>
                <w:lang w:eastAsia="de-AT"/>
              </w:rPr>
              <w:t>)</w:t>
            </w:r>
          </w:p>
        </w:tc>
        <w:tc>
          <w:tcPr>
            <w:tcW w:w="7439" w:type="dxa"/>
          </w:tcPr>
          <w:p w14:paraId="2633180B" w14:textId="6C07CC2E" w:rsidR="000D080B" w:rsidRPr="0071560B" w:rsidRDefault="000D080B" w:rsidP="000D080B">
            <w:pPr>
              <w:spacing w:before="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Enforcement Director (Operational Delivery)</w:t>
            </w:r>
            <w:r w:rsidRPr="0071560B">
              <w:rPr>
                <w:rFonts w:ascii="Arial" w:hAnsi="Arial" w:cs="Arial"/>
              </w:rPr>
              <w:t xml:space="preserve"> </w:t>
            </w:r>
            <w:r w:rsidRPr="0071560B">
              <w:rPr>
                <w:rFonts w:ascii="Arial" w:hAnsi="Arial" w:cs="Arial"/>
                <w:lang w:eastAsia="de-AT"/>
              </w:rPr>
              <w:t>is responsible for representing the Operational Delivery branch on the SIT.</w:t>
            </w:r>
          </w:p>
          <w:p w14:paraId="112E25A1" w14:textId="768AD528" w:rsidR="000D080B" w:rsidRPr="0071560B" w:rsidRDefault="000D080B" w:rsidP="000D080B">
            <w:pPr>
              <w:spacing w:before="40"/>
              <w:jc w:val="both"/>
              <w:rPr>
                <w:rFonts w:ascii="Arial" w:eastAsiaTheme="minorHAnsi" w:hAnsi="Arial" w:cs="Arial"/>
                <w:lang w:eastAsia="de-AT"/>
              </w:rPr>
            </w:pPr>
            <w:r w:rsidRPr="0071560B">
              <w:rPr>
                <w:rFonts w:ascii="Arial" w:eastAsiaTheme="minorHAnsi" w:hAnsi="Arial" w:cs="Arial"/>
                <w:lang w:eastAsia="de-AT"/>
              </w:rPr>
              <w:t>This role is only required during an incident involving a FSS-approved establishment, or where specialist Veterinary advice</w:t>
            </w:r>
            <w:r w:rsidR="00EA3F42" w:rsidRPr="0071560B">
              <w:rPr>
                <w:rFonts w:ascii="Arial" w:eastAsiaTheme="minorHAnsi" w:hAnsi="Arial" w:cs="Arial"/>
                <w:lang w:eastAsia="de-AT"/>
              </w:rPr>
              <w:t xml:space="preserve"> and/or animal feed advice</w:t>
            </w:r>
            <w:r w:rsidRPr="0071560B">
              <w:rPr>
                <w:rFonts w:ascii="Arial" w:eastAsiaTheme="minorHAnsi" w:hAnsi="Arial" w:cs="Arial"/>
                <w:lang w:eastAsia="de-AT"/>
              </w:rPr>
              <w:t xml:space="preserve"> is required by the SIT. </w:t>
            </w:r>
          </w:p>
          <w:p w14:paraId="32665DD7" w14:textId="6230D98F" w:rsidR="000D080B" w:rsidRPr="0071560B" w:rsidRDefault="000D080B" w:rsidP="000D080B">
            <w:pPr>
              <w:spacing w:before="40" w:after="120"/>
              <w:jc w:val="both"/>
              <w:rPr>
                <w:rFonts w:ascii="Arial" w:hAnsi="Arial" w:cs="Arial"/>
                <w:lang w:eastAsia="de-AT"/>
              </w:rPr>
            </w:pPr>
            <w:r w:rsidRPr="0071560B">
              <w:rPr>
                <w:rFonts w:ascii="Arial" w:eastAsiaTheme="minorHAnsi" w:hAnsi="Arial" w:cs="Arial"/>
                <w:lang w:eastAsia="de-AT"/>
              </w:rPr>
              <w:t>This role should be fulfilled by the Head of the Operational Delivery branch, as required.</w:t>
            </w:r>
          </w:p>
        </w:tc>
      </w:tr>
      <w:tr w:rsidR="000D080B" w:rsidRPr="0071560B" w14:paraId="1C2FF69D" w14:textId="77777777" w:rsidTr="00523E5E">
        <w:trPr>
          <w:cantSplit/>
          <w:trHeight w:val="841"/>
        </w:trPr>
        <w:tc>
          <w:tcPr>
            <w:tcW w:w="1763" w:type="dxa"/>
            <w:shd w:val="clear" w:color="auto" w:fill="3F2A55"/>
            <w:vAlign w:val="center"/>
          </w:tcPr>
          <w:p w14:paraId="33A56182" w14:textId="77777777" w:rsidR="000D080B" w:rsidRPr="0071560B" w:rsidRDefault="000D080B" w:rsidP="000D080B">
            <w:pPr>
              <w:spacing w:before="60" w:after="60"/>
              <w:jc w:val="center"/>
              <w:rPr>
                <w:rFonts w:ascii="Arial" w:hAnsi="Arial" w:cs="Arial"/>
                <w:b/>
                <w:lang w:eastAsia="de-AT"/>
              </w:rPr>
            </w:pPr>
            <w:r w:rsidRPr="0071560B">
              <w:rPr>
                <w:rFonts w:ascii="Arial" w:hAnsi="Arial" w:cs="Arial"/>
                <w:b/>
                <w:lang w:eastAsia="de-AT"/>
              </w:rPr>
              <w:t>Science Director</w:t>
            </w:r>
          </w:p>
        </w:tc>
        <w:tc>
          <w:tcPr>
            <w:tcW w:w="7439" w:type="dxa"/>
          </w:tcPr>
          <w:p w14:paraId="6A9A8FBE" w14:textId="6A1A6928" w:rsidR="000D080B" w:rsidRPr="0071560B" w:rsidRDefault="000D080B" w:rsidP="000D080B">
            <w:pPr>
              <w:spacing w:before="4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Science Director</w:t>
            </w:r>
            <w:r w:rsidRPr="0071560B">
              <w:rPr>
                <w:rFonts w:ascii="Arial" w:hAnsi="Arial" w:cs="Arial"/>
                <w:color w:val="3F2A55"/>
                <w:lang w:eastAsia="de-AT"/>
              </w:rPr>
              <w:t xml:space="preserve"> </w:t>
            </w:r>
            <w:r w:rsidRPr="0071560B">
              <w:rPr>
                <w:rFonts w:ascii="Arial" w:hAnsi="Arial" w:cs="Arial"/>
                <w:lang w:eastAsia="de-AT"/>
              </w:rPr>
              <w:t>is responsible for representing Science Division on the SIT and advising on the scientific risk assessment.</w:t>
            </w:r>
          </w:p>
          <w:p w14:paraId="46894BDB" w14:textId="7FF722A9" w:rsidR="000D080B" w:rsidRPr="0071560B" w:rsidRDefault="000D080B" w:rsidP="000D080B">
            <w:pPr>
              <w:spacing w:before="60" w:after="60"/>
              <w:jc w:val="both"/>
              <w:rPr>
                <w:rFonts w:ascii="Arial" w:hAnsi="Arial" w:cs="Arial"/>
                <w:lang w:eastAsia="de-AT"/>
              </w:rPr>
            </w:pPr>
            <w:r w:rsidRPr="0071560B">
              <w:rPr>
                <w:rFonts w:ascii="Arial" w:eastAsiaTheme="minorHAnsi" w:hAnsi="Arial" w:cs="Arial"/>
                <w:lang w:eastAsia="de-AT"/>
              </w:rPr>
              <w:t xml:space="preserve">This role will be fulfilled by the Head of the Science </w:t>
            </w:r>
            <w:r w:rsidR="00A2788F" w:rsidRPr="0071560B">
              <w:rPr>
                <w:rFonts w:ascii="Arial" w:eastAsiaTheme="minorHAnsi" w:hAnsi="Arial" w:cs="Arial"/>
                <w:lang w:eastAsia="de-AT"/>
              </w:rPr>
              <w:t>Division.</w:t>
            </w:r>
            <w:r w:rsidRPr="0071560B">
              <w:rPr>
                <w:rFonts w:ascii="Arial" w:eastAsiaTheme="minorHAnsi" w:hAnsi="Arial" w:cs="Arial"/>
                <w:lang w:eastAsia="de-AT"/>
              </w:rPr>
              <w:t xml:space="preserve"> </w:t>
            </w:r>
          </w:p>
        </w:tc>
      </w:tr>
      <w:tr w:rsidR="000D080B" w:rsidRPr="0071560B" w14:paraId="32EAD732" w14:textId="77777777" w:rsidTr="00523E5E">
        <w:trPr>
          <w:cantSplit/>
          <w:trHeight w:val="980"/>
        </w:trPr>
        <w:tc>
          <w:tcPr>
            <w:tcW w:w="1763" w:type="dxa"/>
            <w:shd w:val="clear" w:color="auto" w:fill="3F2A55"/>
            <w:vAlign w:val="center"/>
          </w:tcPr>
          <w:p w14:paraId="7714A7A5" w14:textId="77777777" w:rsidR="000D080B" w:rsidRPr="0071560B" w:rsidRDefault="000D080B" w:rsidP="000D080B">
            <w:pPr>
              <w:spacing w:before="60" w:after="60"/>
              <w:jc w:val="center"/>
              <w:rPr>
                <w:rFonts w:ascii="Arial" w:hAnsi="Arial" w:cs="Arial"/>
                <w:b/>
              </w:rPr>
            </w:pPr>
            <w:r w:rsidRPr="0071560B">
              <w:rPr>
                <w:rFonts w:ascii="Arial" w:hAnsi="Arial" w:cs="Arial"/>
                <w:b/>
              </w:rPr>
              <w:t>Comms Director</w:t>
            </w:r>
          </w:p>
        </w:tc>
        <w:tc>
          <w:tcPr>
            <w:tcW w:w="7439" w:type="dxa"/>
          </w:tcPr>
          <w:p w14:paraId="6E705123" w14:textId="77777777" w:rsidR="000D080B" w:rsidRPr="0071560B" w:rsidRDefault="000D080B" w:rsidP="000D080B">
            <w:pPr>
              <w:spacing w:before="4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Communications Director</w:t>
            </w:r>
            <w:r w:rsidRPr="0071560B">
              <w:rPr>
                <w:rFonts w:ascii="Arial" w:hAnsi="Arial" w:cs="Arial"/>
                <w:color w:val="3F2A55"/>
                <w:lang w:eastAsia="de-AT"/>
              </w:rPr>
              <w:t xml:space="preserve"> </w:t>
            </w:r>
            <w:r w:rsidRPr="0071560B">
              <w:rPr>
                <w:rFonts w:ascii="Arial" w:hAnsi="Arial" w:cs="Arial"/>
                <w:lang w:eastAsia="de-AT"/>
              </w:rPr>
              <w:t>is responsible for representing the Communications team on the SIT and for developing the communications strategy in Level 3 &amp; 4 incidents.</w:t>
            </w:r>
          </w:p>
          <w:p w14:paraId="65E590A4" w14:textId="59BDA4C8" w:rsidR="000D080B" w:rsidRPr="0071560B" w:rsidRDefault="000D080B" w:rsidP="000D080B">
            <w:pPr>
              <w:spacing w:before="60" w:after="60"/>
              <w:jc w:val="both"/>
              <w:rPr>
                <w:rFonts w:ascii="Arial" w:hAnsi="Arial" w:cs="Arial"/>
              </w:rPr>
            </w:pPr>
            <w:r w:rsidRPr="0071560B">
              <w:rPr>
                <w:rFonts w:ascii="Arial" w:eastAsiaTheme="minorHAnsi" w:hAnsi="Arial" w:cs="Arial"/>
                <w:lang w:eastAsia="de-AT"/>
              </w:rPr>
              <w:t>This role will be fulfilled by the Head of Communications</w:t>
            </w:r>
            <w:r w:rsidR="00965534" w:rsidRPr="0071560B">
              <w:rPr>
                <w:rFonts w:ascii="Arial" w:eastAsiaTheme="minorHAnsi" w:hAnsi="Arial" w:cs="Arial"/>
                <w:lang w:eastAsia="de-AT"/>
              </w:rPr>
              <w:t xml:space="preserve"> and Marketing</w:t>
            </w:r>
            <w:r w:rsidRPr="0071560B">
              <w:rPr>
                <w:rFonts w:ascii="Arial" w:eastAsiaTheme="minorHAnsi" w:hAnsi="Arial" w:cs="Arial"/>
                <w:lang w:eastAsia="de-AT"/>
              </w:rPr>
              <w:t xml:space="preserve"> (or nominated deputy).</w:t>
            </w:r>
          </w:p>
        </w:tc>
      </w:tr>
      <w:tr w:rsidR="000D080B" w:rsidRPr="0071560B" w14:paraId="773346DB" w14:textId="77777777" w:rsidTr="00523E5E">
        <w:trPr>
          <w:cantSplit/>
          <w:trHeight w:val="881"/>
        </w:trPr>
        <w:tc>
          <w:tcPr>
            <w:tcW w:w="1763" w:type="dxa"/>
            <w:shd w:val="clear" w:color="auto" w:fill="3F2A55"/>
            <w:vAlign w:val="center"/>
          </w:tcPr>
          <w:p w14:paraId="764E570D" w14:textId="77777777" w:rsidR="000D080B" w:rsidRPr="0071560B" w:rsidRDefault="000D080B" w:rsidP="000D080B">
            <w:pPr>
              <w:spacing w:before="60" w:after="60"/>
              <w:jc w:val="center"/>
              <w:rPr>
                <w:rFonts w:ascii="Arial" w:hAnsi="Arial" w:cs="Arial"/>
                <w:b/>
              </w:rPr>
            </w:pPr>
            <w:r w:rsidRPr="0071560B">
              <w:rPr>
                <w:rFonts w:ascii="Arial" w:hAnsi="Arial" w:cs="Arial"/>
                <w:b/>
              </w:rPr>
              <w:t>Regulatory Director</w:t>
            </w:r>
          </w:p>
        </w:tc>
        <w:tc>
          <w:tcPr>
            <w:tcW w:w="7439" w:type="dxa"/>
          </w:tcPr>
          <w:p w14:paraId="366E8F46" w14:textId="0E0F55E7" w:rsidR="000D080B" w:rsidRPr="0071560B" w:rsidRDefault="000D080B" w:rsidP="000D080B">
            <w:pPr>
              <w:spacing w:before="4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 xml:space="preserve">Regulatory Director </w:t>
            </w:r>
            <w:r w:rsidRPr="0071560B">
              <w:rPr>
                <w:rFonts w:ascii="Arial" w:hAnsi="Arial" w:cs="Arial"/>
                <w:lang w:eastAsia="de-AT"/>
              </w:rPr>
              <w:t xml:space="preserve">is responsible for representing the Regulatory Policy </w:t>
            </w:r>
            <w:r w:rsidR="0003358D" w:rsidRPr="0071560B">
              <w:rPr>
                <w:rFonts w:ascii="Arial" w:hAnsi="Arial" w:cs="Arial"/>
                <w:lang w:eastAsia="de-AT"/>
              </w:rPr>
              <w:t>division</w:t>
            </w:r>
            <w:r w:rsidRPr="0071560B">
              <w:rPr>
                <w:rFonts w:ascii="Arial" w:hAnsi="Arial" w:cs="Arial"/>
                <w:lang w:eastAsia="de-AT"/>
              </w:rPr>
              <w:t xml:space="preserve"> on the SIT.</w:t>
            </w:r>
          </w:p>
          <w:p w14:paraId="4A7B4C84" w14:textId="76DB1041" w:rsidR="000D080B" w:rsidRPr="0071560B" w:rsidRDefault="000D080B" w:rsidP="000D080B">
            <w:pPr>
              <w:tabs>
                <w:tab w:val="left" w:pos="720"/>
              </w:tabs>
              <w:spacing w:before="60" w:after="60"/>
              <w:jc w:val="both"/>
              <w:rPr>
                <w:rFonts w:ascii="Arial" w:hAnsi="Arial" w:cs="Arial"/>
              </w:rPr>
            </w:pPr>
            <w:r w:rsidRPr="0071560B">
              <w:rPr>
                <w:rFonts w:ascii="Arial" w:eastAsiaTheme="minorHAnsi" w:hAnsi="Arial" w:cs="Arial"/>
                <w:lang w:eastAsia="de-AT"/>
              </w:rPr>
              <w:t>This role will be fulfilled by the Head of the Regulatory Policy (or nominated deputy).</w:t>
            </w:r>
            <w:r w:rsidRPr="0071560B">
              <w:rPr>
                <w:rFonts w:ascii="Arial" w:hAnsi="Arial" w:cs="Arial"/>
                <w:sz w:val="32"/>
              </w:rPr>
              <w:t xml:space="preserve"> </w:t>
            </w:r>
          </w:p>
        </w:tc>
      </w:tr>
      <w:tr w:rsidR="000D080B" w:rsidRPr="0071560B" w14:paraId="2E245A11" w14:textId="77777777" w:rsidTr="00523E5E">
        <w:trPr>
          <w:cantSplit/>
          <w:trHeight w:val="318"/>
        </w:trPr>
        <w:tc>
          <w:tcPr>
            <w:tcW w:w="1763" w:type="dxa"/>
            <w:shd w:val="clear" w:color="auto" w:fill="3F2A55"/>
            <w:vAlign w:val="center"/>
          </w:tcPr>
          <w:p w14:paraId="508CE10F" w14:textId="7E7633C3" w:rsidR="000D080B" w:rsidRPr="0071560B" w:rsidRDefault="000D080B" w:rsidP="000D080B">
            <w:pPr>
              <w:spacing w:before="60" w:after="60"/>
              <w:jc w:val="center"/>
              <w:rPr>
                <w:rFonts w:ascii="Arial" w:hAnsi="Arial" w:cs="Arial"/>
                <w:b/>
              </w:rPr>
            </w:pPr>
            <w:r w:rsidRPr="0071560B">
              <w:rPr>
                <w:rFonts w:ascii="Arial" w:hAnsi="Arial" w:cs="Arial"/>
                <w:b/>
              </w:rPr>
              <w:t xml:space="preserve">Legal </w:t>
            </w:r>
            <w:r w:rsidR="005877C1" w:rsidRPr="0071560B">
              <w:rPr>
                <w:rFonts w:ascii="Arial" w:hAnsi="Arial" w:cs="Arial"/>
                <w:b/>
              </w:rPr>
              <w:t>Rep</w:t>
            </w:r>
          </w:p>
        </w:tc>
        <w:tc>
          <w:tcPr>
            <w:tcW w:w="7439" w:type="dxa"/>
          </w:tcPr>
          <w:p w14:paraId="47A2CBF3" w14:textId="77777777" w:rsidR="000D080B" w:rsidRPr="0071560B" w:rsidRDefault="000D080B" w:rsidP="000D080B">
            <w:pPr>
              <w:spacing w:before="120" w:after="120"/>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 xml:space="preserve">Legal </w:t>
            </w:r>
            <w:r w:rsidRPr="0071560B">
              <w:rPr>
                <w:rFonts w:ascii="Arial" w:hAnsi="Arial" w:cs="Arial"/>
                <w:lang w:eastAsia="de-AT"/>
              </w:rPr>
              <w:t>representative is responsible for</w:t>
            </w:r>
            <w:r w:rsidRPr="0071560B">
              <w:rPr>
                <w:rFonts w:ascii="Arial" w:hAnsi="Arial" w:cs="Arial"/>
                <w:b/>
                <w:lang w:eastAsia="de-AT"/>
              </w:rPr>
              <w:t xml:space="preserve"> </w:t>
            </w:r>
            <w:r w:rsidRPr="0071560B">
              <w:rPr>
                <w:rFonts w:ascii="Arial" w:hAnsi="Arial" w:cs="Arial"/>
                <w:lang w:eastAsia="de-AT"/>
              </w:rPr>
              <w:t>providing any necessary legal advice to the SIT in relation to the incident or the impacts of any decisions made by the SIT.</w:t>
            </w:r>
          </w:p>
          <w:p w14:paraId="4B76F867" w14:textId="1C8D8C22" w:rsidR="000D080B" w:rsidRPr="0071560B" w:rsidRDefault="000D080B" w:rsidP="000D080B">
            <w:pPr>
              <w:spacing w:before="120" w:after="120"/>
              <w:jc w:val="both"/>
              <w:rPr>
                <w:rFonts w:ascii="Arial" w:hAnsi="Arial" w:cs="Arial"/>
                <w:b/>
                <w:lang w:eastAsia="de-AT"/>
              </w:rPr>
            </w:pPr>
            <w:r w:rsidRPr="0071560B">
              <w:rPr>
                <w:rFonts w:ascii="Arial" w:eastAsiaTheme="minorHAnsi" w:hAnsi="Arial" w:cs="Arial"/>
                <w:lang w:eastAsia="de-AT"/>
              </w:rPr>
              <w:t xml:space="preserve">This role will be fulfilled by a representative from </w:t>
            </w:r>
            <w:r w:rsidR="00B5776E" w:rsidRPr="0071560B">
              <w:rPr>
                <w:rFonts w:ascii="Arial" w:eastAsiaTheme="minorHAnsi" w:hAnsi="Arial" w:cs="Arial"/>
                <w:lang w:eastAsia="de-AT"/>
              </w:rPr>
              <w:t xml:space="preserve">the </w:t>
            </w:r>
            <w:proofErr w:type="spellStart"/>
            <w:r w:rsidRPr="0071560B">
              <w:rPr>
                <w:rFonts w:ascii="Arial" w:eastAsiaTheme="minorHAnsi" w:hAnsi="Arial" w:cs="Arial"/>
                <w:lang w:eastAsia="de-AT"/>
              </w:rPr>
              <w:t>SGLD</w:t>
            </w:r>
            <w:proofErr w:type="spellEnd"/>
            <w:r w:rsidRPr="0071560B">
              <w:rPr>
                <w:rFonts w:ascii="Arial" w:eastAsiaTheme="minorHAnsi" w:hAnsi="Arial" w:cs="Arial"/>
                <w:lang w:eastAsia="de-AT"/>
              </w:rPr>
              <w:t>.</w:t>
            </w:r>
            <w:r w:rsidR="00B5776E" w:rsidRPr="0071560B">
              <w:rPr>
                <w:rFonts w:ascii="Arial" w:eastAsiaTheme="minorHAnsi" w:hAnsi="Arial" w:cs="Arial"/>
                <w:lang w:eastAsia="de-AT"/>
              </w:rPr>
              <w:t xml:space="preserve"> </w:t>
            </w:r>
          </w:p>
        </w:tc>
      </w:tr>
      <w:tr w:rsidR="000D080B" w:rsidRPr="0071560B" w14:paraId="6C188028" w14:textId="77777777" w:rsidTr="00523E5E">
        <w:trPr>
          <w:cantSplit/>
          <w:trHeight w:val="1319"/>
        </w:trPr>
        <w:tc>
          <w:tcPr>
            <w:tcW w:w="1763" w:type="dxa"/>
            <w:shd w:val="clear" w:color="auto" w:fill="3F2A55"/>
            <w:vAlign w:val="center"/>
          </w:tcPr>
          <w:p w14:paraId="439FFF10" w14:textId="77777777" w:rsidR="000D080B" w:rsidRPr="0071560B" w:rsidRDefault="000D080B" w:rsidP="000D080B">
            <w:pPr>
              <w:spacing w:before="60" w:after="60"/>
              <w:jc w:val="center"/>
              <w:rPr>
                <w:rFonts w:ascii="Arial" w:hAnsi="Arial" w:cs="Arial"/>
                <w:b/>
              </w:rPr>
            </w:pPr>
            <w:r w:rsidRPr="0071560B">
              <w:rPr>
                <w:rFonts w:ascii="Arial" w:hAnsi="Arial" w:cs="Arial"/>
                <w:b/>
              </w:rPr>
              <w:lastRenderedPageBreak/>
              <w:t>External Agency</w:t>
            </w:r>
          </w:p>
        </w:tc>
        <w:tc>
          <w:tcPr>
            <w:tcW w:w="7439" w:type="dxa"/>
          </w:tcPr>
          <w:p w14:paraId="6C08EE30" w14:textId="77777777" w:rsidR="000D080B" w:rsidRPr="0071560B" w:rsidRDefault="000D080B" w:rsidP="000D080B">
            <w:pPr>
              <w:spacing w:before="120" w:after="120"/>
              <w:jc w:val="both"/>
              <w:rPr>
                <w:rFonts w:ascii="Arial" w:hAnsi="Arial" w:cs="Arial"/>
                <w:lang w:eastAsia="de-AT"/>
              </w:rPr>
            </w:pPr>
            <w:r w:rsidRPr="0071560B">
              <w:rPr>
                <w:rFonts w:ascii="Arial" w:hAnsi="Arial" w:cs="Arial"/>
                <w:b/>
                <w:color w:val="3F2A55"/>
                <w:lang w:eastAsia="de-AT"/>
              </w:rPr>
              <w:t xml:space="preserve">External Agency </w:t>
            </w:r>
            <w:r w:rsidRPr="0071560B">
              <w:rPr>
                <w:rFonts w:ascii="Arial" w:hAnsi="Arial" w:cs="Arial"/>
                <w:lang w:eastAsia="de-AT"/>
              </w:rPr>
              <w:t>representatives are responsible for providing any intelligence, information or expertise required to the SIT.</w:t>
            </w:r>
          </w:p>
          <w:p w14:paraId="2DA69E6D" w14:textId="43643D72" w:rsidR="000D080B" w:rsidRPr="0071560B" w:rsidRDefault="000D080B" w:rsidP="000D080B">
            <w:pPr>
              <w:spacing w:before="40" w:after="120"/>
              <w:jc w:val="both"/>
              <w:rPr>
                <w:rFonts w:ascii="Arial" w:hAnsi="Arial" w:cs="Arial"/>
                <w:lang w:eastAsia="de-AT"/>
              </w:rPr>
            </w:pPr>
            <w:r w:rsidRPr="0071560B">
              <w:rPr>
                <w:rFonts w:ascii="Arial" w:hAnsi="Arial" w:cs="Arial"/>
                <w:lang w:eastAsia="de-AT"/>
              </w:rPr>
              <w:t>These roles will be fulfilled by members of relevant agencies as required (</w:t>
            </w:r>
            <w:r w:rsidR="00E16880" w:rsidRPr="0071560B">
              <w:rPr>
                <w:rFonts w:ascii="Arial" w:hAnsi="Arial" w:cs="Arial"/>
                <w:lang w:eastAsia="de-AT"/>
              </w:rPr>
              <w:t xml:space="preserve">i.e. </w:t>
            </w:r>
            <w:r w:rsidRPr="0071560B">
              <w:rPr>
                <w:rFonts w:ascii="Arial" w:hAnsi="Arial" w:cs="Arial"/>
                <w:lang w:eastAsia="de-AT"/>
              </w:rPr>
              <w:t xml:space="preserve">FSA, PHS, APHA, </w:t>
            </w:r>
            <w:proofErr w:type="spellStart"/>
            <w:r w:rsidR="00066753" w:rsidRPr="0071560B">
              <w:rPr>
                <w:rFonts w:ascii="Arial" w:hAnsi="Arial" w:cs="Arial"/>
                <w:lang w:eastAsia="de-AT"/>
              </w:rPr>
              <w:t>UKHSA</w:t>
            </w:r>
            <w:proofErr w:type="spellEnd"/>
            <w:r w:rsidR="00965534" w:rsidRPr="0071560B">
              <w:rPr>
                <w:rFonts w:ascii="Arial" w:hAnsi="Arial" w:cs="Arial"/>
                <w:lang w:eastAsia="de-AT"/>
              </w:rPr>
              <w:t xml:space="preserve"> and</w:t>
            </w:r>
            <w:r w:rsidR="00066753" w:rsidRPr="0071560B">
              <w:rPr>
                <w:rFonts w:ascii="Arial" w:hAnsi="Arial" w:cs="Arial"/>
                <w:lang w:eastAsia="de-AT"/>
              </w:rPr>
              <w:t xml:space="preserve"> </w:t>
            </w:r>
            <w:proofErr w:type="spellStart"/>
            <w:r w:rsidR="00E16880" w:rsidRPr="0071560B">
              <w:rPr>
                <w:rFonts w:ascii="Arial" w:hAnsi="Arial" w:cs="Arial"/>
                <w:lang w:eastAsia="de-AT"/>
              </w:rPr>
              <w:t>LAs</w:t>
            </w:r>
            <w:proofErr w:type="spellEnd"/>
            <w:r w:rsidR="00E16880" w:rsidRPr="0071560B">
              <w:rPr>
                <w:rFonts w:ascii="Arial" w:hAnsi="Arial" w:cs="Arial"/>
                <w:lang w:eastAsia="de-AT"/>
              </w:rPr>
              <w:t>,</w:t>
            </w:r>
            <w:r w:rsidR="00965534" w:rsidRPr="0071560B">
              <w:rPr>
                <w:rFonts w:ascii="Arial" w:hAnsi="Arial" w:cs="Arial"/>
                <w:lang w:eastAsia="de-AT"/>
              </w:rPr>
              <w:t xml:space="preserve"> </w:t>
            </w:r>
            <w:r w:rsidR="00E16880" w:rsidRPr="0071560B">
              <w:rPr>
                <w:rFonts w:ascii="Arial" w:hAnsi="Arial" w:cs="Arial"/>
                <w:lang w:eastAsia="de-AT"/>
              </w:rPr>
              <w:t xml:space="preserve">etc). </w:t>
            </w:r>
          </w:p>
        </w:tc>
      </w:tr>
      <w:tr w:rsidR="000D080B" w:rsidRPr="0071560B" w14:paraId="2CA45D20" w14:textId="77777777" w:rsidTr="00523E5E">
        <w:trPr>
          <w:cantSplit/>
          <w:trHeight w:val="1049"/>
        </w:trPr>
        <w:tc>
          <w:tcPr>
            <w:tcW w:w="1763" w:type="dxa"/>
            <w:shd w:val="clear" w:color="auto" w:fill="3F2A55"/>
            <w:vAlign w:val="center"/>
          </w:tcPr>
          <w:p w14:paraId="02F96018" w14:textId="77777777" w:rsidR="000D080B" w:rsidRPr="0071560B" w:rsidRDefault="000D080B" w:rsidP="000D080B">
            <w:pPr>
              <w:spacing w:before="60" w:after="60"/>
              <w:jc w:val="center"/>
              <w:rPr>
                <w:rFonts w:ascii="Arial" w:hAnsi="Arial" w:cs="Arial"/>
                <w:b/>
              </w:rPr>
            </w:pPr>
            <w:r w:rsidRPr="0071560B">
              <w:rPr>
                <w:rFonts w:ascii="Arial" w:hAnsi="Arial" w:cs="Arial"/>
                <w:b/>
              </w:rPr>
              <w:t>Subject Matter Experts</w:t>
            </w:r>
          </w:p>
        </w:tc>
        <w:tc>
          <w:tcPr>
            <w:tcW w:w="7439" w:type="dxa"/>
          </w:tcPr>
          <w:p w14:paraId="33E81904" w14:textId="08ED614D" w:rsidR="000D080B" w:rsidRPr="0071560B" w:rsidRDefault="000D080B" w:rsidP="000D080B">
            <w:pPr>
              <w:spacing w:before="120" w:after="120"/>
              <w:jc w:val="both"/>
              <w:rPr>
                <w:rFonts w:ascii="Arial" w:hAnsi="Arial" w:cs="Arial"/>
                <w:lang w:eastAsia="de-AT"/>
              </w:rPr>
            </w:pPr>
            <w:r w:rsidRPr="0071560B">
              <w:rPr>
                <w:rFonts w:ascii="Arial" w:hAnsi="Arial" w:cs="Arial"/>
                <w:b/>
                <w:color w:val="3F2A55"/>
                <w:lang w:eastAsia="de-AT"/>
              </w:rPr>
              <w:t xml:space="preserve">Subject Matter Experts </w:t>
            </w:r>
            <w:r w:rsidRPr="0071560B">
              <w:rPr>
                <w:rFonts w:ascii="Arial" w:hAnsi="Arial" w:cs="Arial"/>
                <w:lang w:eastAsia="de-AT"/>
              </w:rPr>
              <w:t>can attend SIT meetings as required to provide specialist advice</w:t>
            </w:r>
            <w:r w:rsidR="00E000C7" w:rsidRPr="0071560B">
              <w:rPr>
                <w:rFonts w:ascii="Arial" w:hAnsi="Arial" w:cs="Arial"/>
                <w:lang w:eastAsia="de-AT"/>
              </w:rPr>
              <w:t xml:space="preserve"> depending on the nature of the incident. </w:t>
            </w:r>
          </w:p>
          <w:p w14:paraId="6A146CF2" w14:textId="101F47ED" w:rsidR="000D080B" w:rsidRPr="0071560B" w:rsidRDefault="000D080B" w:rsidP="000D080B">
            <w:pPr>
              <w:spacing w:before="120" w:after="120"/>
              <w:jc w:val="both"/>
              <w:rPr>
                <w:rFonts w:ascii="Arial" w:hAnsi="Arial" w:cs="Arial"/>
                <w:b/>
                <w:color w:val="3F2A55"/>
                <w:lang w:eastAsia="de-AT"/>
              </w:rPr>
            </w:pPr>
            <w:r w:rsidRPr="0071560B">
              <w:rPr>
                <w:rFonts w:ascii="Arial" w:hAnsi="Arial" w:cs="Arial"/>
                <w:lang w:eastAsia="de-AT"/>
              </w:rPr>
              <w:t>These roles can be fulfilled by internal or external subject matter experts as required</w:t>
            </w:r>
            <w:r w:rsidR="00E16880" w:rsidRPr="0071560B">
              <w:rPr>
                <w:rFonts w:ascii="Arial" w:hAnsi="Arial" w:cs="Arial"/>
                <w:lang w:eastAsia="de-AT"/>
              </w:rPr>
              <w:t xml:space="preserve">. </w:t>
            </w:r>
          </w:p>
        </w:tc>
      </w:tr>
    </w:tbl>
    <w:p w14:paraId="38956CF7" w14:textId="0FC6E61E" w:rsidR="00795266" w:rsidRPr="0071560B" w:rsidRDefault="00795266" w:rsidP="00630C85">
      <w:pPr>
        <w:spacing w:line="240" w:lineRule="auto"/>
        <w:rPr>
          <w:rFonts w:ascii="Arial" w:hAnsi="Arial" w:cs="Arial"/>
          <w:sz w:val="24"/>
          <w:szCs w:val="24"/>
        </w:rPr>
      </w:pPr>
    </w:p>
    <w:p w14:paraId="35FEDD7F" w14:textId="2018487F" w:rsidR="008A3A90" w:rsidRPr="0071560B" w:rsidRDefault="00BC0DA3" w:rsidP="004A415B">
      <w:pPr>
        <w:pStyle w:val="Heading3"/>
        <w:spacing w:after="240"/>
        <w:rPr>
          <w:rFonts w:ascii="Arial" w:hAnsi="Arial" w:cs="Arial"/>
          <w:color w:val="3F2A56"/>
        </w:rPr>
      </w:pPr>
      <w:bookmarkStart w:id="31" w:name="_Toc194956944"/>
      <w:r w:rsidRPr="0071560B">
        <w:rPr>
          <w:rFonts w:ascii="Arial" w:hAnsi="Arial" w:cs="Arial"/>
          <w:color w:val="3F2A56"/>
        </w:rPr>
        <w:t>2.6</w:t>
      </w:r>
      <w:r w:rsidR="002C26B3" w:rsidRPr="0071560B">
        <w:rPr>
          <w:rFonts w:ascii="Arial" w:hAnsi="Arial" w:cs="Arial"/>
          <w:color w:val="3F2A56"/>
        </w:rPr>
        <w:t xml:space="preserve"> </w:t>
      </w:r>
      <w:r w:rsidR="00422B7B" w:rsidRPr="0071560B">
        <w:rPr>
          <w:rFonts w:ascii="Arial" w:hAnsi="Arial" w:cs="Arial"/>
          <w:color w:val="3F2A56"/>
        </w:rPr>
        <w:t xml:space="preserve">Support team </w:t>
      </w:r>
      <w:r w:rsidR="00C9300E" w:rsidRPr="0071560B">
        <w:rPr>
          <w:rFonts w:ascii="Arial" w:hAnsi="Arial" w:cs="Arial"/>
          <w:color w:val="3F2A56"/>
        </w:rPr>
        <w:t>roles</w:t>
      </w:r>
      <w:bookmarkEnd w:id="31"/>
    </w:p>
    <w:p w14:paraId="0D8417DF" w14:textId="77777777" w:rsidR="00C9300E" w:rsidRPr="0071560B" w:rsidRDefault="00C9300E" w:rsidP="004A415B">
      <w:pPr>
        <w:spacing w:after="240" w:line="240" w:lineRule="auto"/>
        <w:rPr>
          <w:rFonts w:ascii="Arial" w:hAnsi="Arial" w:cs="Arial"/>
          <w:sz w:val="24"/>
          <w:szCs w:val="24"/>
        </w:rPr>
      </w:pPr>
      <w:r w:rsidRPr="0071560B">
        <w:rPr>
          <w:rFonts w:ascii="Arial" w:hAnsi="Arial" w:cs="Arial"/>
          <w:sz w:val="24"/>
          <w:szCs w:val="24"/>
        </w:rPr>
        <w:t xml:space="preserve">The roles below are present in both the OIT and SIT, and are critical to the success and smooth running of the operation. </w:t>
      </w:r>
    </w:p>
    <w:tbl>
      <w:tblPr>
        <w:tblStyle w:val="TableGrid"/>
        <w:tblW w:w="9356" w:type="dxa"/>
        <w:tblInd w:w="-5" w:type="dxa"/>
        <w:shd w:val="clear" w:color="auto" w:fill="3F2A55"/>
        <w:tblLook w:val="04A0" w:firstRow="1" w:lastRow="0" w:firstColumn="1" w:lastColumn="0" w:noHBand="0" w:noVBand="1"/>
      </w:tblPr>
      <w:tblGrid>
        <w:gridCol w:w="1536"/>
        <w:gridCol w:w="7820"/>
      </w:tblGrid>
      <w:tr w:rsidR="00CF786B" w:rsidRPr="0071560B" w14:paraId="495F98B5" w14:textId="77777777" w:rsidTr="00E6775A">
        <w:trPr>
          <w:cantSplit/>
          <w:trHeight w:val="1135"/>
        </w:trPr>
        <w:tc>
          <w:tcPr>
            <w:tcW w:w="1536" w:type="dxa"/>
            <w:shd w:val="clear" w:color="auto" w:fill="3F2A55"/>
            <w:vAlign w:val="center"/>
          </w:tcPr>
          <w:p w14:paraId="1F948B79" w14:textId="77777777" w:rsidR="00CF786B" w:rsidRPr="0071560B" w:rsidRDefault="00CF786B" w:rsidP="00630C85">
            <w:pPr>
              <w:spacing w:before="60" w:after="60"/>
              <w:jc w:val="center"/>
              <w:rPr>
                <w:rFonts w:ascii="Arial" w:hAnsi="Arial" w:cs="Arial"/>
                <w:b/>
                <w:lang w:eastAsia="de-AT"/>
              </w:rPr>
            </w:pPr>
            <w:r w:rsidRPr="0071560B">
              <w:rPr>
                <w:rFonts w:ascii="Arial" w:hAnsi="Arial" w:cs="Arial"/>
                <w:b/>
                <w:lang w:eastAsia="de-AT"/>
              </w:rPr>
              <w:t>Facilitator</w:t>
            </w:r>
          </w:p>
          <w:p w14:paraId="20B7630C" w14:textId="77777777" w:rsidR="00CF786B" w:rsidRPr="0071560B" w:rsidRDefault="00CF786B" w:rsidP="00630C85">
            <w:pPr>
              <w:spacing w:before="60" w:after="60"/>
              <w:jc w:val="center"/>
              <w:rPr>
                <w:rFonts w:ascii="Arial" w:hAnsi="Arial" w:cs="Arial"/>
                <w:b/>
                <w:lang w:eastAsia="de-AT"/>
              </w:rPr>
            </w:pPr>
          </w:p>
        </w:tc>
        <w:tc>
          <w:tcPr>
            <w:tcW w:w="7820" w:type="dxa"/>
          </w:tcPr>
          <w:p w14:paraId="12BAD302" w14:textId="77777777" w:rsidR="009D0152" w:rsidRPr="0071560B" w:rsidRDefault="00CF786B" w:rsidP="004A415B">
            <w:pPr>
              <w:jc w:val="both"/>
              <w:rPr>
                <w:rFonts w:ascii="Arial" w:hAnsi="Arial" w:cs="Arial"/>
                <w:lang w:eastAsia="de-AT"/>
              </w:rPr>
            </w:pPr>
            <w:r w:rsidRPr="0071560B">
              <w:rPr>
                <w:rFonts w:ascii="Arial" w:hAnsi="Arial" w:cs="Arial"/>
                <w:lang w:eastAsia="de-AT"/>
              </w:rPr>
              <w:t xml:space="preserve">The </w:t>
            </w:r>
            <w:r w:rsidRPr="0071560B">
              <w:rPr>
                <w:rFonts w:ascii="Arial" w:hAnsi="Arial" w:cs="Arial"/>
                <w:b/>
                <w:color w:val="3F2A55"/>
                <w:lang w:eastAsia="de-AT"/>
              </w:rPr>
              <w:t>Facilitato</w:t>
            </w:r>
            <w:r w:rsidRPr="0071560B">
              <w:rPr>
                <w:rFonts w:ascii="Arial" w:hAnsi="Arial" w:cs="Arial"/>
                <w:b/>
                <w:lang w:eastAsia="de-AT"/>
              </w:rPr>
              <w:t>r</w:t>
            </w:r>
            <w:r w:rsidRPr="0071560B">
              <w:rPr>
                <w:rFonts w:ascii="Arial" w:hAnsi="Arial" w:cs="Arial"/>
                <w:lang w:eastAsia="de-AT"/>
              </w:rPr>
              <w:t xml:space="preserve"> </w:t>
            </w:r>
            <w:r w:rsidR="0088534C" w:rsidRPr="0071560B">
              <w:rPr>
                <w:rFonts w:ascii="Arial" w:hAnsi="Arial" w:cs="Arial"/>
                <w:lang w:eastAsia="de-AT"/>
              </w:rPr>
              <w:t>is the guardian of the in</w:t>
            </w:r>
            <w:r w:rsidR="00B42692" w:rsidRPr="0071560B">
              <w:rPr>
                <w:rFonts w:ascii="Arial" w:hAnsi="Arial" w:cs="Arial"/>
                <w:lang w:eastAsia="de-AT"/>
              </w:rPr>
              <w:t>cident</w:t>
            </w:r>
            <w:r w:rsidR="0088534C" w:rsidRPr="0071560B">
              <w:rPr>
                <w:rFonts w:ascii="Arial" w:hAnsi="Arial" w:cs="Arial"/>
                <w:lang w:eastAsia="de-AT"/>
              </w:rPr>
              <w:t xml:space="preserve"> management process, and </w:t>
            </w:r>
          </w:p>
          <w:p w14:paraId="365F7EC7" w14:textId="3A398790" w:rsidR="00B42692" w:rsidRPr="0071560B" w:rsidRDefault="00964289" w:rsidP="004A415B">
            <w:pPr>
              <w:jc w:val="both"/>
              <w:rPr>
                <w:rFonts w:ascii="Arial" w:hAnsi="Arial" w:cs="Arial"/>
                <w:lang w:eastAsia="de-AT"/>
              </w:rPr>
            </w:pPr>
            <w:r w:rsidRPr="0071560B">
              <w:rPr>
                <w:rFonts w:ascii="Arial" w:hAnsi="Arial" w:cs="Arial"/>
                <w:lang w:eastAsia="de-AT"/>
              </w:rPr>
              <w:t>e</w:t>
            </w:r>
            <w:r w:rsidR="009D0152" w:rsidRPr="0071560B">
              <w:rPr>
                <w:rFonts w:ascii="Arial" w:hAnsi="Arial" w:cs="Arial"/>
                <w:lang w:eastAsia="de-AT"/>
              </w:rPr>
              <w:t xml:space="preserve">nsure the functional running of both meetings. They act as the </w:t>
            </w:r>
            <w:r w:rsidR="00795266" w:rsidRPr="0071560B">
              <w:rPr>
                <w:rFonts w:ascii="Arial" w:hAnsi="Arial" w:cs="Arial"/>
                <w:lang w:eastAsia="de-AT"/>
              </w:rPr>
              <w:t xml:space="preserve">‘right-hand’ to the OIT and SIT chairs </w:t>
            </w:r>
            <w:r w:rsidR="009D0152" w:rsidRPr="0071560B">
              <w:rPr>
                <w:rFonts w:ascii="Arial" w:hAnsi="Arial" w:cs="Arial"/>
                <w:lang w:eastAsia="de-AT"/>
              </w:rPr>
              <w:t>and provide pre-meeting briefs to the Chairs, if requested.</w:t>
            </w:r>
          </w:p>
          <w:p w14:paraId="088F73B6" w14:textId="77777777" w:rsidR="00CC2430" w:rsidRPr="0071560B" w:rsidRDefault="00CC2430" w:rsidP="004A415B">
            <w:pPr>
              <w:jc w:val="both"/>
              <w:rPr>
                <w:rFonts w:ascii="Arial" w:hAnsi="Arial" w:cs="Arial"/>
                <w:lang w:eastAsia="de-AT"/>
              </w:rPr>
            </w:pPr>
          </w:p>
          <w:p w14:paraId="0256B150" w14:textId="44E0E1A9" w:rsidR="00CF786B" w:rsidRPr="0071560B" w:rsidRDefault="0088534C" w:rsidP="004A415B">
            <w:pPr>
              <w:jc w:val="both"/>
              <w:rPr>
                <w:rFonts w:ascii="Arial" w:hAnsi="Arial" w:cs="Arial"/>
                <w:lang w:eastAsia="de-AT"/>
              </w:rPr>
            </w:pPr>
            <w:r w:rsidRPr="0071560B">
              <w:rPr>
                <w:rFonts w:ascii="Arial" w:hAnsi="Arial" w:cs="Arial"/>
                <w:lang w:eastAsia="de-AT"/>
              </w:rPr>
              <w:t>The Facilitator</w:t>
            </w:r>
            <w:r w:rsidR="00CF786B" w:rsidRPr="0071560B">
              <w:rPr>
                <w:rFonts w:ascii="Arial" w:hAnsi="Arial" w:cs="Arial"/>
                <w:lang w:eastAsia="de-AT"/>
              </w:rPr>
              <w:t xml:space="preserve"> </w:t>
            </w:r>
            <w:r w:rsidR="00B42692" w:rsidRPr="0071560B">
              <w:rPr>
                <w:rFonts w:ascii="Arial" w:hAnsi="Arial" w:cs="Arial"/>
                <w:lang w:eastAsia="de-AT"/>
              </w:rPr>
              <w:t xml:space="preserve">supports the </w:t>
            </w:r>
            <w:r w:rsidR="00795266" w:rsidRPr="0071560B">
              <w:rPr>
                <w:rFonts w:ascii="Arial" w:hAnsi="Arial" w:cs="Arial"/>
                <w:lang w:eastAsia="de-AT"/>
              </w:rPr>
              <w:t xml:space="preserve">OIT and SIT </w:t>
            </w:r>
            <w:r w:rsidR="00B42692" w:rsidRPr="0071560B">
              <w:rPr>
                <w:rFonts w:ascii="Arial" w:hAnsi="Arial" w:cs="Arial"/>
                <w:lang w:eastAsia="de-AT"/>
              </w:rPr>
              <w:t>meeting chair</w:t>
            </w:r>
            <w:r w:rsidR="00795266" w:rsidRPr="0071560B">
              <w:rPr>
                <w:rFonts w:ascii="Arial" w:hAnsi="Arial" w:cs="Arial"/>
                <w:lang w:eastAsia="de-AT"/>
              </w:rPr>
              <w:t>s as required</w:t>
            </w:r>
            <w:r w:rsidR="00B42692" w:rsidRPr="0071560B">
              <w:rPr>
                <w:rFonts w:ascii="Arial" w:hAnsi="Arial" w:cs="Arial"/>
                <w:lang w:eastAsia="de-AT"/>
              </w:rPr>
              <w:t xml:space="preserve"> and ensures all information is captured (i.e.</w:t>
            </w:r>
            <w:r w:rsidR="00E16880" w:rsidRPr="0071560B">
              <w:rPr>
                <w:rFonts w:ascii="Arial" w:hAnsi="Arial" w:cs="Arial"/>
                <w:lang w:eastAsia="de-AT"/>
              </w:rPr>
              <w:t xml:space="preserve"> </w:t>
            </w:r>
            <w:r w:rsidR="00B42692" w:rsidRPr="0071560B">
              <w:rPr>
                <w:rFonts w:ascii="Arial" w:hAnsi="Arial" w:cs="Arial"/>
                <w:lang w:eastAsia="de-AT"/>
              </w:rPr>
              <w:t>decisions are recorded and actions are logged</w:t>
            </w:r>
            <w:r w:rsidR="00795266" w:rsidRPr="0071560B">
              <w:rPr>
                <w:rFonts w:ascii="Arial" w:hAnsi="Arial" w:cs="Arial"/>
                <w:lang w:eastAsia="de-AT"/>
              </w:rPr>
              <w:t xml:space="preserve"> by the Information Manager</w:t>
            </w:r>
            <w:r w:rsidR="00F0788B" w:rsidRPr="0071560B">
              <w:rPr>
                <w:rFonts w:ascii="Arial" w:hAnsi="Arial" w:cs="Arial"/>
                <w:lang w:eastAsia="de-AT"/>
              </w:rPr>
              <w:t xml:space="preserve"> on CLIO.</w:t>
            </w:r>
            <w:r w:rsidR="00B42692" w:rsidRPr="0071560B">
              <w:rPr>
                <w:rFonts w:ascii="Arial" w:hAnsi="Arial" w:cs="Arial"/>
                <w:lang w:eastAsia="de-AT"/>
              </w:rPr>
              <w:t xml:space="preserve">). </w:t>
            </w:r>
            <w:r w:rsidR="008728CA" w:rsidRPr="0071560B">
              <w:rPr>
                <w:rFonts w:ascii="Arial" w:hAnsi="Arial" w:cs="Arial"/>
                <w:lang w:eastAsia="de-AT"/>
              </w:rPr>
              <w:t xml:space="preserve">The Facilitator will ensure the team has the correct representation, as requested by the </w:t>
            </w:r>
            <w:r w:rsidR="00E16880" w:rsidRPr="0071560B">
              <w:rPr>
                <w:rFonts w:ascii="Arial" w:hAnsi="Arial" w:cs="Arial"/>
                <w:lang w:eastAsia="de-AT"/>
              </w:rPr>
              <w:t>C</w:t>
            </w:r>
            <w:r w:rsidR="008728CA" w:rsidRPr="0071560B">
              <w:rPr>
                <w:rFonts w:ascii="Arial" w:hAnsi="Arial" w:cs="Arial"/>
                <w:lang w:eastAsia="de-AT"/>
              </w:rPr>
              <w:t>hair. The Facilitator will also make sure the information management process is being followed to support with effective decision-making.</w:t>
            </w:r>
          </w:p>
          <w:p w14:paraId="52DCF346" w14:textId="77777777" w:rsidR="00CC2430" w:rsidRPr="0071560B" w:rsidRDefault="00CC2430" w:rsidP="004A415B">
            <w:pPr>
              <w:jc w:val="both"/>
              <w:rPr>
                <w:rFonts w:ascii="Arial" w:hAnsi="Arial" w:cs="Arial"/>
                <w:lang w:eastAsia="de-AT"/>
              </w:rPr>
            </w:pPr>
          </w:p>
          <w:p w14:paraId="016D9A87" w14:textId="55206E63" w:rsidR="00F437D5" w:rsidRPr="0071560B" w:rsidRDefault="00F437D5" w:rsidP="004A415B">
            <w:pPr>
              <w:jc w:val="both"/>
              <w:rPr>
                <w:rFonts w:ascii="Arial" w:hAnsi="Arial" w:cs="Arial"/>
                <w:lang w:eastAsia="de-AT"/>
              </w:rPr>
            </w:pPr>
            <w:r w:rsidRPr="0071560B">
              <w:rPr>
                <w:rFonts w:ascii="Arial" w:hAnsi="Arial" w:cs="Arial"/>
                <w:lang w:eastAsia="de-AT"/>
              </w:rPr>
              <w:t xml:space="preserve">The Facilitator also maintains the Information Board &amp; Objectives </w:t>
            </w:r>
            <w:r w:rsidR="00CC2430" w:rsidRPr="0071560B">
              <w:rPr>
                <w:rFonts w:ascii="Arial" w:hAnsi="Arial" w:cs="Arial"/>
                <w:lang w:eastAsia="de-AT"/>
              </w:rPr>
              <w:t xml:space="preserve">Board in the OIT and SIT. </w:t>
            </w:r>
          </w:p>
          <w:p w14:paraId="1E1F61DC" w14:textId="77777777" w:rsidR="005F068B" w:rsidRPr="0071560B" w:rsidRDefault="005F068B" w:rsidP="004A415B">
            <w:pPr>
              <w:jc w:val="both"/>
              <w:rPr>
                <w:rFonts w:ascii="Arial" w:hAnsi="Arial" w:cs="Arial"/>
                <w:lang w:eastAsia="de-AT"/>
              </w:rPr>
            </w:pPr>
          </w:p>
          <w:p w14:paraId="64CDEC35" w14:textId="535264E8" w:rsidR="00CC2430" w:rsidRPr="0071560B" w:rsidRDefault="005F068B" w:rsidP="004A415B">
            <w:pPr>
              <w:jc w:val="both"/>
              <w:rPr>
                <w:rFonts w:ascii="Arial" w:hAnsi="Arial" w:cs="Arial"/>
                <w:lang w:eastAsia="de-AT"/>
              </w:rPr>
            </w:pPr>
            <w:r w:rsidRPr="0071560B">
              <w:rPr>
                <w:rFonts w:ascii="Arial" w:hAnsi="Arial" w:cs="Arial"/>
                <w:lang w:eastAsia="de-AT"/>
              </w:rPr>
              <w:t xml:space="preserve">There could be occasions when it is deemed adequate for only an Information Manager to support the OIT without the Facilitator. This decision should be made by the OIT </w:t>
            </w:r>
            <w:r w:rsidR="00E16880" w:rsidRPr="0071560B">
              <w:rPr>
                <w:rFonts w:ascii="Arial" w:hAnsi="Arial" w:cs="Arial"/>
                <w:lang w:eastAsia="de-AT"/>
              </w:rPr>
              <w:t>C</w:t>
            </w:r>
            <w:r w:rsidRPr="0071560B">
              <w:rPr>
                <w:rFonts w:ascii="Arial" w:hAnsi="Arial" w:cs="Arial"/>
                <w:lang w:eastAsia="de-AT"/>
              </w:rPr>
              <w:t xml:space="preserve">hair. </w:t>
            </w:r>
            <w:r w:rsidR="0081764F" w:rsidRPr="0071560B">
              <w:rPr>
                <w:rFonts w:ascii="Arial" w:hAnsi="Arial" w:cs="Arial"/>
                <w:lang w:eastAsia="de-AT"/>
              </w:rPr>
              <w:t xml:space="preserve">For example level 2 incidents. </w:t>
            </w:r>
          </w:p>
          <w:p w14:paraId="4AEB8BD0" w14:textId="5C7596A2" w:rsidR="00CF786B" w:rsidRPr="0071560B" w:rsidRDefault="00CF786B" w:rsidP="004A415B">
            <w:pPr>
              <w:spacing w:after="120"/>
              <w:jc w:val="both"/>
              <w:rPr>
                <w:rFonts w:ascii="Arial" w:hAnsi="Arial" w:cs="Arial"/>
                <w:lang w:eastAsia="de-AT"/>
              </w:rPr>
            </w:pPr>
            <w:r w:rsidRPr="0071560B">
              <w:rPr>
                <w:rFonts w:ascii="Arial" w:hAnsi="Arial" w:cs="Arial"/>
                <w:lang w:eastAsia="de-AT"/>
              </w:rPr>
              <w:t xml:space="preserve">This role may be assumed by a </w:t>
            </w:r>
            <w:r w:rsidR="005F068B" w:rsidRPr="0071560B">
              <w:rPr>
                <w:rFonts w:ascii="Arial" w:hAnsi="Arial" w:cs="Arial"/>
                <w:lang w:eastAsia="de-AT"/>
              </w:rPr>
              <w:t xml:space="preserve"> member of the </w:t>
            </w:r>
            <w:r w:rsidR="00E16880" w:rsidRPr="0071560B">
              <w:rPr>
                <w:rFonts w:ascii="Arial" w:hAnsi="Arial" w:cs="Arial"/>
                <w:lang w:eastAsia="de-AT"/>
              </w:rPr>
              <w:t>Incident Support team</w:t>
            </w:r>
            <w:r w:rsidR="005F068B" w:rsidRPr="0071560B">
              <w:rPr>
                <w:rFonts w:ascii="Arial" w:hAnsi="Arial" w:cs="Arial"/>
                <w:lang w:eastAsia="de-AT"/>
              </w:rPr>
              <w:t xml:space="preserve"> or</w:t>
            </w:r>
            <w:r w:rsidR="00964289" w:rsidRPr="0071560B">
              <w:rPr>
                <w:rFonts w:ascii="Arial" w:hAnsi="Arial" w:cs="Arial"/>
                <w:lang w:eastAsia="de-AT"/>
              </w:rPr>
              <w:t xml:space="preserve"> </w:t>
            </w:r>
            <w:r w:rsidR="005F068B" w:rsidRPr="0071560B">
              <w:rPr>
                <w:rFonts w:ascii="Arial" w:hAnsi="Arial" w:cs="Arial"/>
                <w:lang w:eastAsia="de-AT"/>
              </w:rPr>
              <w:t xml:space="preserve">trained </w:t>
            </w:r>
            <w:r w:rsidRPr="0071560B">
              <w:rPr>
                <w:rFonts w:ascii="Arial" w:hAnsi="Arial" w:cs="Arial"/>
                <w:lang w:eastAsia="de-AT"/>
              </w:rPr>
              <w:t xml:space="preserve">member of </w:t>
            </w:r>
            <w:r w:rsidR="005F068B" w:rsidRPr="0071560B">
              <w:rPr>
                <w:rFonts w:ascii="Arial" w:hAnsi="Arial" w:cs="Arial"/>
                <w:lang w:eastAsia="de-AT"/>
              </w:rPr>
              <w:t>staff</w:t>
            </w:r>
            <w:r w:rsidRPr="0071560B">
              <w:rPr>
                <w:rFonts w:ascii="Arial" w:hAnsi="Arial" w:cs="Arial"/>
                <w:lang w:eastAsia="de-AT"/>
              </w:rPr>
              <w:t>,</w:t>
            </w:r>
            <w:r w:rsidR="00964289" w:rsidRPr="0071560B">
              <w:rPr>
                <w:rFonts w:ascii="Arial" w:hAnsi="Arial" w:cs="Arial"/>
                <w:lang w:eastAsia="de-AT"/>
              </w:rPr>
              <w:t xml:space="preserve"> </w:t>
            </w:r>
            <w:r w:rsidR="005F068B" w:rsidRPr="0071560B">
              <w:rPr>
                <w:rFonts w:ascii="Arial" w:hAnsi="Arial" w:cs="Arial"/>
                <w:lang w:eastAsia="de-AT"/>
              </w:rPr>
              <w:t xml:space="preserve">who’s well versed in the IMF and incident </w:t>
            </w:r>
            <w:r w:rsidR="00F0788B" w:rsidRPr="0071560B">
              <w:rPr>
                <w:rFonts w:ascii="Arial" w:hAnsi="Arial" w:cs="Arial"/>
                <w:lang w:eastAsia="de-AT"/>
              </w:rPr>
              <w:t>management</w:t>
            </w:r>
            <w:r w:rsidR="005F068B" w:rsidRPr="0071560B">
              <w:rPr>
                <w:rFonts w:ascii="Arial" w:hAnsi="Arial" w:cs="Arial"/>
                <w:lang w:eastAsia="de-AT"/>
              </w:rPr>
              <w:t>.</w:t>
            </w:r>
          </w:p>
        </w:tc>
      </w:tr>
      <w:tr w:rsidR="00CF786B" w:rsidRPr="0071560B" w14:paraId="6238D4DC" w14:textId="77777777" w:rsidTr="00E6775A">
        <w:trPr>
          <w:cantSplit/>
          <w:trHeight w:val="901"/>
        </w:trPr>
        <w:tc>
          <w:tcPr>
            <w:tcW w:w="1536" w:type="dxa"/>
            <w:shd w:val="clear" w:color="auto" w:fill="3F2A55"/>
            <w:vAlign w:val="center"/>
          </w:tcPr>
          <w:p w14:paraId="7372320A" w14:textId="77777777" w:rsidR="00CF786B" w:rsidRPr="0071560B" w:rsidRDefault="00CF786B" w:rsidP="00630C85">
            <w:pPr>
              <w:jc w:val="center"/>
              <w:rPr>
                <w:rFonts w:ascii="Arial" w:hAnsi="Arial" w:cs="Arial"/>
                <w:b/>
                <w:lang w:eastAsia="de-AT"/>
              </w:rPr>
            </w:pPr>
            <w:r w:rsidRPr="0071560B">
              <w:rPr>
                <w:rFonts w:ascii="Arial" w:hAnsi="Arial" w:cs="Arial"/>
                <w:b/>
                <w:lang w:eastAsia="de-AT"/>
              </w:rPr>
              <w:lastRenderedPageBreak/>
              <w:t>Information Manager</w:t>
            </w:r>
          </w:p>
        </w:tc>
        <w:tc>
          <w:tcPr>
            <w:tcW w:w="7820" w:type="dxa"/>
          </w:tcPr>
          <w:p w14:paraId="5375B376" w14:textId="0A7FE7E5" w:rsidR="005F068B" w:rsidRPr="0071560B" w:rsidRDefault="00CF786B" w:rsidP="00FC2754">
            <w:pPr>
              <w:spacing w:before="120" w:after="120"/>
              <w:jc w:val="both"/>
              <w:rPr>
                <w:rFonts w:ascii="Arial" w:hAnsi="Arial" w:cs="Arial"/>
                <w:lang w:eastAsia="de-AT"/>
              </w:rPr>
            </w:pPr>
            <w:r w:rsidRPr="0071560B">
              <w:rPr>
                <w:rFonts w:ascii="Arial" w:hAnsi="Arial" w:cs="Arial"/>
                <w:lang w:eastAsia="de-AT"/>
              </w:rPr>
              <w:t>The</w:t>
            </w:r>
            <w:r w:rsidRPr="0071560B">
              <w:rPr>
                <w:rFonts w:ascii="Arial" w:hAnsi="Arial" w:cs="Arial"/>
                <w:b/>
                <w:lang w:eastAsia="de-AT"/>
              </w:rPr>
              <w:t xml:space="preserve"> </w:t>
            </w:r>
            <w:r w:rsidRPr="0071560B">
              <w:rPr>
                <w:rFonts w:ascii="Arial" w:hAnsi="Arial" w:cs="Arial"/>
                <w:b/>
                <w:color w:val="3F2A55"/>
                <w:lang w:eastAsia="de-AT"/>
              </w:rPr>
              <w:t>Information Manager</w:t>
            </w:r>
            <w:r w:rsidRPr="0071560B">
              <w:rPr>
                <w:rFonts w:ascii="Arial" w:hAnsi="Arial" w:cs="Arial"/>
                <w:color w:val="3F2A55"/>
                <w:lang w:eastAsia="de-AT"/>
              </w:rPr>
              <w:t xml:space="preserve"> </w:t>
            </w:r>
            <w:r w:rsidRPr="0071560B">
              <w:rPr>
                <w:rFonts w:ascii="Arial" w:hAnsi="Arial" w:cs="Arial"/>
                <w:lang w:eastAsia="de-AT"/>
              </w:rPr>
              <w:t xml:space="preserve">maintains the </w:t>
            </w:r>
            <w:r w:rsidR="00290334" w:rsidRPr="0071560B">
              <w:rPr>
                <w:rFonts w:ascii="Arial" w:hAnsi="Arial" w:cs="Arial"/>
                <w:lang w:eastAsia="de-AT"/>
              </w:rPr>
              <w:t xml:space="preserve">Issues &amp; Actions </w:t>
            </w:r>
            <w:r w:rsidR="00895519" w:rsidRPr="0071560B">
              <w:rPr>
                <w:rFonts w:ascii="Arial" w:hAnsi="Arial" w:cs="Arial"/>
                <w:lang w:eastAsia="de-AT"/>
              </w:rPr>
              <w:t>L</w:t>
            </w:r>
            <w:r w:rsidRPr="0071560B">
              <w:rPr>
                <w:rFonts w:ascii="Arial" w:hAnsi="Arial" w:cs="Arial"/>
                <w:lang w:eastAsia="de-AT"/>
              </w:rPr>
              <w:t>og</w:t>
            </w:r>
            <w:r w:rsidR="00290334" w:rsidRPr="0071560B">
              <w:rPr>
                <w:rFonts w:ascii="Arial" w:hAnsi="Arial" w:cs="Arial"/>
                <w:lang w:eastAsia="de-AT"/>
              </w:rPr>
              <w:t xml:space="preserve"> and Decision Log</w:t>
            </w:r>
            <w:r w:rsidRPr="0071560B">
              <w:rPr>
                <w:rFonts w:ascii="Arial" w:hAnsi="Arial" w:cs="Arial"/>
                <w:lang w:eastAsia="de-AT"/>
              </w:rPr>
              <w:t xml:space="preserve"> for the OIT and SIT</w:t>
            </w:r>
            <w:r w:rsidR="00290334" w:rsidRPr="0071560B">
              <w:rPr>
                <w:rFonts w:ascii="Arial" w:hAnsi="Arial" w:cs="Arial"/>
                <w:lang w:eastAsia="de-AT"/>
              </w:rPr>
              <w:t>. The Information Manager is responsible for recording the issues raised by the incident and</w:t>
            </w:r>
            <w:r w:rsidR="00F437D5" w:rsidRPr="0071560B">
              <w:rPr>
                <w:rFonts w:ascii="Arial" w:hAnsi="Arial" w:cs="Arial"/>
                <w:lang w:eastAsia="de-AT"/>
              </w:rPr>
              <w:t xml:space="preserve"> assigning the</w:t>
            </w:r>
            <w:r w:rsidR="00290334" w:rsidRPr="0071560B">
              <w:rPr>
                <w:rFonts w:ascii="Arial" w:hAnsi="Arial" w:cs="Arial"/>
                <w:lang w:eastAsia="de-AT"/>
              </w:rPr>
              <w:t xml:space="preserve"> corresponding actions</w:t>
            </w:r>
            <w:r w:rsidR="00F437D5" w:rsidRPr="0071560B">
              <w:rPr>
                <w:rFonts w:ascii="Arial" w:hAnsi="Arial" w:cs="Arial"/>
                <w:lang w:eastAsia="de-AT"/>
              </w:rPr>
              <w:t xml:space="preserve"> with clear owners and deadlines. The Information Manager also records </w:t>
            </w:r>
            <w:r w:rsidRPr="0071560B">
              <w:rPr>
                <w:rFonts w:ascii="Arial" w:hAnsi="Arial" w:cs="Arial"/>
                <w:lang w:eastAsia="de-AT"/>
              </w:rPr>
              <w:t>decisions</w:t>
            </w:r>
            <w:r w:rsidR="00F437D5" w:rsidRPr="0071560B">
              <w:rPr>
                <w:rFonts w:ascii="Arial" w:hAnsi="Arial" w:cs="Arial"/>
                <w:lang w:eastAsia="de-AT"/>
              </w:rPr>
              <w:t xml:space="preserve"> made by the OIT/SIT</w:t>
            </w:r>
            <w:r w:rsidRPr="0071560B">
              <w:rPr>
                <w:rFonts w:ascii="Arial" w:hAnsi="Arial" w:cs="Arial"/>
                <w:lang w:eastAsia="de-AT"/>
              </w:rPr>
              <w:t xml:space="preserve"> alongside the rationale supporting those decisions.</w:t>
            </w:r>
            <w:r w:rsidR="00F0788B" w:rsidRPr="0071560B">
              <w:rPr>
                <w:rFonts w:ascii="Arial" w:hAnsi="Arial" w:cs="Arial"/>
                <w:lang w:eastAsia="de-AT"/>
              </w:rPr>
              <w:t xml:space="preserve"> This role is responsible for uploading all meeting documents and outputs onto CLIO. </w:t>
            </w:r>
          </w:p>
          <w:p w14:paraId="18726237" w14:textId="2EC89046" w:rsidR="005F068B" w:rsidRPr="0071560B" w:rsidRDefault="00F0788B" w:rsidP="00FC2754">
            <w:pPr>
              <w:spacing w:before="120" w:after="120"/>
              <w:jc w:val="both"/>
              <w:rPr>
                <w:rFonts w:ascii="Arial" w:hAnsi="Arial" w:cs="Arial"/>
                <w:lang w:eastAsia="de-AT"/>
              </w:rPr>
            </w:pPr>
            <w:r w:rsidRPr="0071560B">
              <w:rPr>
                <w:rFonts w:ascii="Arial" w:hAnsi="Arial" w:cs="Arial"/>
                <w:lang w:eastAsia="de-AT"/>
              </w:rPr>
              <w:t xml:space="preserve">On the occasion when OIT is supported by the Information Manager only, the individual will also maintain the Information Board and Objectives Board. </w:t>
            </w:r>
          </w:p>
          <w:p w14:paraId="5729308F" w14:textId="69B64745" w:rsidR="00CF786B" w:rsidRPr="0071560B" w:rsidRDefault="00CF786B" w:rsidP="00FC2754">
            <w:pPr>
              <w:spacing w:before="240" w:after="120"/>
              <w:jc w:val="both"/>
              <w:rPr>
                <w:rFonts w:ascii="Arial" w:hAnsi="Arial" w:cs="Arial"/>
                <w:lang w:eastAsia="de-AT"/>
              </w:rPr>
            </w:pPr>
            <w:r w:rsidRPr="0071560B">
              <w:rPr>
                <w:rFonts w:ascii="Arial" w:eastAsiaTheme="minorHAnsi" w:hAnsi="Arial" w:cs="Arial"/>
                <w:lang w:eastAsia="de-AT"/>
              </w:rPr>
              <w:t>This role should be assumed by a trained member of staff</w:t>
            </w:r>
            <w:r w:rsidR="00F0788B" w:rsidRPr="0071560B">
              <w:rPr>
                <w:rFonts w:ascii="Arial" w:eastAsiaTheme="minorHAnsi" w:hAnsi="Arial" w:cs="Arial"/>
                <w:lang w:eastAsia="de-AT"/>
              </w:rPr>
              <w:t xml:space="preserve"> who’s well-versed in the IMF, incident management and CLIO.</w:t>
            </w:r>
          </w:p>
        </w:tc>
      </w:tr>
      <w:tr w:rsidR="00CF786B" w:rsidRPr="0071560B" w14:paraId="7C9B0BC7" w14:textId="77777777" w:rsidTr="00E6775A">
        <w:trPr>
          <w:cantSplit/>
          <w:trHeight w:val="1399"/>
        </w:trPr>
        <w:tc>
          <w:tcPr>
            <w:tcW w:w="1536" w:type="dxa"/>
            <w:shd w:val="clear" w:color="auto" w:fill="3F2A55"/>
            <w:vAlign w:val="center"/>
          </w:tcPr>
          <w:p w14:paraId="394ADFE0" w14:textId="77777777" w:rsidR="00CF786B" w:rsidRPr="0071560B" w:rsidRDefault="00CF786B" w:rsidP="00630C85">
            <w:pPr>
              <w:spacing w:before="60" w:after="60"/>
              <w:jc w:val="center"/>
              <w:rPr>
                <w:rFonts w:ascii="Arial" w:hAnsi="Arial" w:cs="Arial"/>
                <w:b/>
                <w:lang w:eastAsia="de-AT"/>
              </w:rPr>
            </w:pPr>
            <w:r w:rsidRPr="0071560B">
              <w:rPr>
                <w:rFonts w:ascii="Arial" w:hAnsi="Arial" w:cs="Arial"/>
                <w:b/>
                <w:lang w:eastAsia="de-AT"/>
              </w:rPr>
              <w:t>Admin Support</w:t>
            </w:r>
          </w:p>
        </w:tc>
        <w:tc>
          <w:tcPr>
            <w:tcW w:w="7820" w:type="dxa"/>
          </w:tcPr>
          <w:p w14:paraId="087B7A0E" w14:textId="7AE58ADE" w:rsidR="00CF786B" w:rsidRPr="0071560B" w:rsidRDefault="00CF786B" w:rsidP="00630C85">
            <w:pPr>
              <w:spacing w:before="120"/>
              <w:jc w:val="both"/>
              <w:rPr>
                <w:rFonts w:ascii="Arial" w:hAnsi="Arial" w:cs="Arial"/>
                <w:lang w:eastAsia="de-AT"/>
              </w:rPr>
            </w:pPr>
            <w:r w:rsidRPr="0071560B">
              <w:rPr>
                <w:rFonts w:ascii="Arial" w:hAnsi="Arial" w:cs="Arial"/>
                <w:lang w:eastAsia="de-AT"/>
              </w:rPr>
              <w:t>The</w:t>
            </w:r>
            <w:r w:rsidRPr="0071560B">
              <w:rPr>
                <w:rFonts w:ascii="Arial" w:hAnsi="Arial" w:cs="Arial"/>
                <w:b/>
                <w:lang w:eastAsia="de-AT"/>
              </w:rPr>
              <w:t xml:space="preserve"> </w:t>
            </w:r>
            <w:r w:rsidRPr="0071560B">
              <w:rPr>
                <w:rFonts w:ascii="Arial" w:hAnsi="Arial" w:cs="Arial"/>
                <w:b/>
                <w:color w:val="3F2A55"/>
                <w:lang w:eastAsia="de-AT"/>
              </w:rPr>
              <w:t>Admin Support</w:t>
            </w:r>
            <w:r w:rsidRPr="0071560B">
              <w:rPr>
                <w:rFonts w:ascii="Arial" w:hAnsi="Arial" w:cs="Arial"/>
                <w:color w:val="3F2A55"/>
                <w:lang w:eastAsia="de-AT"/>
              </w:rPr>
              <w:t xml:space="preserve"> </w:t>
            </w:r>
            <w:r w:rsidRPr="0071560B">
              <w:rPr>
                <w:rFonts w:ascii="Arial" w:hAnsi="Arial" w:cs="Arial"/>
                <w:lang w:eastAsia="de-AT"/>
              </w:rPr>
              <w:t xml:space="preserve">role is responsible for conducting any additional administrative tasks on behalf of the </w:t>
            </w:r>
            <w:r w:rsidR="00F437D5" w:rsidRPr="0071560B">
              <w:rPr>
                <w:rFonts w:ascii="Arial" w:hAnsi="Arial" w:cs="Arial"/>
                <w:lang w:eastAsia="de-AT"/>
              </w:rPr>
              <w:t>OIT/SIT</w:t>
            </w:r>
            <w:r w:rsidRPr="0071560B">
              <w:rPr>
                <w:rFonts w:ascii="Arial" w:hAnsi="Arial" w:cs="Arial"/>
                <w:lang w:eastAsia="de-AT"/>
              </w:rPr>
              <w:t xml:space="preserve"> to ensure the</w:t>
            </w:r>
            <w:r w:rsidR="008728CA" w:rsidRPr="0071560B">
              <w:rPr>
                <w:rFonts w:ascii="Arial" w:hAnsi="Arial" w:cs="Arial"/>
                <w:lang w:eastAsia="de-AT"/>
              </w:rPr>
              <w:t xml:space="preserve"> meetings</w:t>
            </w:r>
            <w:r w:rsidRPr="0071560B">
              <w:rPr>
                <w:rFonts w:ascii="Arial" w:hAnsi="Arial" w:cs="Arial"/>
                <w:lang w:eastAsia="de-AT"/>
              </w:rPr>
              <w:t xml:space="preserve"> run smoothly.</w:t>
            </w:r>
            <w:r w:rsidR="00F0788B" w:rsidRPr="0071560B">
              <w:rPr>
                <w:rFonts w:ascii="Arial" w:hAnsi="Arial" w:cs="Arial"/>
                <w:lang w:eastAsia="de-AT"/>
              </w:rPr>
              <w:t xml:space="preserve"> For example, uploading meeting documents to CLIO, etc. </w:t>
            </w:r>
          </w:p>
          <w:p w14:paraId="04063139" w14:textId="77777777" w:rsidR="00CF786B" w:rsidRPr="0071560B" w:rsidRDefault="00F007FF" w:rsidP="00FC2754">
            <w:pPr>
              <w:spacing w:before="240" w:after="120"/>
              <w:jc w:val="both"/>
              <w:rPr>
                <w:rFonts w:ascii="Arial" w:hAnsi="Arial" w:cs="Arial"/>
              </w:rPr>
            </w:pPr>
            <w:r w:rsidRPr="0071560B">
              <w:rPr>
                <w:rFonts w:ascii="Arial" w:hAnsi="Arial" w:cs="Arial"/>
                <w:lang w:eastAsia="de-AT"/>
              </w:rPr>
              <w:t>T</w:t>
            </w:r>
            <w:r w:rsidR="00CF786B" w:rsidRPr="0071560B">
              <w:rPr>
                <w:rFonts w:ascii="Arial" w:eastAsiaTheme="minorHAnsi" w:hAnsi="Arial" w:cs="Arial"/>
                <w:lang w:eastAsia="de-AT"/>
              </w:rPr>
              <w:t>his role should be assumed by a trained member of staff.</w:t>
            </w:r>
          </w:p>
        </w:tc>
      </w:tr>
    </w:tbl>
    <w:p w14:paraId="631FDAB6" w14:textId="3792A4BE" w:rsidR="00EF2E4E" w:rsidRPr="0071560B" w:rsidRDefault="00EF2E4E" w:rsidP="00630C85">
      <w:pPr>
        <w:spacing w:line="240" w:lineRule="auto"/>
        <w:rPr>
          <w:rFonts w:ascii="Arial" w:hAnsi="Arial" w:cs="Arial"/>
          <w:sz w:val="24"/>
          <w:szCs w:val="24"/>
        </w:rPr>
      </w:pPr>
    </w:p>
    <w:p w14:paraId="7962DFAD" w14:textId="7A426913" w:rsidR="00B65716" w:rsidRPr="0071560B" w:rsidRDefault="002C26B3" w:rsidP="002A5492">
      <w:pPr>
        <w:pStyle w:val="Heading3"/>
        <w:spacing w:after="240" w:line="240" w:lineRule="auto"/>
        <w:rPr>
          <w:rFonts w:ascii="Arial" w:hAnsi="Arial" w:cs="Arial"/>
          <w:color w:val="3F2A55"/>
        </w:rPr>
      </w:pPr>
      <w:bookmarkStart w:id="32" w:name="_Toc194956945"/>
      <w:r w:rsidRPr="0071560B">
        <w:rPr>
          <w:rFonts w:ascii="Arial" w:hAnsi="Arial" w:cs="Arial"/>
          <w:color w:val="3F2A55"/>
        </w:rPr>
        <w:t>2.</w:t>
      </w:r>
      <w:r w:rsidR="00BC0DA3" w:rsidRPr="0071560B">
        <w:rPr>
          <w:rFonts w:ascii="Arial" w:hAnsi="Arial" w:cs="Arial"/>
          <w:color w:val="3F2A55"/>
        </w:rPr>
        <w:t>7</w:t>
      </w:r>
      <w:r w:rsidRPr="0071560B">
        <w:rPr>
          <w:rFonts w:ascii="Arial" w:hAnsi="Arial" w:cs="Arial"/>
          <w:color w:val="3F2A55"/>
        </w:rPr>
        <w:t xml:space="preserve"> </w:t>
      </w:r>
      <w:r w:rsidR="00F0788B" w:rsidRPr="0071560B">
        <w:rPr>
          <w:rFonts w:ascii="Arial" w:hAnsi="Arial" w:cs="Arial"/>
          <w:color w:val="3F2A55"/>
        </w:rPr>
        <w:t>Division and b</w:t>
      </w:r>
      <w:r w:rsidR="00B65716" w:rsidRPr="0071560B">
        <w:rPr>
          <w:rFonts w:ascii="Arial" w:hAnsi="Arial" w:cs="Arial"/>
          <w:color w:val="3F2A55"/>
        </w:rPr>
        <w:t xml:space="preserve">ranch </w:t>
      </w:r>
      <w:r w:rsidR="00C364D5" w:rsidRPr="0071560B">
        <w:rPr>
          <w:rFonts w:ascii="Arial" w:hAnsi="Arial" w:cs="Arial"/>
          <w:color w:val="3F2A55"/>
        </w:rPr>
        <w:t>i</w:t>
      </w:r>
      <w:r w:rsidR="00B65716" w:rsidRPr="0071560B">
        <w:rPr>
          <w:rFonts w:ascii="Arial" w:hAnsi="Arial" w:cs="Arial"/>
          <w:color w:val="3F2A55"/>
        </w:rPr>
        <w:t>nvolvement</w:t>
      </w:r>
      <w:bookmarkEnd w:id="32"/>
    </w:p>
    <w:p w14:paraId="612BF059" w14:textId="4B2955B8" w:rsidR="00D43DD2" w:rsidRPr="0071560B" w:rsidRDefault="00E476C3" w:rsidP="002A5492">
      <w:pPr>
        <w:spacing w:after="0" w:line="240" w:lineRule="auto"/>
        <w:jc w:val="both"/>
        <w:rPr>
          <w:rFonts w:ascii="Arial" w:hAnsi="Arial" w:cs="Arial"/>
          <w:sz w:val="24"/>
          <w:szCs w:val="24"/>
          <w:lang w:eastAsia="en-GB"/>
        </w:rPr>
      </w:pPr>
      <w:r w:rsidRPr="0071560B">
        <w:rPr>
          <w:rFonts w:ascii="Arial" w:hAnsi="Arial" w:cs="Arial"/>
          <w:sz w:val="24"/>
          <w:szCs w:val="24"/>
        </w:rPr>
        <w:t>T</w:t>
      </w:r>
      <w:r w:rsidR="00B65716" w:rsidRPr="0071560B">
        <w:rPr>
          <w:rFonts w:ascii="Arial" w:hAnsi="Arial" w:cs="Arial"/>
          <w:sz w:val="24"/>
          <w:szCs w:val="24"/>
        </w:rPr>
        <w:t xml:space="preserve">he </w:t>
      </w:r>
      <w:r w:rsidR="00F0788B" w:rsidRPr="0071560B">
        <w:rPr>
          <w:rFonts w:ascii="Arial" w:hAnsi="Arial" w:cs="Arial"/>
          <w:sz w:val="24"/>
          <w:szCs w:val="24"/>
        </w:rPr>
        <w:t xml:space="preserve">division and </w:t>
      </w:r>
      <w:r w:rsidR="00B65716" w:rsidRPr="0071560B">
        <w:rPr>
          <w:rFonts w:ascii="Arial" w:hAnsi="Arial" w:cs="Arial"/>
          <w:sz w:val="24"/>
          <w:szCs w:val="24"/>
        </w:rPr>
        <w:t>branch teams will provide appropriate resource, support and advice to the incident response</w:t>
      </w:r>
      <w:r w:rsidRPr="0071560B">
        <w:rPr>
          <w:rFonts w:ascii="Arial" w:hAnsi="Arial" w:cs="Arial"/>
          <w:sz w:val="24"/>
          <w:szCs w:val="24"/>
        </w:rPr>
        <w:t xml:space="preserve"> teams, as</w:t>
      </w:r>
      <w:r w:rsidR="00B65716" w:rsidRPr="0071560B">
        <w:rPr>
          <w:rFonts w:ascii="Arial" w:hAnsi="Arial" w:cs="Arial"/>
          <w:sz w:val="24"/>
          <w:szCs w:val="24"/>
        </w:rPr>
        <w:t xml:space="preserve"> required. Incident Management is a fundamental priority for FSS</w:t>
      </w:r>
      <w:r w:rsidR="008728CA" w:rsidRPr="0071560B">
        <w:rPr>
          <w:rFonts w:ascii="Arial" w:hAnsi="Arial" w:cs="Arial"/>
          <w:sz w:val="24"/>
          <w:szCs w:val="24"/>
        </w:rPr>
        <w:t xml:space="preserve"> </w:t>
      </w:r>
      <w:r w:rsidR="00B65716" w:rsidRPr="0071560B">
        <w:rPr>
          <w:rFonts w:ascii="Arial" w:hAnsi="Arial" w:cs="Arial"/>
          <w:sz w:val="24"/>
          <w:szCs w:val="24"/>
        </w:rPr>
        <w:t>and should be prioritised over non-urgent business as usual work.</w:t>
      </w:r>
    </w:p>
    <w:p w14:paraId="79F076D2" w14:textId="797107C4" w:rsidR="009E5849" w:rsidRPr="0071560B" w:rsidRDefault="009E5849" w:rsidP="002A5492">
      <w:pPr>
        <w:spacing w:after="0" w:line="240" w:lineRule="auto"/>
        <w:jc w:val="both"/>
        <w:rPr>
          <w:rFonts w:ascii="Arial" w:hAnsi="Arial" w:cs="Arial"/>
          <w:sz w:val="16"/>
          <w:szCs w:val="16"/>
        </w:rPr>
      </w:pPr>
    </w:p>
    <w:tbl>
      <w:tblPr>
        <w:tblStyle w:val="TableGrid"/>
        <w:tblW w:w="9356" w:type="dxa"/>
        <w:tblInd w:w="-5" w:type="dxa"/>
        <w:shd w:val="clear" w:color="auto" w:fill="3F2A55"/>
        <w:tblLook w:val="04A0" w:firstRow="1" w:lastRow="0" w:firstColumn="1" w:lastColumn="0" w:noHBand="0" w:noVBand="1"/>
      </w:tblPr>
      <w:tblGrid>
        <w:gridCol w:w="789"/>
        <w:gridCol w:w="8567"/>
      </w:tblGrid>
      <w:tr w:rsidR="00D43DD2" w:rsidRPr="0071560B" w14:paraId="085AE4A4" w14:textId="77777777" w:rsidTr="00E6775A">
        <w:trPr>
          <w:cantSplit/>
          <w:trHeight w:val="1135"/>
        </w:trPr>
        <w:tc>
          <w:tcPr>
            <w:tcW w:w="789" w:type="dxa"/>
            <w:shd w:val="clear" w:color="auto" w:fill="3F2A55"/>
            <w:textDirection w:val="btLr"/>
          </w:tcPr>
          <w:p w14:paraId="6DB073F3" w14:textId="7A32AC56" w:rsidR="00D43DD2" w:rsidRPr="0071560B" w:rsidRDefault="00D43DD2" w:rsidP="00630C85">
            <w:pPr>
              <w:spacing w:before="60" w:after="60"/>
              <w:ind w:left="113" w:right="113"/>
              <w:jc w:val="center"/>
              <w:rPr>
                <w:rFonts w:ascii="Arial" w:hAnsi="Arial" w:cs="Arial"/>
                <w:b/>
                <w:lang w:eastAsia="de-AT"/>
              </w:rPr>
            </w:pPr>
            <w:r w:rsidRPr="0071560B">
              <w:rPr>
                <w:rFonts w:ascii="Arial" w:hAnsi="Arial" w:cs="Arial"/>
                <w:b/>
                <w:lang w:eastAsia="de-AT"/>
              </w:rPr>
              <w:t>SFC</w:t>
            </w:r>
            <w:r w:rsidR="006B7628" w:rsidRPr="0071560B">
              <w:rPr>
                <w:rFonts w:ascii="Arial" w:hAnsi="Arial" w:cs="Arial"/>
                <w:b/>
                <w:lang w:eastAsia="de-AT"/>
              </w:rPr>
              <w:t>I</w:t>
            </w:r>
            <w:r w:rsidRPr="0071560B">
              <w:rPr>
                <w:rFonts w:ascii="Arial" w:hAnsi="Arial" w:cs="Arial"/>
                <w:b/>
                <w:lang w:eastAsia="de-AT"/>
              </w:rPr>
              <w:t>U</w:t>
            </w:r>
          </w:p>
          <w:p w14:paraId="255D2784" w14:textId="77777777" w:rsidR="00D43DD2" w:rsidRPr="0071560B" w:rsidRDefault="00D43DD2" w:rsidP="00630C85">
            <w:pPr>
              <w:spacing w:before="60" w:after="60"/>
              <w:ind w:left="113" w:right="113"/>
              <w:jc w:val="center"/>
              <w:rPr>
                <w:rFonts w:ascii="Arial" w:hAnsi="Arial" w:cs="Arial"/>
                <w:b/>
                <w:lang w:eastAsia="de-AT"/>
              </w:rPr>
            </w:pPr>
          </w:p>
        </w:tc>
        <w:tc>
          <w:tcPr>
            <w:tcW w:w="8567" w:type="dxa"/>
          </w:tcPr>
          <w:p w14:paraId="01C1BEB6" w14:textId="5431D850" w:rsidR="008728CA" w:rsidRPr="0071560B" w:rsidRDefault="00411474" w:rsidP="004A415B">
            <w:pPr>
              <w:spacing w:before="120"/>
              <w:jc w:val="both"/>
              <w:rPr>
                <w:rFonts w:ascii="Arial" w:hAnsi="Arial" w:cs="Arial"/>
                <w:lang w:eastAsia="de-AT"/>
              </w:rPr>
            </w:pPr>
            <w:r w:rsidRPr="0071560B">
              <w:rPr>
                <w:rFonts w:ascii="Arial" w:hAnsi="Arial" w:cs="Arial"/>
                <w:lang w:eastAsia="de-AT"/>
              </w:rPr>
              <w:t xml:space="preserve">The Scottish Food Crime </w:t>
            </w:r>
            <w:r w:rsidR="006B7628" w:rsidRPr="0071560B">
              <w:rPr>
                <w:rFonts w:ascii="Arial" w:hAnsi="Arial" w:cs="Arial"/>
                <w:lang w:eastAsia="de-AT"/>
              </w:rPr>
              <w:t xml:space="preserve">and Incidents </w:t>
            </w:r>
            <w:r w:rsidR="00A8374A" w:rsidRPr="0071560B">
              <w:rPr>
                <w:rFonts w:ascii="Arial" w:hAnsi="Arial" w:cs="Arial"/>
                <w:lang w:eastAsia="de-AT"/>
              </w:rPr>
              <w:t>Unit (SFC</w:t>
            </w:r>
            <w:r w:rsidR="006E0586" w:rsidRPr="0071560B">
              <w:rPr>
                <w:rFonts w:ascii="Arial" w:hAnsi="Arial" w:cs="Arial"/>
                <w:lang w:eastAsia="de-AT"/>
              </w:rPr>
              <w:t>I</w:t>
            </w:r>
            <w:r w:rsidRPr="0071560B">
              <w:rPr>
                <w:rFonts w:ascii="Arial" w:hAnsi="Arial" w:cs="Arial"/>
                <w:lang w:eastAsia="de-AT"/>
              </w:rPr>
              <w:t>U) is the incidents, investigations</w:t>
            </w:r>
            <w:r w:rsidR="00AE7FF5" w:rsidRPr="0071560B">
              <w:rPr>
                <w:rFonts w:ascii="Arial" w:hAnsi="Arial" w:cs="Arial"/>
                <w:lang w:eastAsia="de-AT"/>
              </w:rPr>
              <w:t>, prevention</w:t>
            </w:r>
            <w:r w:rsidR="00F0788B" w:rsidRPr="0071560B">
              <w:rPr>
                <w:rFonts w:ascii="Arial" w:hAnsi="Arial" w:cs="Arial"/>
                <w:lang w:eastAsia="de-AT"/>
              </w:rPr>
              <w:t>,</w:t>
            </w:r>
            <w:r w:rsidRPr="0071560B">
              <w:rPr>
                <w:rFonts w:ascii="Arial" w:hAnsi="Arial" w:cs="Arial"/>
                <w:lang w:eastAsia="de-AT"/>
              </w:rPr>
              <w:t xml:space="preserve"> and</w:t>
            </w:r>
            <w:r w:rsidR="00F0788B" w:rsidRPr="0071560B">
              <w:rPr>
                <w:rFonts w:ascii="Arial" w:hAnsi="Arial" w:cs="Arial"/>
                <w:lang w:eastAsia="de-AT"/>
              </w:rPr>
              <w:t xml:space="preserve"> </w:t>
            </w:r>
            <w:r w:rsidRPr="0071560B">
              <w:rPr>
                <w:rFonts w:ascii="Arial" w:hAnsi="Arial" w:cs="Arial"/>
                <w:lang w:eastAsia="de-AT"/>
              </w:rPr>
              <w:t xml:space="preserve">intelligence </w:t>
            </w:r>
            <w:r w:rsidR="00AE7FF5" w:rsidRPr="0071560B">
              <w:rPr>
                <w:rFonts w:ascii="Arial" w:hAnsi="Arial" w:cs="Arial"/>
                <w:lang w:eastAsia="de-AT"/>
              </w:rPr>
              <w:t>gathering arm</w:t>
            </w:r>
            <w:r w:rsidRPr="0071560B">
              <w:rPr>
                <w:rFonts w:ascii="Arial" w:hAnsi="Arial" w:cs="Arial"/>
                <w:lang w:eastAsia="de-AT"/>
              </w:rPr>
              <w:t xml:space="preserve"> of FSS. It focuses on tackling food crime and maintaining c</w:t>
            </w:r>
            <w:r w:rsidR="008728CA" w:rsidRPr="0071560B">
              <w:rPr>
                <w:rFonts w:ascii="Arial" w:hAnsi="Arial" w:cs="Arial"/>
                <w:lang w:eastAsia="de-AT"/>
              </w:rPr>
              <w:t xml:space="preserve">onsumer protection. The </w:t>
            </w:r>
            <w:r w:rsidR="00F0788B" w:rsidRPr="0071560B">
              <w:rPr>
                <w:rFonts w:ascii="Arial" w:hAnsi="Arial" w:cs="Arial"/>
                <w:lang w:eastAsia="de-AT"/>
              </w:rPr>
              <w:t>u</w:t>
            </w:r>
            <w:r w:rsidR="008728CA" w:rsidRPr="0071560B">
              <w:rPr>
                <w:rFonts w:ascii="Arial" w:hAnsi="Arial" w:cs="Arial"/>
                <w:lang w:eastAsia="de-AT"/>
              </w:rPr>
              <w:t>nit comprises</w:t>
            </w:r>
            <w:r w:rsidRPr="0071560B">
              <w:rPr>
                <w:rFonts w:ascii="Arial" w:hAnsi="Arial" w:cs="Arial"/>
                <w:lang w:eastAsia="de-AT"/>
              </w:rPr>
              <w:t xml:space="preserve"> of</w:t>
            </w:r>
            <w:r w:rsidR="008728CA" w:rsidRPr="0071560B">
              <w:rPr>
                <w:rFonts w:ascii="Arial" w:hAnsi="Arial" w:cs="Arial"/>
                <w:lang w:eastAsia="de-AT"/>
              </w:rPr>
              <w:t>:</w:t>
            </w:r>
            <w:r w:rsidRPr="0071560B">
              <w:rPr>
                <w:rFonts w:ascii="Arial" w:hAnsi="Arial" w:cs="Arial"/>
                <w:lang w:eastAsia="de-AT"/>
              </w:rPr>
              <w:t xml:space="preserve"> </w:t>
            </w:r>
          </w:p>
          <w:p w14:paraId="00BDF1BC" w14:textId="53081214" w:rsidR="008728CA" w:rsidRPr="0071560B" w:rsidRDefault="00411474" w:rsidP="004F55DE">
            <w:pPr>
              <w:pStyle w:val="ListBullet"/>
              <w:numPr>
                <w:ilvl w:val="0"/>
                <w:numId w:val="16"/>
              </w:numPr>
              <w:jc w:val="both"/>
              <w:rPr>
                <w:rFonts w:ascii="Arial" w:eastAsiaTheme="minorHAnsi" w:hAnsi="Arial" w:cs="Arial"/>
                <w:lang w:val="en-GB" w:eastAsia="de-AT"/>
              </w:rPr>
            </w:pPr>
            <w:r w:rsidRPr="0071560B">
              <w:rPr>
                <w:rFonts w:ascii="Arial" w:hAnsi="Arial" w:cs="Arial"/>
                <w:lang w:val="en-GB" w:eastAsia="de-AT"/>
              </w:rPr>
              <w:t xml:space="preserve">a dedicated </w:t>
            </w:r>
            <w:r w:rsidRPr="0071560B">
              <w:rPr>
                <w:rFonts w:ascii="Arial" w:hAnsi="Arial" w:cs="Arial"/>
                <w:b/>
                <w:color w:val="3F2A55"/>
                <w:lang w:val="en-GB" w:eastAsia="de-AT"/>
              </w:rPr>
              <w:t>Incidents team</w:t>
            </w:r>
            <w:r w:rsidRPr="0071560B">
              <w:rPr>
                <w:rFonts w:ascii="Arial" w:hAnsi="Arial" w:cs="Arial"/>
                <w:lang w:val="en-GB" w:eastAsia="de-AT"/>
              </w:rPr>
              <w:t xml:space="preserve"> which </w:t>
            </w:r>
            <w:r w:rsidR="00F0788B" w:rsidRPr="0071560B">
              <w:rPr>
                <w:rFonts w:ascii="Arial" w:hAnsi="Arial" w:cs="Arial"/>
                <w:lang w:val="en-GB" w:eastAsia="de-AT"/>
              </w:rPr>
              <w:t xml:space="preserve">conduct the food chain investigation to </w:t>
            </w:r>
            <w:r w:rsidRPr="0071560B">
              <w:rPr>
                <w:rFonts w:ascii="Arial" w:hAnsi="Arial" w:cs="Arial"/>
                <w:lang w:val="en-GB" w:eastAsia="de-AT"/>
              </w:rPr>
              <w:t>ensure that FSS acts in a timely manner during incidents which may have an impact on consumers</w:t>
            </w:r>
          </w:p>
          <w:p w14:paraId="11EF73D2" w14:textId="77777777" w:rsidR="008728CA" w:rsidRPr="0071560B" w:rsidRDefault="00411474" w:rsidP="004F55DE">
            <w:pPr>
              <w:pStyle w:val="ListBullet"/>
              <w:numPr>
                <w:ilvl w:val="0"/>
                <w:numId w:val="16"/>
              </w:numPr>
              <w:jc w:val="both"/>
              <w:rPr>
                <w:rFonts w:ascii="Arial" w:eastAsiaTheme="minorHAnsi" w:hAnsi="Arial" w:cs="Arial"/>
                <w:lang w:val="en-GB" w:eastAsia="de-AT"/>
              </w:rPr>
            </w:pPr>
            <w:r w:rsidRPr="0071560B">
              <w:rPr>
                <w:rFonts w:ascii="Arial" w:hAnsi="Arial" w:cs="Arial"/>
                <w:lang w:val="en-GB" w:eastAsia="de-AT"/>
              </w:rPr>
              <w:t xml:space="preserve">a dedicated </w:t>
            </w:r>
            <w:r w:rsidR="001029FE" w:rsidRPr="0071560B">
              <w:rPr>
                <w:rFonts w:ascii="Arial" w:hAnsi="Arial" w:cs="Arial"/>
                <w:b/>
                <w:color w:val="3F2A55"/>
                <w:lang w:val="en-GB" w:eastAsia="de-AT"/>
              </w:rPr>
              <w:t>Food Crime Intelligence Bureau</w:t>
            </w:r>
            <w:r w:rsidRPr="0071560B">
              <w:rPr>
                <w:rFonts w:ascii="Arial" w:hAnsi="Arial" w:cs="Arial"/>
                <w:lang w:val="en-GB" w:eastAsia="de-AT"/>
              </w:rPr>
              <w:t xml:space="preserve">, which analyses, develops and deals with information </w:t>
            </w:r>
            <w:r w:rsidR="00392BD1" w:rsidRPr="0071560B">
              <w:rPr>
                <w:rFonts w:ascii="Arial" w:hAnsi="Arial" w:cs="Arial"/>
                <w:lang w:val="en-GB" w:eastAsia="de-AT"/>
              </w:rPr>
              <w:t xml:space="preserve">intelligence </w:t>
            </w:r>
            <w:r w:rsidRPr="0071560B">
              <w:rPr>
                <w:rFonts w:ascii="Arial" w:hAnsi="Arial" w:cs="Arial"/>
                <w:lang w:val="en-GB" w:eastAsia="de-AT"/>
              </w:rPr>
              <w:t>received from members of the public, food business operator</w:t>
            </w:r>
            <w:r w:rsidR="008728CA" w:rsidRPr="0071560B">
              <w:rPr>
                <w:rFonts w:ascii="Arial" w:hAnsi="Arial" w:cs="Arial"/>
                <w:lang w:val="en-GB" w:eastAsia="de-AT"/>
              </w:rPr>
              <w:t>s and industry whistle-blowers</w:t>
            </w:r>
          </w:p>
          <w:p w14:paraId="2A3B0472" w14:textId="77777777" w:rsidR="00411474" w:rsidRPr="0071560B" w:rsidRDefault="008728CA" w:rsidP="004F55DE">
            <w:pPr>
              <w:pStyle w:val="ListBullet"/>
              <w:numPr>
                <w:ilvl w:val="0"/>
                <w:numId w:val="16"/>
              </w:numPr>
              <w:spacing w:after="120"/>
              <w:ind w:left="714" w:hanging="357"/>
              <w:jc w:val="both"/>
              <w:rPr>
                <w:rFonts w:ascii="Arial" w:eastAsiaTheme="minorHAnsi" w:hAnsi="Arial" w:cs="Arial"/>
                <w:lang w:val="en-GB" w:eastAsia="de-AT"/>
              </w:rPr>
            </w:pPr>
            <w:r w:rsidRPr="0071560B">
              <w:rPr>
                <w:rFonts w:ascii="Arial" w:hAnsi="Arial" w:cs="Arial"/>
                <w:lang w:val="en-GB" w:eastAsia="de-AT"/>
              </w:rPr>
              <w:t>an</w:t>
            </w:r>
            <w:r w:rsidR="001029FE" w:rsidRPr="0071560B">
              <w:rPr>
                <w:rFonts w:ascii="Arial" w:hAnsi="Arial" w:cs="Arial"/>
                <w:lang w:val="en-GB" w:eastAsia="de-AT"/>
              </w:rPr>
              <w:t xml:space="preserve"> </w:t>
            </w:r>
            <w:r w:rsidR="001029FE" w:rsidRPr="0071560B">
              <w:rPr>
                <w:rFonts w:ascii="Arial" w:hAnsi="Arial" w:cs="Arial"/>
                <w:b/>
                <w:color w:val="3F2A55"/>
                <w:lang w:val="en-GB" w:eastAsia="de-AT"/>
              </w:rPr>
              <w:t>Investigations Team</w:t>
            </w:r>
            <w:r w:rsidR="001029FE" w:rsidRPr="0071560B">
              <w:rPr>
                <w:rFonts w:ascii="Arial" w:eastAsiaTheme="minorHAnsi" w:hAnsi="Arial" w:cs="Arial"/>
                <w:lang w:val="en-GB" w:eastAsia="de-AT"/>
              </w:rPr>
              <w:t xml:space="preserve"> </w:t>
            </w:r>
            <w:r w:rsidR="00405006" w:rsidRPr="0071560B">
              <w:rPr>
                <w:rFonts w:ascii="Arial" w:eastAsiaTheme="minorHAnsi" w:hAnsi="Arial" w:cs="Arial"/>
                <w:lang w:val="en-GB" w:eastAsia="de-AT"/>
              </w:rPr>
              <w:t xml:space="preserve">which investigates reports of </w:t>
            </w:r>
            <w:r w:rsidR="00411474" w:rsidRPr="0071560B">
              <w:rPr>
                <w:rFonts w:ascii="Arial" w:eastAsiaTheme="minorHAnsi" w:hAnsi="Arial" w:cs="Arial"/>
                <w:lang w:val="en-GB" w:eastAsia="de-AT"/>
              </w:rPr>
              <w:t>food crime</w:t>
            </w:r>
            <w:r w:rsidRPr="0071560B">
              <w:rPr>
                <w:rFonts w:ascii="Arial" w:eastAsiaTheme="minorHAnsi" w:hAnsi="Arial" w:cs="Arial"/>
                <w:lang w:val="en-GB" w:eastAsia="de-AT"/>
              </w:rPr>
              <w:t xml:space="preserve"> and non-compliance</w:t>
            </w:r>
          </w:p>
          <w:p w14:paraId="31BC8F21" w14:textId="131AEC68" w:rsidR="00F0788B" w:rsidRPr="0071560B" w:rsidRDefault="00AE7FF5" w:rsidP="004F55DE">
            <w:pPr>
              <w:pStyle w:val="ListBullet"/>
              <w:numPr>
                <w:ilvl w:val="0"/>
                <w:numId w:val="16"/>
              </w:numPr>
              <w:spacing w:after="120"/>
              <w:ind w:left="714" w:hanging="357"/>
              <w:jc w:val="both"/>
              <w:rPr>
                <w:rFonts w:ascii="Arial" w:eastAsiaTheme="minorHAnsi" w:hAnsi="Arial" w:cs="Arial"/>
                <w:lang w:val="en-GB" w:eastAsia="de-AT"/>
              </w:rPr>
            </w:pPr>
            <w:r w:rsidRPr="0071560B">
              <w:rPr>
                <w:rFonts w:ascii="Arial" w:eastAsiaTheme="minorHAnsi" w:hAnsi="Arial" w:cs="Arial"/>
                <w:lang w:val="en-GB" w:eastAsia="de-AT"/>
              </w:rPr>
              <w:t xml:space="preserve">a Support Team which covers incident prevention and resilience </w:t>
            </w:r>
          </w:p>
          <w:p w14:paraId="352642DE" w14:textId="19FB5231" w:rsidR="0086189F" w:rsidRPr="0071560B" w:rsidRDefault="00411474" w:rsidP="004A415B">
            <w:pPr>
              <w:spacing w:after="120"/>
              <w:jc w:val="both"/>
              <w:rPr>
                <w:rFonts w:ascii="Arial" w:hAnsi="Arial" w:cs="Arial"/>
                <w:lang w:eastAsia="de-AT"/>
              </w:rPr>
            </w:pPr>
            <w:proofErr w:type="spellStart"/>
            <w:r w:rsidRPr="0071560B">
              <w:rPr>
                <w:rFonts w:ascii="Arial" w:hAnsi="Arial" w:cs="Arial"/>
                <w:lang w:eastAsia="de-AT"/>
              </w:rPr>
              <w:t>SFCIU’s</w:t>
            </w:r>
            <w:proofErr w:type="spellEnd"/>
            <w:r w:rsidRPr="0071560B">
              <w:rPr>
                <w:rFonts w:ascii="Arial" w:hAnsi="Arial" w:cs="Arial"/>
                <w:lang w:eastAsia="de-AT"/>
              </w:rPr>
              <w:t xml:space="preserve"> responsibilities include working closely with a range of stakeholders including </w:t>
            </w:r>
            <w:proofErr w:type="spellStart"/>
            <w:r w:rsidR="008728CA" w:rsidRPr="0071560B">
              <w:rPr>
                <w:rFonts w:ascii="Arial" w:hAnsi="Arial" w:cs="Arial"/>
                <w:lang w:eastAsia="de-AT"/>
              </w:rPr>
              <w:t>LAs</w:t>
            </w:r>
            <w:proofErr w:type="spellEnd"/>
            <w:r w:rsidRPr="0071560B">
              <w:rPr>
                <w:rFonts w:ascii="Arial" w:hAnsi="Arial" w:cs="Arial"/>
                <w:lang w:eastAsia="de-AT"/>
              </w:rPr>
              <w:t xml:space="preserve">, </w:t>
            </w:r>
            <w:r w:rsidR="00AE7FF5" w:rsidRPr="0071560B">
              <w:rPr>
                <w:rFonts w:ascii="Arial" w:hAnsi="Arial" w:cs="Arial"/>
                <w:lang w:eastAsia="de-AT"/>
              </w:rPr>
              <w:t>p</w:t>
            </w:r>
            <w:r w:rsidRPr="0071560B">
              <w:rPr>
                <w:rFonts w:ascii="Arial" w:hAnsi="Arial" w:cs="Arial"/>
                <w:lang w:eastAsia="de-AT"/>
              </w:rPr>
              <w:t xml:space="preserve">ublic </w:t>
            </w:r>
            <w:r w:rsidR="00AE7FF5" w:rsidRPr="0071560B">
              <w:rPr>
                <w:rFonts w:ascii="Arial" w:hAnsi="Arial" w:cs="Arial"/>
                <w:lang w:eastAsia="de-AT"/>
              </w:rPr>
              <w:t xml:space="preserve">health </w:t>
            </w:r>
            <w:r w:rsidRPr="0071560B">
              <w:rPr>
                <w:rFonts w:ascii="Arial" w:hAnsi="Arial" w:cs="Arial"/>
                <w:lang w:eastAsia="de-AT"/>
              </w:rPr>
              <w:t xml:space="preserve">professionals, Scottish Government, Industry, </w:t>
            </w:r>
            <w:proofErr w:type="spellStart"/>
            <w:r w:rsidR="008728CA" w:rsidRPr="0071560B">
              <w:rPr>
                <w:rFonts w:ascii="Arial" w:hAnsi="Arial" w:cs="Arial"/>
                <w:lang w:eastAsia="de-AT"/>
              </w:rPr>
              <w:t>FBOs</w:t>
            </w:r>
            <w:proofErr w:type="spellEnd"/>
            <w:r w:rsidRPr="0071560B">
              <w:rPr>
                <w:rFonts w:ascii="Arial" w:hAnsi="Arial" w:cs="Arial"/>
                <w:lang w:eastAsia="de-AT"/>
              </w:rPr>
              <w:t xml:space="preserve"> and Trade Associations to quickly minimise the risk to consumers i</w:t>
            </w:r>
            <w:r w:rsidR="0086189F" w:rsidRPr="0071560B">
              <w:rPr>
                <w:rFonts w:ascii="Arial" w:hAnsi="Arial" w:cs="Arial"/>
                <w:lang w:eastAsia="de-AT"/>
              </w:rPr>
              <w:t>n the event of a food incident.</w:t>
            </w:r>
          </w:p>
          <w:p w14:paraId="17E00635" w14:textId="2DDDD13C" w:rsidR="00404F9F" w:rsidRPr="0071560B" w:rsidRDefault="00411474" w:rsidP="004A415B">
            <w:pPr>
              <w:spacing w:after="120"/>
              <w:jc w:val="both"/>
              <w:rPr>
                <w:rFonts w:ascii="Arial" w:eastAsiaTheme="minorHAnsi" w:hAnsi="Arial" w:cs="Arial"/>
                <w:lang w:eastAsia="de-AT"/>
              </w:rPr>
            </w:pPr>
            <w:r w:rsidRPr="0071560B">
              <w:rPr>
                <w:rFonts w:ascii="Arial" w:eastAsiaTheme="minorHAnsi" w:hAnsi="Arial" w:cs="Arial"/>
                <w:b/>
                <w:color w:val="3F2A55"/>
                <w:lang w:eastAsia="de-AT"/>
              </w:rPr>
              <w:t>During an incident</w:t>
            </w:r>
            <w:r w:rsidRPr="0071560B">
              <w:rPr>
                <w:rFonts w:ascii="Arial" w:eastAsiaTheme="minorHAnsi" w:hAnsi="Arial" w:cs="Arial"/>
                <w:lang w:eastAsia="de-AT"/>
              </w:rPr>
              <w:t xml:space="preserve">, </w:t>
            </w:r>
            <w:r w:rsidRPr="002502BA">
              <w:rPr>
                <w:rFonts w:ascii="Arial" w:eastAsiaTheme="minorHAnsi" w:hAnsi="Arial" w:cs="Arial"/>
                <w:lang w:eastAsia="de-AT"/>
              </w:rPr>
              <w:t>members of SFCIU will fulfil the Incident Manager</w:t>
            </w:r>
            <w:r w:rsidR="00E000C7" w:rsidRPr="002502BA">
              <w:rPr>
                <w:rFonts w:ascii="Arial" w:eastAsiaTheme="minorHAnsi" w:hAnsi="Arial" w:cs="Arial"/>
                <w:lang w:eastAsia="de-AT"/>
              </w:rPr>
              <w:t xml:space="preserve"> (OIT and SIT)</w:t>
            </w:r>
            <w:r w:rsidRPr="002502BA">
              <w:rPr>
                <w:rFonts w:ascii="Arial" w:eastAsiaTheme="minorHAnsi" w:hAnsi="Arial" w:cs="Arial"/>
                <w:lang w:eastAsia="de-AT"/>
              </w:rPr>
              <w:t>, Incident Support</w:t>
            </w:r>
            <w:r w:rsidR="00646C01" w:rsidRPr="002502BA">
              <w:rPr>
                <w:rFonts w:ascii="Arial" w:eastAsiaTheme="minorHAnsi" w:hAnsi="Arial" w:cs="Arial"/>
                <w:lang w:eastAsia="de-AT"/>
              </w:rPr>
              <w:t xml:space="preserve"> and</w:t>
            </w:r>
            <w:r w:rsidR="00963EE6" w:rsidRPr="002502BA">
              <w:rPr>
                <w:rFonts w:ascii="Arial" w:eastAsiaTheme="minorHAnsi" w:hAnsi="Arial" w:cs="Arial"/>
                <w:lang w:eastAsia="de-AT"/>
              </w:rPr>
              <w:t xml:space="preserve"> OIT </w:t>
            </w:r>
            <w:r w:rsidR="00E000C7" w:rsidRPr="002502BA">
              <w:rPr>
                <w:rFonts w:ascii="Arial" w:eastAsiaTheme="minorHAnsi" w:hAnsi="Arial" w:cs="Arial"/>
                <w:lang w:eastAsia="de-AT"/>
              </w:rPr>
              <w:t>C</w:t>
            </w:r>
            <w:r w:rsidR="00963EE6" w:rsidRPr="002502BA">
              <w:rPr>
                <w:rFonts w:ascii="Arial" w:eastAsiaTheme="minorHAnsi" w:hAnsi="Arial" w:cs="Arial"/>
                <w:lang w:eastAsia="de-AT"/>
              </w:rPr>
              <w:t>hair</w:t>
            </w:r>
            <w:r w:rsidR="00526857" w:rsidRPr="002502BA">
              <w:rPr>
                <w:rFonts w:ascii="Arial" w:eastAsiaTheme="minorHAnsi" w:hAnsi="Arial" w:cs="Arial"/>
                <w:lang w:eastAsia="de-AT"/>
              </w:rPr>
              <w:t>/</w:t>
            </w:r>
            <w:r w:rsidRPr="002502BA">
              <w:rPr>
                <w:rFonts w:ascii="Arial" w:eastAsiaTheme="minorHAnsi" w:hAnsi="Arial" w:cs="Arial"/>
                <w:lang w:eastAsia="de-AT"/>
              </w:rPr>
              <w:t>Incident Director</w:t>
            </w:r>
            <w:r w:rsidR="00646C01" w:rsidRPr="002502BA">
              <w:rPr>
                <w:rFonts w:ascii="Arial" w:eastAsiaTheme="minorHAnsi" w:hAnsi="Arial" w:cs="Arial"/>
                <w:lang w:eastAsia="de-AT"/>
              </w:rPr>
              <w:t xml:space="preserve"> roles, as well as oversight of the IMF process and procedures. </w:t>
            </w:r>
            <w:r w:rsidRPr="002502BA">
              <w:rPr>
                <w:rFonts w:ascii="Arial" w:eastAsiaTheme="minorHAnsi" w:hAnsi="Arial" w:cs="Arial"/>
                <w:lang w:eastAsia="de-AT"/>
              </w:rPr>
              <w:t xml:space="preserve">SFCIU is responsible </w:t>
            </w:r>
            <w:r w:rsidR="00646C01" w:rsidRPr="002502BA">
              <w:rPr>
                <w:rFonts w:ascii="Arial" w:eastAsiaTheme="minorHAnsi" w:hAnsi="Arial" w:cs="Arial"/>
                <w:lang w:eastAsia="de-AT"/>
              </w:rPr>
              <w:t>for coordinating</w:t>
            </w:r>
            <w:r w:rsidR="00AE7FF5" w:rsidRPr="002502BA">
              <w:rPr>
                <w:rFonts w:ascii="Arial" w:eastAsiaTheme="minorHAnsi" w:hAnsi="Arial" w:cs="Arial"/>
                <w:lang w:eastAsia="de-AT"/>
              </w:rPr>
              <w:t xml:space="preserve"> the overall incident response</w:t>
            </w:r>
            <w:r w:rsidRPr="002502BA">
              <w:rPr>
                <w:rFonts w:ascii="Arial" w:eastAsiaTheme="minorHAnsi" w:hAnsi="Arial" w:cs="Arial"/>
                <w:lang w:eastAsia="de-AT"/>
              </w:rPr>
              <w:t xml:space="preserve"> as necessary.</w:t>
            </w:r>
          </w:p>
        </w:tc>
      </w:tr>
      <w:tr w:rsidR="00D43DD2" w:rsidRPr="0071560B" w14:paraId="6A4CA78E" w14:textId="77777777" w:rsidTr="00E6775A">
        <w:trPr>
          <w:cantSplit/>
          <w:trHeight w:val="1390"/>
        </w:trPr>
        <w:tc>
          <w:tcPr>
            <w:tcW w:w="789" w:type="dxa"/>
            <w:shd w:val="clear" w:color="auto" w:fill="3F2A55"/>
            <w:textDirection w:val="btLr"/>
          </w:tcPr>
          <w:p w14:paraId="220222B3" w14:textId="00F4CB0C" w:rsidR="00D43DD2" w:rsidRPr="0071560B" w:rsidRDefault="0045260B" w:rsidP="00630C85">
            <w:pPr>
              <w:spacing w:before="60" w:after="60"/>
              <w:ind w:left="113" w:right="113"/>
              <w:jc w:val="center"/>
              <w:rPr>
                <w:rFonts w:ascii="Arial" w:hAnsi="Arial" w:cs="Arial"/>
                <w:b/>
                <w:lang w:eastAsia="de-AT"/>
              </w:rPr>
            </w:pPr>
            <w:r w:rsidRPr="0071560B">
              <w:rPr>
                <w:rFonts w:ascii="Arial" w:hAnsi="Arial" w:cs="Arial"/>
                <w:b/>
                <w:lang w:eastAsia="de-AT"/>
              </w:rPr>
              <w:lastRenderedPageBreak/>
              <w:t>Science Division (Risk Assessment)</w:t>
            </w:r>
          </w:p>
        </w:tc>
        <w:tc>
          <w:tcPr>
            <w:tcW w:w="8567" w:type="dxa"/>
          </w:tcPr>
          <w:p w14:paraId="46F9EC91" w14:textId="78A113B2" w:rsidR="00411474" w:rsidRPr="0071560B" w:rsidRDefault="00411474" w:rsidP="004A415B">
            <w:pPr>
              <w:spacing w:before="120" w:after="120"/>
              <w:jc w:val="both"/>
              <w:rPr>
                <w:rFonts w:ascii="Arial" w:hAnsi="Arial" w:cs="Arial"/>
                <w:bCs/>
                <w:lang w:eastAsia="de-AT"/>
              </w:rPr>
            </w:pPr>
            <w:r w:rsidRPr="0071560B">
              <w:rPr>
                <w:rFonts w:ascii="Arial" w:hAnsi="Arial" w:cs="Arial"/>
                <w:bCs/>
                <w:lang w:eastAsia="de-AT"/>
              </w:rPr>
              <w:t xml:space="preserve">The </w:t>
            </w:r>
            <w:r w:rsidR="00A8374A" w:rsidRPr="0071560B">
              <w:rPr>
                <w:rFonts w:ascii="Arial" w:hAnsi="Arial" w:cs="Arial"/>
                <w:bCs/>
                <w:lang w:eastAsia="de-AT"/>
              </w:rPr>
              <w:t>Science D</w:t>
            </w:r>
            <w:r w:rsidR="009E5849" w:rsidRPr="0071560B">
              <w:rPr>
                <w:rFonts w:ascii="Arial" w:hAnsi="Arial" w:cs="Arial"/>
                <w:bCs/>
                <w:lang w:eastAsia="de-AT"/>
              </w:rPr>
              <w:t>ivision - Risk Assessment team</w:t>
            </w:r>
            <w:r w:rsidR="008B67CB" w:rsidRPr="0071560B">
              <w:rPr>
                <w:rFonts w:ascii="Arial" w:hAnsi="Arial" w:cs="Arial"/>
                <w:bCs/>
                <w:lang w:eastAsia="de-AT"/>
              </w:rPr>
              <w:t xml:space="preserve"> </w:t>
            </w:r>
            <w:r w:rsidRPr="0071560B">
              <w:rPr>
                <w:rFonts w:ascii="Arial" w:hAnsi="Arial" w:cs="Arial"/>
                <w:bCs/>
                <w:lang w:eastAsia="de-AT"/>
              </w:rPr>
              <w:t xml:space="preserve">is responsible for developing strategies for reducing foodborne illness in Scotland; generating and evaluating evidence to support </w:t>
            </w:r>
            <w:proofErr w:type="spellStart"/>
            <w:r w:rsidRPr="0071560B">
              <w:rPr>
                <w:rFonts w:ascii="Arial" w:hAnsi="Arial" w:cs="Arial"/>
                <w:bCs/>
                <w:lang w:eastAsia="de-AT"/>
              </w:rPr>
              <w:t>FSS’s</w:t>
            </w:r>
            <w:proofErr w:type="spellEnd"/>
            <w:r w:rsidRPr="0071560B">
              <w:rPr>
                <w:rFonts w:ascii="Arial" w:hAnsi="Arial" w:cs="Arial"/>
                <w:bCs/>
                <w:lang w:eastAsia="de-AT"/>
              </w:rPr>
              <w:t xml:space="preserve"> remit relating to food safety and consumer protection, and; ensuring FSS policy and operational functions are underpinned by robust scientific evidence.</w:t>
            </w:r>
          </w:p>
          <w:p w14:paraId="7CF551B6" w14:textId="6D14357F" w:rsidR="008B7D1D" w:rsidRPr="0071560B" w:rsidRDefault="00411474" w:rsidP="004A415B">
            <w:pPr>
              <w:spacing w:after="120"/>
              <w:jc w:val="both"/>
              <w:rPr>
                <w:rFonts w:ascii="Arial" w:hAnsi="Arial" w:cs="Arial"/>
                <w:szCs w:val="22"/>
              </w:rPr>
            </w:pPr>
            <w:r w:rsidRPr="0071560B">
              <w:rPr>
                <w:rFonts w:ascii="Arial" w:hAnsi="Arial" w:cs="Arial"/>
                <w:b/>
                <w:color w:val="3F2A55"/>
                <w:szCs w:val="22"/>
              </w:rPr>
              <w:t>During an incident</w:t>
            </w:r>
            <w:r w:rsidRPr="0071560B">
              <w:rPr>
                <w:rFonts w:ascii="Arial" w:hAnsi="Arial" w:cs="Arial"/>
                <w:szCs w:val="22"/>
              </w:rPr>
              <w:t xml:space="preserve">, members of </w:t>
            </w:r>
            <w:r w:rsidR="009E5849" w:rsidRPr="0071560B">
              <w:rPr>
                <w:rFonts w:ascii="Arial" w:hAnsi="Arial" w:cs="Arial"/>
                <w:szCs w:val="22"/>
              </w:rPr>
              <w:t xml:space="preserve">Science Division </w:t>
            </w:r>
            <w:r w:rsidRPr="0071560B">
              <w:rPr>
                <w:rFonts w:ascii="Arial" w:hAnsi="Arial" w:cs="Arial"/>
                <w:szCs w:val="22"/>
              </w:rPr>
              <w:t>will fulfil the roles of Science Manager/Director</w:t>
            </w:r>
            <w:r w:rsidR="00F32958" w:rsidRPr="0071560B">
              <w:rPr>
                <w:rFonts w:ascii="Arial" w:hAnsi="Arial" w:cs="Arial"/>
                <w:szCs w:val="22"/>
              </w:rPr>
              <w:t xml:space="preserve">. </w:t>
            </w:r>
            <w:r w:rsidR="009E5849" w:rsidRPr="0071560B">
              <w:rPr>
                <w:rFonts w:ascii="Arial" w:hAnsi="Arial" w:cs="Arial"/>
                <w:szCs w:val="22"/>
              </w:rPr>
              <w:t xml:space="preserve">The Science Division - Risk Assessment team </w:t>
            </w:r>
            <w:r w:rsidRPr="0071560B">
              <w:rPr>
                <w:rFonts w:ascii="Arial" w:hAnsi="Arial" w:cs="Arial"/>
                <w:szCs w:val="22"/>
              </w:rPr>
              <w:t xml:space="preserve">is responsible for providing </w:t>
            </w:r>
            <w:r w:rsidR="00F32958" w:rsidRPr="0071560B">
              <w:rPr>
                <w:rFonts w:ascii="Arial" w:hAnsi="Arial" w:cs="Arial"/>
                <w:szCs w:val="22"/>
              </w:rPr>
              <w:t>the S</w:t>
            </w:r>
            <w:r w:rsidRPr="0071560B">
              <w:rPr>
                <w:rFonts w:ascii="Arial" w:hAnsi="Arial" w:cs="Arial"/>
                <w:szCs w:val="22"/>
              </w:rPr>
              <w:t xml:space="preserve">cientific </w:t>
            </w:r>
            <w:r w:rsidR="00F32958" w:rsidRPr="0071560B">
              <w:rPr>
                <w:rFonts w:ascii="Arial" w:hAnsi="Arial" w:cs="Arial"/>
                <w:szCs w:val="22"/>
              </w:rPr>
              <w:t>Risk A</w:t>
            </w:r>
            <w:r w:rsidRPr="0071560B">
              <w:rPr>
                <w:rFonts w:ascii="Arial" w:hAnsi="Arial" w:cs="Arial"/>
                <w:szCs w:val="22"/>
              </w:rPr>
              <w:t>ssessment</w:t>
            </w:r>
            <w:r w:rsidR="00F32958" w:rsidRPr="0071560B">
              <w:rPr>
                <w:rFonts w:ascii="Arial" w:hAnsi="Arial" w:cs="Arial"/>
                <w:szCs w:val="22"/>
              </w:rPr>
              <w:t xml:space="preserve"> (SRA) during incidents. Where </w:t>
            </w:r>
            <w:r w:rsidR="00795266" w:rsidRPr="0071560B">
              <w:rPr>
                <w:rFonts w:ascii="Arial" w:hAnsi="Arial" w:cs="Arial"/>
                <w:szCs w:val="22"/>
              </w:rPr>
              <w:t>additional</w:t>
            </w:r>
            <w:r w:rsidR="00F32958" w:rsidRPr="0071560B">
              <w:rPr>
                <w:rFonts w:ascii="Arial" w:hAnsi="Arial" w:cs="Arial"/>
                <w:szCs w:val="22"/>
              </w:rPr>
              <w:t xml:space="preserve"> input is required to complete the SRA, </w:t>
            </w:r>
            <w:r w:rsidR="009E5849" w:rsidRPr="0071560B">
              <w:rPr>
                <w:rFonts w:ascii="Arial" w:hAnsi="Arial" w:cs="Arial"/>
                <w:szCs w:val="22"/>
              </w:rPr>
              <w:t xml:space="preserve">the Science Division – Risk Assessment team </w:t>
            </w:r>
            <w:r w:rsidR="00F32958" w:rsidRPr="0071560B">
              <w:rPr>
                <w:rFonts w:ascii="Arial" w:hAnsi="Arial" w:cs="Arial"/>
                <w:szCs w:val="22"/>
              </w:rPr>
              <w:t xml:space="preserve">will act as the main scientific point of contact with any </w:t>
            </w:r>
            <w:r w:rsidR="00795266" w:rsidRPr="0071560B">
              <w:rPr>
                <w:rFonts w:ascii="Arial" w:hAnsi="Arial" w:cs="Arial"/>
                <w:szCs w:val="22"/>
              </w:rPr>
              <w:t xml:space="preserve">subject matter experts </w:t>
            </w:r>
            <w:r w:rsidR="00F32958" w:rsidRPr="0071560B">
              <w:rPr>
                <w:rFonts w:ascii="Arial" w:hAnsi="Arial" w:cs="Arial"/>
                <w:szCs w:val="22"/>
              </w:rPr>
              <w:t xml:space="preserve">in order to obtain the necessary information to complete the </w:t>
            </w:r>
            <w:proofErr w:type="spellStart"/>
            <w:r w:rsidR="00F32958" w:rsidRPr="0071560B">
              <w:rPr>
                <w:rFonts w:ascii="Arial" w:hAnsi="Arial" w:cs="Arial"/>
                <w:szCs w:val="22"/>
              </w:rPr>
              <w:t>SRA.</w:t>
            </w:r>
            <w:proofErr w:type="spellEnd"/>
            <w:r w:rsidR="00F32958" w:rsidRPr="0071560B">
              <w:rPr>
                <w:rFonts w:ascii="Arial" w:hAnsi="Arial" w:cs="Arial"/>
                <w:szCs w:val="22"/>
              </w:rPr>
              <w:t xml:space="preserve"> </w:t>
            </w:r>
          </w:p>
        </w:tc>
      </w:tr>
      <w:tr w:rsidR="00D43DD2" w:rsidRPr="0071560B" w14:paraId="7E4D3E1D" w14:textId="77777777" w:rsidTr="00E6775A">
        <w:trPr>
          <w:cantSplit/>
          <w:trHeight w:val="1539"/>
        </w:trPr>
        <w:tc>
          <w:tcPr>
            <w:tcW w:w="789" w:type="dxa"/>
            <w:shd w:val="clear" w:color="auto" w:fill="3F2A55"/>
            <w:textDirection w:val="btLr"/>
          </w:tcPr>
          <w:p w14:paraId="19C4D6EB" w14:textId="702F9AA1" w:rsidR="00D43DD2" w:rsidRPr="0071560B" w:rsidRDefault="00D43DD2" w:rsidP="00630C85">
            <w:pPr>
              <w:spacing w:before="60" w:after="60"/>
              <w:ind w:left="113" w:right="113"/>
              <w:jc w:val="center"/>
              <w:rPr>
                <w:rFonts w:ascii="Arial" w:hAnsi="Arial" w:cs="Arial"/>
                <w:b/>
                <w:lang w:eastAsia="de-AT"/>
              </w:rPr>
            </w:pPr>
            <w:r w:rsidRPr="0071560B">
              <w:rPr>
                <w:rFonts w:ascii="Arial" w:hAnsi="Arial" w:cs="Arial"/>
                <w:b/>
                <w:lang w:eastAsia="de-AT"/>
              </w:rPr>
              <w:t>Regulatory Policy</w:t>
            </w:r>
          </w:p>
        </w:tc>
        <w:tc>
          <w:tcPr>
            <w:tcW w:w="8567" w:type="dxa"/>
          </w:tcPr>
          <w:p w14:paraId="2F75B12A" w14:textId="7D5F26B4" w:rsidR="00D56485" w:rsidRPr="0071560B" w:rsidRDefault="00411474" w:rsidP="0086189F">
            <w:pPr>
              <w:spacing w:before="120" w:after="120"/>
              <w:jc w:val="both"/>
              <w:rPr>
                <w:rFonts w:ascii="Arial" w:hAnsi="Arial" w:cs="Arial"/>
              </w:rPr>
            </w:pPr>
            <w:r w:rsidRPr="0071560B">
              <w:rPr>
                <w:rFonts w:ascii="Arial" w:hAnsi="Arial" w:cs="Arial"/>
              </w:rPr>
              <w:t>The Regulatory Policy</w:t>
            </w:r>
            <w:r w:rsidR="008B7D1D" w:rsidRPr="0071560B">
              <w:rPr>
                <w:rFonts w:ascii="Arial" w:hAnsi="Arial" w:cs="Arial"/>
              </w:rPr>
              <w:t xml:space="preserve"> </w:t>
            </w:r>
            <w:r w:rsidR="0003358D" w:rsidRPr="0071560B">
              <w:rPr>
                <w:rFonts w:ascii="Arial" w:hAnsi="Arial" w:cs="Arial"/>
              </w:rPr>
              <w:t>division</w:t>
            </w:r>
            <w:r w:rsidR="008B7D1D" w:rsidRPr="0071560B">
              <w:rPr>
                <w:rFonts w:ascii="Arial" w:hAnsi="Arial" w:cs="Arial"/>
              </w:rPr>
              <w:t xml:space="preserve"> is responsible for: </w:t>
            </w:r>
            <w:r w:rsidR="005746EB" w:rsidRPr="0071560B">
              <w:rPr>
                <w:rFonts w:ascii="Arial" w:hAnsi="Arial" w:cs="Arial"/>
              </w:rPr>
              <w:t>d</w:t>
            </w:r>
            <w:r w:rsidR="000114C5" w:rsidRPr="0071560B">
              <w:rPr>
                <w:rFonts w:ascii="Arial" w:hAnsi="Arial" w:cs="Arial"/>
              </w:rPr>
              <w:t>evelop</w:t>
            </w:r>
            <w:r w:rsidR="008B7D1D" w:rsidRPr="0071560B">
              <w:rPr>
                <w:rFonts w:ascii="Arial" w:hAnsi="Arial" w:cs="Arial"/>
              </w:rPr>
              <w:t>ing</w:t>
            </w:r>
            <w:r w:rsidR="000114C5" w:rsidRPr="0071560B">
              <w:rPr>
                <w:rFonts w:ascii="Arial" w:hAnsi="Arial" w:cs="Arial"/>
              </w:rPr>
              <w:t xml:space="preserve"> Scottish legislation and influenc</w:t>
            </w:r>
            <w:r w:rsidR="008B7D1D" w:rsidRPr="0071560B">
              <w:rPr>
                <w:rFonts w:ascii="Arial" w:hAnsi="Arial" w:cs="Arial"/>
              </w:rPr>
              <w:t>ing</w:t>
            </w:r>
            <w:r w:rsidR="000114C5" w:rsidRPr="0071560B">
              <w:rPr>
                <w:rFonts w:ascii="Arial" w:hAnsi="Arial" w:cs="Arial"/>
              </w:rPr>
              <w:t xml:space="preserve"> emerging </w:t>
            </w:r>
            <w:r w:rsidR="0003358D" w:rsidRPr="0071560B">
              <w:rPr>
                <w:rFonts w:ascii="Arial" w:hAnsi="Arial" w:cs="Arial"/>
              </w:rPr>
              <w:t xml:space="preserve">updates to retained </w:t>
            </w:r>
            <w:r w:rsidR="000114C5" w:rsidRPr="0071560B">
              <w:rPr>
                <w:rFonts w:ascii="Arial" w:hAnsi="Arial" w:cs="Arial"/>
              </w:rPr>
              <w:t>EU law to provide a legislative risk management framework to protect Scottish consumers interests with respect to the safety an</w:t>
            </w:r>
            <w:r w:rsidR="00122A2F" w:rsidRPr="0071560B">
              <w:rPr>
                <w:rFonts w:ascii="Arial" w:hAnsi="Arial" w:cs="Arial"/>
              </w:rPr>
              <w:t>d authenticity of food and feed</w:t>
            </w:r>
            <w:r w:rsidR="008B7D1D" w:rsidRPr="0071560B">
              <w:rPr>
                <w:rFonts w:ascii="Arial" w:hAnsi="Arial" w:cs="Arial"/>
              </w:rPr>
              <w:t xml:space="preserve">; </w:t>
            </w:r>
            <w:r w:rsidR="005746EB" w:rsidRPr="0071560B">
              <w:rPr>
                <w:rFonts w:ascii="Arial" w:hAnsi="Arial" w:cs="Arial"/>
              </w:rPr>
              <w:t>p</w:t>
            </w:r>
            <w:r w:rsidR="008B7D1D" w:rsidRPr="0071560B">
              <w:rPr>
                <w:rFonts w:ascii="Arial" w:hAnsi="Arial" w:cs="Arial"/>
              </w:rPr>
              <w:t xml:space="preserve">roviding </w:t>
            </w:r>
            <w:r w:rsidR="005746EB" w:rsidRPr="0071560B">
              <w:rPr>
                <w:rFonts w:ascii="Arial" w:hAnsi="Arial" w:cs="Arial"/>
              </w:rPr>
              <w:t>r</w:t>
            </w:r>
            <w:r w:rsidR="008B7D1D" w:rsidRPr="0071560B">
              <w:rPr>
                <w:rFonts w:ascii="Arial" w:hAnsi="Arial" w:cs="Arial"/>
              </w:rPr>
              <w:t xml:space="preserve">egulatory </w:t>
            </w:r>
            <w:r w:rsidR="005746EB" w:rsidRPr="0071560B">
              <w:rPr>
                <w:rFonts w:ascii="Arial" w:hAnsi="Arial" w:cs="Arial"/>
              </w:rPr>
              <w:t>p</w:t>
            </w:r>
            <w:r w:rsidR="008B7D1D" w:rsidRPr="0071560B">
              <w:rPr>
                <w:rFonts w:ascii="Arial" w:hAnsi="Arial" w:cs="Arial"/>
              </w:rPr>
              <w:t xml:space="preserve">olicy </w:t>
            </w:r>
            <w:r w:rsidR="005746EB" w:rsidRPr="0071560B">
              <w:rPr>
                <w:rFonts w:ascii="Arial" w:hAnsi="Arial" w:cs="Arial"/>
              </w:rPr>
              <w:t>a</w:t>
            </w:r>
            <w:r w:rsidR="008B7D1D" w:rsidRPr="0071560B">
              <w:rPr>
                <w:rFonts w:ascii="Arial" w:hAnsi="Arial" w:cs="Arial"/>
              </w:rPr>
              <w:t>dvice to Scottish Ministers</w:t>
            </w:r>
            <w:r w:rsidR="005746EB" w:rsidRPr="0071560B">
              <w:rPr>
                <w:rFonts w:ascii="Arial" w:hAnsi="Arial" w:cs="Arial"/>
              </w:rPr>
              <w:t>,</w:t>
            </w:r>
            <w:r w:rsidR="008B7D1D" w:rsidRPr="0071560B">
              <w:rPr>
                <w:rFonts w:ascii="Arial" w:hAnsi="Arial" w:cs="Arial"/>
              </w:rPr>
              <w:t xml:space="preserve"> internal and external stakeholders on the requirements of EU and Domestic Food and Feed law</w:t>
            </w:r>
            <w:r w:rsidR="00D626CF" w:rsidRPr="0071560B">
              <w:rPr>
                <w:rFonts w:ascii="Arial" w:hAnsi="Arial" w:cs="Arial"/>
              </w:rPr>
              <w:t>,</w:t>
            </w:r>
            <w:r w:rsidR="008B7D1D" w:rsidRPr="0071560B">
              <w:rPr>
                <w:rFonts w:ascii="Arial" w:hAnsi="Arial" w:cs="Arial"/>
              </w:rPr>
              <w:t xml:space="preserve"> and</w:t>
            </w:r>
            <w:r w:rsidR="00D626CF" w:rsidRPr="0071560B">
              <w:rPr>
                <w:rFonts w:ascii="Arial" w:hAnsi="Arial" w:cs="Arial"/>
              </w:rPr>
              <w:t>;</w:t>
            </w:r>
            <w:r w:rsidR="008B7D1D" w:rsidRPr="0071560B">
              <w:rPr>
                <w:rFonts w:ascii="Arial" w:hAnsi="Arial" w:cs="Arial"/>
              </w:rPr>
              <w:t xml:space="preserve"> internal engagement within FSS supporting </w:t>
            </w:r>
            <w:r w:rsidR="0086189F" w:rsidRPr="0071560B">
              <w:rPr>
                <w:rFonts w:ascii="Arial" w:hAnsi="Arial" w:cs="Arial"/>
              </w:rPr>
              <w:t>the other branches as required.</w:t>
            </w:r>
          </w:p>
          <w:p w14:paraId="511A7026" w14:textId="465CB28A" w:rsidR="008B7D1D" w:rsidRPr="0071560B" w:rsidRDefault="008B7D1D">
            <w:pPr>
              <w:spacing w:after="120"/>
              <w:jc w:val="both"/>
              <w:rPr>
                <w:rFonts w:ascii="Arial" w:hAnsi="Arial" w:cs="Arial"/>
              </w:rPr>
            </w:pPr>
            <w:r w:rsidRPr="0071560B">
              <w:rPr>
                <w:rFonts w:ascii="Arial" w:hAnsi="Arial" w:cs="Arial"/>
                <w:b/>
                <w:color w:val="3F2A55"/>
              </w:rPr>
              <w:t>During an incident</w:t>
            </w:r>
            <w:r w:rsidRPr="0071560B">
              <w:rPr>
                <w:rFonts w:ascii="Arial" w:hAnsi="Arial" w:cs="Arial"/>
              </w:rPr>
              <w:t xml:space="preserve">, </w:t>
            </w:r>
            <w:r w:rsidR="0003358D" w:rsidRPr="0071560B">
              <w:rPr>
                <w:rFonts w:ascii="Arial" w:hAnsi="Arial" w:cs="Arial"/>
              </w:rPr>
              <w:t xml:space="preserve">senior </w:t>
            </w:r>
            <w:r w:rsidR="00411474" w:rsidRPr="0071560B">
              <w:rPr>
                <w:rFonts w:ascii="Arial" w:hAnsi="Arial" w:cs="Arial"/>
              </w:rPr>
              <w:t>members of the</w:t>
            </w:r>
            <w:r w:rsidR="00045C1C" w:rsidRPr="0071560B">
              <w:rPr>
                <w:rFonts w:ascii="Arial" w:hAnsi="Arial" w:cs="Arial"/>
              </w:rPr>
              <w:t xml:space="preserve"> Regulatory Policy </w:t>
            </w:r>
            <w:r w:rsidR="0003358D" w:rsidRPr="0071560B">
              <w:rPr>
                <w:rFonts w:ascii="Arial" w:hAnsi="Arial" w:cs="Arial"/>
              </w:rPr>
              <w:t>division</w:t>
            </w:r>
            <w:r w:rsidR="00045C1C" w:rsidRPr="0071560B">
              <w:rPr>
                <w:rFonts w:ascii="Arial" w:hAnsi="Arial" w:cs="Arial"/>
              </w:rPr>
              <w:t xml:space="preserve"> </w:t>
            </w:r>
            <w:r w:rsidR="00411474" w:rsidRPr="0071560B">
              <w:rPr>
                <w:rFonts w:ascii="Arial" w:hAnsi="Arial" w:cs="Arial"/>
              </w:rPr>
              <w:t xml:space="preserve">will fulfil the roles of </w:t>
            </w:r>
            <w:r w:rsidR="00A2788F" w:rsidRPr="0071560B">
              <w:rPr>
                <w:rFonts w:ascii="Arial" w:hAnsi="Arial" w:cs="Arial"/>
              </w:rPr>
              <w:t>Regulatory Manager</w:t>
            </w:r>
            <w:r w:rsidR="00411474" w:rsidRPr="0071560B">
              <w:rPr>
                <w:rFonts w:ascii="Arial" w:hAnsi="Arial" w:cs="Arial"/>
              </w:rPr>
              <w:t xml:space="preserve">/Director depending on the nature of the incident. </w:t>
            </w:r>
            <w:r w:rsidR="008728CA" w:rsidRPr="0071560B">
              <w:rPr>
                <w:rFonts w:ascii="Arial" w:hAnsi="Arial" w:cs="Arial"/>
              </w:rPr>
              <w:t>It is</w:t>
            </w:r>
            <w:r w:rsidR="00411474" w:rsidRPr="0071560B">
              <w:rPr>
                <w:rFonts w:ascii="Arial" w:hAnsi="Arial" w:cs="Arial"/>
              </w:rPr>
              <w:t xml:space="preserve"> also </w:t>
            </w:r>
            <w:r w:rsidR="00045C1C" w:rsidRPr="0071560B">
              <w:rPr>
                <w:rFonts w:ascii="Arial" w:hAnsi="Arial" w:cs="Arial"/>
              </w:rPr>
              <w:t>responsible for providing appropriate regulatory policy advice to determine effective and appropriate risk management options to the OIT and SIT.</w:t>
            </w:r>
          </w:p>
        </w:tc>
      </w:tr>
      <w:tr w:rsidR="00D43DD2" w:rsidRPr="0071560B" w14:paraId="38CD1BC6" w14:textId="77777777" w:rsidTr="00E6775A">
        <w:trPr>
          <w:cantSplit/>
          <w:trHeight w:val="1561"/>
        </w:trPr>
        <w:tc>
          <w:tcPr>
            <w:tcW w:w="789" w:type="dxa"/>
            <w:shd w:val="clear" w:color="auto" w:fill="3F2A55"/>
            <w:textDirection w:val="btLr"/>
          </w:tcPr>
          <w:p w14:paraId="7454D658" w14:textId="7D5550F8" w:rsidR="00D43DD2" w:rsidRPr="0071560B" w:rsidRDefault="00A8374A" w:rsidP="00A8374A">
            <w:pPr>
              <w:spacing w:before="60" w:after="60"/>
              <w:ind w:left="113" w:right="113"/>
              <w:jc w:val="center"/>
              <w:rPr>
                <w:rFonts w:ascii="Arial" w:hAnsi="Arial" w:cs="Arial"/>
                <w:b/>
                <w:lang w:eastAsia="de-AT"/>
              </w:rPr>
            </w:pPr>
            <w:r w:rsidRPr="0071560B">
              <w:rPr>
                <w:rFonts w:ascii="Arial" w:hAnsi="Arial" w:cs="Arial"/>
                <w:b/>
                <w:lang w:eastAsia="de-AT"/>
              </w:rPr>
              <w:t xml:space="preserve">Operational </w:t>
            </w:r>
            <w:r w:rsidR="00D43DD2" w:rsidRPr="0071560B">
              <w:rPr>
                <w:rFonts w:ascii="Arial" w:hAnsi="Arial" w:cs="Arial"/>
                <w:b/>
                <w:lang w:eastAsia="de-AT"/>
              </w:rPr>
              <w:t>Delivery</w:t>
            </w:r>
          </w:p>
        </w:tc>
        <w:tc>
          <w:tcPr>
            <w:tcW w:w="8567" w:type="dxa"/>
          </w:tcPr>
          <w:p w14:paraId="75AFD8E3" w14:textId="61DC7E90" w:rsidR="00543604" w:rsidRPr="0071560B" w:rsidRDefault="00543604" w:rsidP="0086189F">
            <w:pPr>
              <w:spacing w:before="120"/>
              <w:jc w:val="both"/>
              <w:rPr>
                <w:rFonts w:ascii="Arial" w:hAnsi="Arial" w:cs="Arial"/>
              </w:rPr>
            </w:pPr>
            <w:r w:rsidRPr="0071560B">
              <w:rPr>
                <w:rFonts w:ascii="Arial" w:hAnsi="Arial" w:cs="Arial"/>
                <w:lang w:eastAsia="de-AT"/>
              </w:rPr>
              <w:t>The Operations Delivery branch is</w:t>
            </w:r>
            <w:r w:rsidR="009D22C1" w:rsidRPr="0071560B">
              <w:rPr>
                <w:rFonts w:ascii="Arial" w:hAnsi="Arial" w:cs="Arial"/>
                <w:lang w:eastAsia="de-AT"/>
              </w:rPr>
              <w:t xml:space="preserve"> responsible for approving</w:t>
            </w:r>
            <w:r w:rsidR="008728CA" w:rsidRPr="0071560B">
              <w:rPr>
                <w:rFonts w:ascii="Arial" w:hAnsi="Arial" w:cs="Arial"/>
                <w:lang w:eastAsia="de-AT"/>
              </w:rPr>
              <w:t xml:space="preserve"> and enforcing</w:t>
            </w:r>
            <w:r w:rsidR="009D22C1" w:rsidRPr="0071560B">
              <w:rPr>
                <w:rFonts w:ascii="Arial" w:hAnsi="Arial" w:cs="Arial"/>
                <w:lang w:eastAsia="de-AT"/>
              </w:rPr>
              <w:t xml:space="preserve"> slaughterhouses, cutting plants and game handling establishments, as those facilities require the presence of an Official Veterinarian. </w:t>
            </w:r>
            <w:r w:rsidR="008728CA" w:rsidRPr="0071560B">
              <w:rPr>
                <w:rFonts w:ascii="Arial" w:hAnsi="Arial" w:cs="Arial"/>
                <w:lang w:eastAsia="de-AT"/>
              </w:rPr>
              <w:t>Operation</w:t>
            </w:r>
            <w:r w:rsidR="00E6180D" w:rsidRPr="0071560B">
              <w:rPr>
                <w:rFonts w:ascii="Arial" w:hAnsi="Arial" w:cs="Arial"/>
                <w:lang w:eastAsia="de-AT"/>
              </w:rPr>
              <w:t>al</w:t>
            </w:r>
            <w:r w:rsidR="008728CA" w:rsidRPr="0071560B">
              <w:rPr>
                <w:rFonts w:ascii="Arial" w:hAnsi="Arial" w:cs="Arial"/>
                <w:lang w:eastAsia="de-AT"/>
              </w:rPr>
              <w:t xml:space="preserve"> Delivery also approves plants with </w:t>
            </w:r>
            <w:r w:rsidR="009D22C1" w:rsidRPr="0071560B">
              <w:rPr>
                <w:rFonts w:ascii="Arial" w:hAnsi="Arial" w:cs="Arial"/>
                <w:lang w:eastAsia="de-AT"/>
              </w:rPr>
              <w:t>on-site cold stores, minced meat, meat preparation o</w:t>
            </w:r>
            <w:r w:rsidR="008728CA" w:rsidRPr="0071560B">
              <w:rPr>
                <w:rFonts w:ascii="Arial" w:hAnsi="Arial" w:cs="Arial"/>
                <w:lang w:eastAsia="de-AT"/>
              </w:rPr>
              <w:t xml:space="preserve">r meat products establishment. </w:t>
            </w:r>
            <w:r w:rsidR="009D22C1" w:rsidRPr="0071560B">
              <w:rPr>
                <w:rFonts w:ascii="Arial" w:hAnsi="Arial" w:cs="Arial"/>
                <w:lang w:eastAsia="de-AT"/>
              </w:rPr>
              <w:t xml:space="preserve">However, if they’re stand-alone establishments, </w:t>
            </w:r>
            <w:proofErr w:type="spellStart"/>
            <w:r w:rsidR="008728CA" w:rsidRPr="0071560B">
              <w:rPr>
                <w:rFonts w:ascii="Arial" w:hAnsi="Arial" w:cs="Arial"/>
                <w:lang w:eastAsia="de-AT"/>
              </w:rPr>
              <w:t>LAs</w:t>
            </w:r>
            <w:proofErr w:type="spellEnd"/>
            <w:r w:rsidR="009D22C1" w:rsidRPr="0071560B">
              <w:rPr>
                <w:rFonts w:ascii="Arial" w:hAnsi="Arial" w:cs="Arial"/>
                <w:lang w:eastAsia="de-AT"/>
              </w:rPr>
              <w:t xml:space="preserve"> will assess them.</w:t>
            </w:r>
            <w:r w:rsidR="009F00EA" w:rsidRPr="0071560B">
              <w:rPr>
                <w:rFonts w:ascii="Arial" w:hAnsi="Arial" w:cs="Arial"/>
              </w:rPr>
              <w:t xml:space="preserve"> </w:t>
            </w:r>
          </w:p>
          <w:p w14:paraId="76208475" w14:textId="77777777" w:rsidR="00D56485" w:rsidRPr="0071560B" w:rsidRDefault="00D56485" w:rsidP="00630C85">
            <w:pPr>
              <w:jc w:val="both"/>
              <w:rPr>
                <w:rFonts w:ascii="Arial" w:hAnsi="Arial" w:cs="Arial"/>
                <w:lang w:eastAsia="de-AT"/>
              </w:rPr>
            </w:pPr>
          </w:p>
          <w:p w14:paraId="553D4107" w14:textId="77777777" w:rsidR="0080071F" w:rsidRPr="0071560B" w:rsidRDefault="00543604" w:rsidP="00F32958">
            <w:pPr>
              <w:jc w:val="both"/>
              <w:rPr>
                <w:rFonts w:ascii="Arial" w:hAnsi="Arial" w:cs="Arial"/>
                <w:lang w:eastAsia="de-AT"/>
              </w:rPr>
            </w:pPr>
            <w:r w:rsidRPr="0071560B">
              <w:rPr>
                <w:rFonts w:ascii="Arial" w:hAnsi="Arial" w:cs="Arial"/>
                <w:b/>
                <w:color w:val="3F2A55"/>
                <w:lang w:eastAsia="de-AT"/>
              </w:rPr>
              <w:t>During an incident</w:t>
            </w:r>
            <w:r w:rsidR="00411474" w:rsidRPr="0071560B">
              <w:rPr>
                <w:rFonts w:ascii="Arial" w:hAnsi="Arial" w:cs="Arial"/>
                <w:b/>
                <w:color w:val="3F2A55"/>
                <w:lang w:eastAsia="de-AT"/>
              </w:rPr>
              <w:t xml:space="preserve"> involving an approved establishment where FSS is the enforcing authority</w:t>
            </w:r>
            <w:r w:rsidRPr="0071560B">
              <w:rPr>
                <w:rFonts w:ascii="Arial" w:hAnsi="Arial" w:cs="Arial"/>
                <w:lang w:eastAsia="de-AT"/>
              </w:rPr>
              <w:t>, Operation</w:t>
            </w:r>
            <w:r w:rsidR="00A8374A" w:rsidRPr="0071560B">
              <w:rPr>
                <w:rFonts w:ascii="Arial" w:hAnsi="Arial" w:cs="Arial"/>
                <w:lang w:eastAsia="de-AT"/>
              </w:rPr>
              <w:t>al</w:t>
            </w:r>
            <w:r w:rsidRPr="0071560B">
              <w:rPr>
                <w:rFonts w:ascii="Arial" w:hAnsi="Arial" w:cs="Arial"/>
                <w:lang w:eastAsia="de-AT"/>
              </w:rPr>
              <w:t xml:space="preserve"> Delivery is responsible for </w:t>
            </w:r>
            <w:r w:rsidR="000C1F25" w:rsidRPr="0071560B">
              <w:rPr>
                <w:rFonts w:ascii="Arial" w:hAnsi="Arial" w:cs="Arial"/>
                <w:lang w:eastAsia="de-AT"/>
              </w:rPr>
              <w:t>assuming the role of the Enforcement Manager/Director in the OIT/SIT</w:t>
            </w:r>
            <w:r w:rsidR="00411474" w:rsidRPr="0071560B">
              <w:rPr>
                <w:rFonts w:ascii="Arial" w:hAnsi="Arial" w:cs="Arial"/>
                <w:lang w:eastAsia="de-AT"/>
              </w:rPr>
              <w:t xml:space="preserve">. </w:t>
            </w:r>
          </w:p>
          <w:p w14:paraId="577D4349" w14:textId="77777777" w:rsidR="00E6180D" w:rsidRPr="0071560B" w:rsidRDefault="00E6180D" w:rsidP="00F32958">
            <w:pPr>
              <w:jc w:val="both"/>
              <w:rPr>
                <w:rFonts w:ascii="Arial" w:hAnsi="Arial" w:cs="Arial"/>
                <w:lang w:eastAsia="de-AT"/>
              </w:rPr>
            </w:pPr>
          </w:p>
          <w:p w14:paraId="5886706B" w14:textId="45780D39" w:rsidR="00F32958" w:rsidRPr="0071560B" w:rsidRDefault="00F32958" w:rsidP="00F32958">
            <w:pPr>
              <w:jc w:val="both"/>
              <w:rPr>
                <w:rFonts w:ascii="Arial" w:hAnsi="Arial" w:cs="Arial"/>
                <w:lang w:eastAsia="de-AT"/>
              </w:rPr>
            </w:pPr>
            <w:r w:rsidRPr="0071560B">
              <w:rPr>
                <w:rFonts w:ascii="Arial" w:hAnsi="Arial" w:cs="Arial"/>
                <w:lang w:eastAsia="de-AT"/>
              </w:rPr>
              <w:t>Operation</w:t>
            </w:r>
            <w:r w:rsidR="00A8374A" w:rsidRPr="0071560B">
              <w:rPr>
                <w:rFonts w:ascii="Arial" w:hAnsi="Arial" w:cs="Arial"/>
                <w:lang w:eastAsia="de-AT"/>
              </w:rPr>
              <w:t>al</w:t>
            </w:r>
            <w:r w:rsidRPr="0071560B">
              <w:rPr>
                <w:rFonts w:ascii="Arial" w:hAnsi="Arial" w:cs="Arial"/>
                <w:lang w:eastAsia="de-AT"/>
              </w:rPr>
              <w:t xml:space="preserve"> Delivery </w:t>
            </w:r>
            <w:r w:rsidR="0080071F" w:rsidRPr="0071560B">
              <w:rPr>
                <w:rFonts w:ascii="Arial" w:hAnsi="Arial" w:cs="Arial"/>
                <w:lang w:eastAsia="de-AT"/>
              </w:rPr>
              <w:t xml:space="preserve">will lead veterinary risk assessments and it is </w:t>
            </w:r>
            <w:r w:rsidRPr="0071560B">
              <w:rPr>
                <w:rFonts w:ascii="Arial" w:hAnsi="Arial" w:cs="Arial"/>
                <w:lang w:eastAsia="de-AT"/>
              </w:rPr>
              <w:t>also responsible for liaising with the relevant external agencies (e.g. APHA</w:t>
            </w:r>
            <w:r w:rsidR="0080071F" w:rsidRPr="0071560B">
              <w:rPr>
                <w:rFonts w:ascii="Arial" w:hAnsi="Arial" w:cs="Arial"/>
                <w:lang w:eastAsia="de-AT"/>
              </w:rPr>
              <w:t xml:space="preserve">, </w:t>
            </w:r>
            <w:r w:rsidR="00E6180D" w:rsidRPr="0071560B">
              <w:rPr>
                <w:rFonts w:ascii="Arial" w:hAnsi="Arial" w:cs="Arial"/>
                <w:lang w:eastAsia="de-AT"/>
              </w:rPr>
              <w:t>SG</w:t>
            </w:r>
            <w:r w:rsidRPr="0071560B">
              <w:rPr>
                <w:rFonts w:ascii="Arial" w:hAnsi="Arial" w:cs="Arial"/>
                <w:lang w:eastAsia="de-AT"/>
              </w:rPr>
              <w:t>) in order to acquire a SRA</w:t>
            </w:r>
            <w:r w:rsidR="0086189F" w:rsidRPr="0071560B">
              <w:rPr>
                <w:rFonts w:ascii="Arial" w:hAnsi="Arial" w:cs="Arial"/>
                <w:lang w:eastAsia="de-AT"/>
              </w:rPr>
              <w:t xml:space="preserve"> when </w:t>
            </w:r>
            <w:r w:rsidR="00E6180D" w:rsidRPr="0071560B">
              <w:rPr>
                <w:rFonts w:ascii="Arial" w:hAnsi="Arial" w:cs="Arial"/>
                <w:lang w:eastAsia="de-AT"/>
              </w:rPr>
              <w:t>v</w:t>
            </w:r>
            <w:r w:rsidR="0086189F" w:rsidRPr="0071560B">
              <w:rPr>
                <w:rFonts w:ascii="Arial" w:hAnsi="Arial" w:cs="Arial"/>
                <w:lang w:eastAsia="de-AT"/>
              </w:rPr>
              <w:t>eterinary information is required</w:t>
            </w:r>
            <w:r w:rsidRPr="0071560B">
              <w:rPr>
                <w:rFonts w:ascii="Arial" w:hAnsi="Arial" w:cs="Arial"/>
                <w:lang w:eastAsia="de-AT"/>
              </w:rPr>
              <w:t>.</w:t>
            </w:r>
          </w:p>
          <w:p w14:paraId="389392B6" w14:textId="77777777" w:rsidR="00F32958" w:rsidRPr="0071560B" w:rsidRDefault="00F32958" w:rsidP="00F32958">
            <w:pPr>
              <w:jc w:val="both"/>
              <w:rPr>
                <w:rFonts w:ascii="Arial" w:hAnsi="Arial" w:cs="Arial"/>
                <w:lang w:eastAsia="de-AT"/>
              </w:rPr>
            </w:pPr>
          </w:p>
          <w:p w14:paraId="107021CB" w14:textId="3F93C9C4" w:rsidR="00D43DD2" w:rsidRPr="0071560B" w:rsidRDefault="000C1F25" w:rsidP="0086189F">
            <w:pPr>
              <w:spacing w:after="120"/>
              <w:jc w:val="both"/>
              <w:rPr>
                <w:rFonts w:ascii="Arial" w:hAnsi="Arial" w:cs="Arial"/>
                <w:lang w:eastAsia="de-AT"/>
              </w:rPr>
            </w:pPr>
            <w:r w:rsidRPr="0071560B">
              <w:rPr>
                <w:rFonts w:ascii="Arial" w:hAnsi="Arial" w:cs="Arial"/>
                <w:lang w:eastAsia="de-AT"/>
              </w:rPr>
              <w:t>Operation</w:t>
            </w:r>
            <w:r w:rsidR="00A8374A" w:rsidRPr="0071560B">
              <w:rPr>
                <w:rFonts w:ascii="Arial" w:hAnsi="Arial" w:cs="Arial"/>
                <w:lang w:eastAsia="de-AT"/>
              </w:rPr>
              <w:t>al</w:t>
            </w:r>
            <w:r w:rsidRPr="0071560B">
              <w:rPr>
                <w:rFonts w:ascii="Arial" w:hAnsi="Arial" w:cs="Arial"/>
                <w:lang w:eastAsia="de-AT"/>
              </w:rPr>
              <w:t xml:space="preserve"> Delivery is </w:t>
            </w:r>
            <w:r w:rsidR="00D626CF" w:rsidRPr="0071560B">
              <w:rPr>
                <w:rFonts w:ascii="Arial" w:hAnsi="Arial" w:cs="Arial"/>
                <w:lang w:eastAsia="de-AT"/>
              </w:rPr>
              <w:t xml:space="preserve">also </w:t>
            </w:r>
            <w:r w:rsidRPr="0071560B">
              <w:rPr>
                <w:rFonts w:ascii="Arial" w:hAnsi="Arial" w:cs="Arial"/>
                <w:lang w:eastAsia="de-AT"/>
              </w:rPr>
              <w:t xml:space="preserve">responsible for providing appropriate Risk Management options </w:t>
            </w:r>
            <w:r w:rsidR="0086189F" w:rsidRPr="0071560B">
              <w:rPr>
                <w:rFonts w:ascii="Arial" w:hAnsi="Arial" w:cs="Arial"/>
                <w:lang w:eastAsia="de-AT"/>
              </w:rPr>
              <w:t>when a FSS</w:t>
            </w:r>
            <w:r w:rsidR="004D427A" w:rsidRPr="0071560B">
              <w:rPr>
                <w:rFonts w:ascii="Arial" w:hAnsi="Arial" w:cs="Arial"/>
                <w:lang w:eastAsia="de-AT"/>
              </w:rPr>
              <w:t xml:space="preserve"> </w:t>
            </w:r>
            <w:r w:rsidR="0086189F" w:rsidRPr="0071560B">
              <w:rPr>
                <w:rFonts w:ascii="Arial" w:hAnsi="Arial" w:cs="Arial"/>
                <w:lang w:eastAsia="de-AT"/>
              </w:rPr>
              <w:t>enforced establishment is involved</w:t>
            </w:r>
            <w:r w:rsidRPr="0071560B">
              <w:rPr>
                <w:rFonts w:ascii="Arial" w:hAnsi="Arial" w:cs="Arial"/>
                <w:lang w:eastAsia="de-AT"/>
              </w:rPr>
              <w:t>.</w:t>
            </w:r>
            <w:r w:rsidR="0086189F" w:rsidRPr="0071560B">
              <w:rPr>
                <w:rFonts w:ascii="Arial" w:hAnsi="Arial" w:cs="Arial"/>
                <w:lang w:eastAsia="de-AT"/>
              </w:rPr>
              <w:t xml:space="preserve"> </w:t>
            </w:r>
          </w:p>
        </w:tc>
      </w:tr>
      <w:tr w:rsidR="00D43DD2" w:rsidRPr="0071560B" w14:paraId="09572015" w14:textId="77777777" w:rsidTr="00E6775A">
        <w:trPr>
          <w:cantSplit/>
          <w:trHeight w:val="1825"/>
        </w:trPr>
        <w:tc>
          <w:tcPr>
            <w:tcW w:w="789" w:type="dxa"/>
            <w:shd w:val="clear" w:color="auto" w:fill="3F2A55"/>
            <w:textDirection w:val="btLr"/>
          </w:tcPr>
          <w:p w14:paraId="2FAF4928" w14:textId="509C120C" w:rsidR="00D43DD2" w:rsidRPr="0071560B" w:rsidRDefault="004A415B" w:rsidP="004277FF">
            <w:pPr>
              <w:spacing w:before="60"/>
              <w:ind w:left="113" w:right="113"/>
              <w:jc w:val="center"/>
              <w:rPr>
                <w:rFonts w:ascii="Arial" w:hAnsi="Arial" w:cs="Arial"/>
                <w:b/>
              </w:rPr>
            </w:pPr>
            <w:r w:rsidRPr="0071560B">
              <w:rPr>
                <w:rFonts w:ascii="Arial" w:hAnsi="Arial" w:cs="Arial"/>
                <w:b/>
              </w:rPr>
              <w:lastRenderedPageBreak/>
              <w:t>LA</w:t>
            </w:r>
            <w:r w:rsidR="00230164" w:rsidRPr="0071560B">
              <w:rPr>
                <w:rFonts w:ascii="Arial" w:hAnsi="Arial" w:cs="Arial"/>
                <w:b/>
              </w:rPr>
              <w:t xml:space="preserve"> Delivery</w:t>
            </w:r>
          </w:p>
        </w:tc>
        <w:tc>
          <w:tcPr>
            <w:tcW w:w="8567" w:type="dxa"/>
          </w:tcPr>
          <w:p w14:paraId="72964F48" w14:textId="0AB1E3D9" w:rsidR="00045C1C" w:rsidRPr="0071560B" w:rsidRDefault="00045C1C" w:rsidP="0086189F">
            <w:pPr>
              <w:spacing w:before="120"/>
              <w:jc w:val="both"/>
              <w:rPr>
                <w:rFonts w:ascii="Arial" w:hAnsi="Arial" w:cs="Arial"/>
                <w:bCs/>
              </w:rPr>
            </w:pPr>
            <w:r w:rsidRPr="0071560B">
              <w:rPr>
                <w:rFonts w:ascii="Arial" w:hAnsi="Arial" w:cs="Arial"/>
                <w:bCs/>
              </w:rPr>
              <w:t>The</w:t>
            </w:r>
            <w:r w:rsidR="008B67CB" w:rsidRPr="0071560B">
              <w:rPr>
                <w:rFonts w:ascii="Arial" w:hAnsi="Arial" w:cs="Arial"/>
                <w:bCs/>
              </w:rPr>
              <w:t xml:space="preserve"> LA</w:t>
            </w:r>
            <w:r w:rsidRPr="0071560B">
              <w:rPr>
                <w:rFonts w:ascii="Arial" w:hAnsi="Arial" w:cs="Arial"/>
                <w:bCs/>
              </w:rPr>
              <w:t xml:space="preserve"> Delivery </w:t>
            </w:r>
            <w:r w:rsidR="004A415B" w:rsidRPr="0071560B">
              <w:rPr>
                <w:rFonts w:ascii="Arial" w:hAnsi="Arial" w:cs="Arial"/>
                <w:bCs/>
              </w:rPr>
              <w:t>division</w:t>
            </w:r>
            <w:r w:rsidRPr="0071560B">
              <w:rPr>
                <w:rFonts w:ascii="Arial" w:hAnsi="Arial" w:cs="Arial"/>
                <w:bCs/>
              </w:rPr>
              <w:t xml:space="preserve"> is responsible for: </w:t>
            </w:r>
            <w:r w:rsidR="00D626CF" w:rsidRPr="0071560B">
              <w:rPr>
                <w:rFonts w:ascii="Arial" w:hAnsi="Arial" w:cs="Arial"/>
                <w:bCs/>
              </w:rPr>
              <w:t>e</w:t>
            </w:r>
            <w:r w:rsidRPr="0071560B">
              <w:rPr>
                <w:rFonts w:ascii="Arial" w:hAnsi="Arial" w:cs="Arial"/>
                <w:bCs/>
              </w:rPr>
              <w:t>nsuring</w:t>
            </w:r>
            <w:r w:rsidR="000114C5" w:rsidRPr="0071560B">
              <w:rPr>
                <w:rFonts w:ascii="Arial" w:hAnsi="Arial" w:cs="Arial"/>
                <w:bCs/>
              </w:rPr>
              <w:t xml:space="preserve"> effective delivery of official controls relating to food safety, feed safety and food standards by working with local a</w:t>
            </w:r>
            <w:r w:rsidRPr="0071560B">
              <w:rPr>
                <w:rFonts w:ascii="Arial" w:hAnsi="Arial" w:cs="Arial"/>
                <w:bCs/>
              </w:rPr>
              <w:t>uthorities and delivery bodies;</w:t>
            </w:r>
            <w:r w:rsidRPr="0071560B">
              <w:rPr>
                <w:rFonts w:ascii="Arial" w:hAnsi="Arial" w:cs="Arial"/>
              </w:rPr>
              <w:t xml:space="preserve"> </w:t>
            </w:r>
            <w:r w:rsidR="00D626CF" w:rsidRPr="0071560B">
              <w:rPr>
                <w:rFonts w:ascii="Arial" w:hAnsi="Arial" w:cs="Arial"/>
                <w:bCs/>
              </w:rPr>
              <w:t>d</w:t>
            </w:r>
            <w:r w:rsidR="000114C5" w:rsidRPr="0071560B">
              <w:rPr>
                <w:rFonts w:ascii="Arial" w:hAnsi="Arial" w:cs="Arial"/>
                <w:bCs/>
              </w:rPr>
              <w:t>evelop</w:t>
            </w:r>
            <w:r w:rsidRPr="0071560B">
              <w:rPr>
                <w:rFonts w:ascii="Arial" w:hAnsi="Arial" w:cs="Arial"/>
                <w:bCs/>
              </w:rPr>
              <w:t>ing</w:t>
            </w:r>
            <w:r w:rsidR="000114C5" w:rsidRPr="0071560B">
              <w:rPr>
                <w:rFonts w:ascii="Arial" w:hAnsi="Arial" w:cs="Arial"/>
                <w:bCs/>
              </w:rPr>
              <w:t xml:space="preserve"> an enforcement framework for Scotland to ensure delivery of policy relating to </w:t>
            </w:r>
            <w:r w:rsidR="00FC2754" w:rsidRPr="0071560B">
              <w:rPr>
                <w:rFonts w:ascii="Arial" w:hAnsi="Arial" w:cs="Arial"/>
                <w:bCs/>
              </w:rPr>
              <w:t xml:space="preserve">food safety, </w:t>
            </w:r>
            <w:r w:rsidR="000114C5" w:rsidRPr="0071560B">
              <w:rPr>
                <w:rFonts w:ascii="Arial" w:hAnsi="Arial" w:cs="Arial"/>
                <w:bCs/>
              </w:rPr>
              <w:t>feed safety, food stand</w:t>
            </w:r>
            <w:r w:rsidRPr="0071560B">
              <w:rPr>
                <w:rFonts w:ascii="Arial" w:hAnsi="Arial" w:cs="Arial"/>
                <w:bCs/>
              </w:rPr>
              <w:t>ards, authenticity and labelling</w:t>
            </w:r>
            <w:r w:rsidR="009B33F5" w:rsidRPr="0071560B">
              <w:rPr>
                <w:rFonts w:ascii="Arial" w:hAnsi="Arial" w:cs="Arial"/>
                <w:bCs/>
              </w:rPr>
              <w:t>, and</w:t>
            </w:r>
            <w:r w:rsidR="00D626CF" w:rsidRPr="0071560B">
              <w:rPr>
                <w:rFonts w:ascii="Arial" w:hAnsi="Arial" w:cs="Arial"/>
                <w:bCs/>
              </w:rPr>
              <w:t>;</w:t>
            </w:r>
            <w:r w:rsidR="000114C5" w:rsidRPr="0071560B">
              <w:rPr>
                <w:rFonts w:ascii="Arial" w:hAnsi="Arial" w:cs="Arial"/>
                <w:bCs/>
              </w:rPr>
              <w:t xml:space="preserve"> lead</w:t>
            </w:r>
            <w:r w:rsidRPr="0071560B">
              <w:rPr>
                <w:rFonts w:ascii="Arial" w:hAnsi="Arial" w:cs="Arial"/>
                <w:bCs/>
              </w:rPr>
              <w:t>ing</w:t>
            </w:r>
            <w:r w:rsidR="000114C5" w:rsidRPr="0071560B">
              <w:rPr>
                <w:rFonts w:ascii="Arial" w:hAnsi="Arial" w:cs="Arial"/>
                <w:bCs/>
              </w:rPr>
              <w:t xml:space="preserve"> projects specific to delive</w:t>
            </w:r>
            <w:r w:rsidRPr="0071560B">
              <w:rPr>
                <w:rFonts w:ascii="Arial" w:hAnsi="Arial" w:cs="Arial"/>
                <w:bCs/>
              </w:rPr>
              <w:t>ry of local authority functions.</w:t>
            </w:r>
          </w:p>
          <w:p w14:paraId="0B6C6F80" w14:textId="22B80216" w:rsidR="00D56485" w:rsidRPr="0071560B" w:rsidRDefault="00D56485" w:rsidP="00630C85">
            <w:pPr>
              <w:jc w:val="both"/>
              <w:rPr>
                <w:rFonts w:ascii="Arial" w:hAnsi="Arial" w:cs="Arial"/>
                <w:bCs/>
              </w:rPr>
            </w:pPr>
          </w:p>
          <w:p w14:paraId="59FE3C2B" w14:textId="0267B9EF" w:rsidR="00045C1C" w:rsidRPr="0071560B" w:rsidRDefault="00045C1C" w:rsidP="0086189F">
            <w:pPr>
              <w:spacing w:after="120"/>
              <w:jc w:val="both"/>
              <w:rPr>
                <w:rFonts w:ascii="Arial" w:hAnsi="Arial" w:cs="Arial"/>
              </w:rPr>
            </w:pPr>
            <w:r w:rsidRPr="0071560B">
              <w:rPr>
                <w:rFonts w:ascii="Arial" w:hAnsi="Arial" w:cs="Arial"/>
                <w:b/>
                <w:bCs/>
                <w:color w:val="3F2A55"/>
              </w:rPr>
              <w:t>During an incident</w:t>
            </w:r>
            <w:r w:rsidRPr="0071560B">
              <w:rPr>
                <w:rFonts w:ascii="Arial" w:hAnsi="Arial" w:cs="Arial"/>
                <w:bCs/>
              </w:rPr>
              <w:t xml:space="preserve">, </w:t>
            </w:r>
            <w:r w:rsidR="008B67CB" w:rsidRPr="0071560B">
              <w:rPr>
                <w:rFonts w:ascii="Arial" w:hAnsi="Arial" w:cs="Arial"/>
                <w:bCs/>
              </w:rPr>
              <w:t>LA</w:t>
            </w:r>
            <w:r w:rsidR="004A415B" w:rsidRPr="0071560B">
              <w:rPr>
                <w:rFonts w:ascii="Arial" w:hAnsi="Arial" w:cs="Arial"/>
                <w:bCs/>
              </w:rPr>
              <w:t xml:space="preserve"> </w:t>
            </w:r>
            <w:r w:rsidRPr="0071560B">
              <w:rPr>
                <w:rFonts w:ascii="Arial" w:hAnsi="Arial" w:cs="Arial"/>
                <w:bCs/>
              </w:rPr>
              <w:t xml:space="preserve">Delivery is responsible for </w:t>
            </w:r>
            <w:r w:rsidR="003C6231" w:rsidRPr="0071560B">
              <w:rPr>
                <w:rFonts w:ascii="Arial" w:hAnsi="Arial" w:cs="Arial"/>
                <w:bCs/>
              </w:rPr>
              <w:t>providing appropriate expertise and advice to the OIT and SIT in determining ef</w:t>
            </w:r>
            <w:r w:rsidR="00E716A8" w:rsidRPr="0071560B">
              <w:rPr>
                <w:rFonts w:ascii="Arial" w:hAnsi="Arial" w:cs="Arial"/>
                <w:bCs/>
              </w:rPr>
              <w:t>fective risk management options in</w:t>
            </w:r>
            <w:r w:rsidR="009B33F5" w:rsidRPr="0071560B">
              <w:rPr>
                <w:rFonts w:ascii="Arial" w:hAnsi="Arial" w:cs="Arial"/>
                <w:bCs/>
              </w:rPr>
              <w:t xml:space="preserve"> the context of existing food and feed regulation</w:t>
            </w:r>
            <w:r w:rsidR="00FC2754" w:rsidRPr="0071560B">
              <w:rPr>
                <w:rFonts w:ascii="Arial" w:hAnsi="Arial" w:cs="Arial"/>
                <w:bCs/>
              </w:rPr>
              <w:t>.</w:t>
            </w:r>
          </w:p>
        </w:tc>
      </w:tr>
      <w:tr w:rsidR="00D43DD2" w:rsidRPr="0071560B" w14:paraId="665B637C" w14:textId="77777777" w:rsidTr="00E6775A">
        <w:trPr>
          <w:cantSplit/>
          <w:trHeight w:val="2281"/>
        </w:trPr>
        <w:tc>
          <w:tcPr>
            <w:tcW w:w="789" w:type="dxa"/>
            <w:shd w:val="clear" w:color="auto" w:fill="3F2A55"/>
            <w:textDirection w:val="btLr"/>
          </w:tcPr>
          <w:p w14:paraId="6E766CAA" w14:textId="77777777" w:rsidR="00D43DD2" w:rsidRPr="0071560B" w:rsidRDefault="00D43DD2" w:rsidP="00630C85">
            <w:pPr>
              <w:spacing w:before="60" w:after="60"/>
              <w:ind w:left="113" w:right="113"/>
              <w:jc w:val="center"/>
              <w:rPr>
                <w:rFonts w:ascii="Arial" w:hAnsi="Arial" w:cs="Arial"/>
                <w:b/>
              </w:rPr>
            </w:pPr>
            <w:r w:rsidRPr="0071560B">
              <w:rPr>
                <w:rFonts w:ascii="Arial" w:hAnsi="Arial" w:cs="Arial"/>
                <w:b/>
              </w:rPr>
              <w:t>Communications</w:t>
            </w:r>
          </w:p>
        </w:tc>
        <w:tc>
          <w:tcPr>
            <w:tcW w:w="8567" w:type="dxa"/>
          </w:tcPr>
          <w:p w14:paraId="5033A7F3" w14:textId="434320F7" w:rsidR="00182974" w:rsidRPr="0071560B" w:rsidRDefault="003C6231" w:rsidP="0086189F">
            <w:pPr>
              <w:tabs>
                <w:tab w:val="left" w:pos="720"/>
              </w:tabs>
              <w:spacing w:before="120"/>
              <w:jc w:val="both"/>
              <w:rPr>
                <w:rFonts w:ascii="Arial" w:hAnsi="Arial" w:cs="Arial"/>
              </w:rPr>
            </w:pPr>
            <w:r w:rsidRPr="0071560B">
              <w:rPr>
                <w:rFonts w:ascii="Arial" w:hAnsi="Arial" w:cs="Arial"/>
              </w:rPr>
              <w:t xml:space="preserve">The Communications </w:t>
            </w:r>
            <w:r w:rsidR="00E6180D" w:rsidRPr="0071560B">
              <w:rPr>
                <w:rFonts w:ascii="Arial" w:hAnsi="Arial" w:cs="Arial"/>
              </w:rPr>
              <w:t xml:space="preserve">and Marketing division </w:t>
            </w:r>
            <w:r w:rsidRPr="0071560B">
              <w:rPr>
                <w:rFonts w:ascii="Arial" w:hAnsi="Arial" w:cs="Arial"/>
              </w:rPr>
              <w:t xml:space="preserve">is responsible </w:t>
            </w:r>
            <w:r w:rsidR="00E6180D" w:rsidRPr="0071560B">
              <w:rPr>
                <w:rFonts w:ascii="Arial" w:hAnsi="Arial" w:cs="Arial"/>
              </w:rPr>
              <w:t>for developing</w:t>
            </w:r>
            <w:r w:rsidR="00C1081A" w:rsidRPr="0071560B">
              <w:rPr>
                <w:rFonts w:ascii="Arial" w:hAnsi="Arial" w:cs="Arial"/>
              </w:rPr>
              <w:t xml:space="preserve"> and delivering all internal and external communications for FSS and for managing </w:t>
            </w:r>
            <w:proofErr w:type="spellStart"/>
            <w:r w:rsidR="00C1081A" w:rsidRPr="0071560B">
              <w:rPr>
                <w:rFonts w:ascii="Arial" w:hAnsi="Arial" w:cs="Arial"/>
              </w:rPr>
              <w:t>FSS’s</w:t>
            </w:r>
            <w:proofErr w:type="spellEnd"/>
            <w:r w:rsidR="00C1081A" w:rsidRPr="0071560B">
              <w:rPr>
                <w:rFonts w:ascii="Arial" w:hAnsi="Arial" w:cs="Arial"/>
              </w:rPr>
              <w:t xml:space="preserve"> reputation</w:t>
            </w:r>
            <w:r w:rsidRPr="0071560B">
              <w:rPr>
                <w:rFonts w:ascii="Arial" w:hAnsi="Arial" w:cs="Arial"/>
              </w:rPr>
              <w:t>.</w:t>
            </w:r>
          </w:p>
          <w:p w14:paraId="68BEE839" w14:textId="77777777" w:rsidR="00D56485" w:rsidRPr="0071560B" w:rsidRDefault="00D56485" w:rsidP="00630C85">
            <w:pPr>
              <w:tabs>
                <w:tab w:val="left" w:pos="720"/>
              </w:tabs>
              <w:jc w:val="both"/>
              <w:rPr>
                <w:rFonts w:ascii="Arial" w:hAnsi="Arial" w:cs="Arial"/>
              </w:rPr>
            </w:pPr>
          </w:p>
          <w:p w14:paraId="7EDFAF77" w14:textId="637ED204" w:rsidR="00D43DD2" w:rsidRPr="0071560B" w:rsidRDefault="003C6231" w:rsidP="0086189F">
            <w:pPr>
              <w:tabs>
                <w:tab w:val="left" w:pos="720"/>
              </w:tabs>
              <w:spacing w:after="120"/>
              <w:jc w:val="both"/>
              <w:rPr>
                <w:rFonts w:ascii="Arial" w:hAnsi="Arial" w:cs="Arial"/>
              </w:rPr>
            </w:pPr>
            <w:r w:rsidRPr="0071560B">
              <w:rPr>
                <w:rFonts w:ascii="Arial" w:hAnsi="Arial" w:cs="Arial"/>
                <w:b/>
                <w:color w:val="3F2A55"/>
              </w:rPr>
              <w:t>During an incident</w:t>
            </w:r>
            <w:r w:rsidRPr="0071560B">
              <w:rPr>
                <w:rFonts w:ascii="Arial" w:hAnsi="Arial" w:cs="Arial"/>
              </w:rPr>
              <w:t xml:space="preserve">, </w:t>
            </w:r>
            <w:r w:rsidR="00E716A8" w:rsidRPr="0071560B">
              <w:rPr>
                <w:rFonts w:ascii="Arial" w:hAnsi="Arial" w:cs="Arial"/>
              </w:rPr>
              <w:t xml:space="preserve">members of the </w:t>
            </w:r>
            <w:r w:rsidR="0086189F" w:rsidRPr="0071560B">
              <w:rPr>
                <w:rFonts w:ascii="Arial" w:hAnsi="Arial" w:cs="Arial"/>
              </w:rPr>
              <w:t xml:space="preserve">Communications </w:t>
            </w:r>
            <w:r w:rsidR="00E6180D" w:rsidRPr="0071560B">
              <w:rPr>
                <w:rFonts w:ascii="Arial" w:hAnsi="Arial" w:cs="Arial"/>
              </w:rPr>
              <w:t xml:space="preserve">and Marketing division </w:t>
            </w:r>
            <w:r w:rsidR="00E716A8" w:rsidRPr="0071560B">
              <w:rPr>
                <w:rFonts w:ascii="Arial" w:hAnsi="Arial" w:cs="Arial"/>
              </w:rPr>
              <w:t>are</w:t>
            </w:r>
            <w:r w:rsidRPr="0071560B">
              <w:rPr>
                <w:rFonts w:ascii="Arial" w:hAnsi="Arial" w:cs="Arial"/>
              </w:rPr>
              <w:t xml:space="preserve"> responsible for </w:t>
            </w:r>
            <w:r w:rsidR="00E716A8" w:rsidRPr="0071560B">
              <w:rPr>
                <w:rFonts w:ascii="Arial" w:hAnsi="Arial" w:cs="Arial"/>
              </w:rPr>
              <w:t xml:space="preserve">fulfilling the roles of Communications Manager/Director </w:t>
            </w:r>
            <w:r w:rsidR="00FC2754" w:rsidRPr="0071560B">
              <w:rPr>
                <w:rFonts w:ascii="Arial" w:hAnsi="Arial" w:cs="Arial"/>
              </w:rPr>
              <w:t>in the OIT and SIT</w:t>
            </w:r>
            <w:r w:rsidR="00E716A8" w:rsidRPr="0071560B">
              <w:rPr>
                <w:rFonts w:ascii="Arial" w:hAnsi="Arial" w:cs="Arial"/>
              </w:rPr>
              <w:t xml:space="preserve">. </w:t>
            </w:r>
            <w:r w:rsidR="00FC2754" w:rsidRPr="0071560B">
              <w:rPr>
                <w:rFonts w:ascii="Arial" w:hAnsi="Arial" w:cs="Arial"/>
              </w:rPr>
              <w:t>These roles will</w:t>
            </w:r>
            <w:r w:rsidR="00E716A8" w:rsidRPr="0071560B">
              <w:rPr>
                <w:rFonts w:ascii="Arial" w:hAnsi="Arial" w:cs="Arial"/>
              </w:rPr>
              <w:t xml:space="preserve"> produce</w:t>
            </w:r>
            <w:r w:rsidRPr="0071560B">
              <w:rPr>
                <w:rFonts w:ascii="Arial" w:hAnsi="Arial" w:cs="Arial"/>
              </w:rPr>
              <w:t xml:space="preserve"> proactive and reactive communication mat</w:t>
            </w:r>
            <w:r w:rsidR="00E716A8" w:rsidRPr="0071560B">
              <w:rPr>
                <w:rFonts w:ascii="Arial" w:hAnsi="Arial" w:cs="Arial"/>
              </w:rPr>
              <w:t>erial</w:t>
            </w:r>
            <w:r w:rsidR="00646C01" w:rsidRPr="0071560B">
              <w:rPr>
                <w:rFonts w:ascii="Arial" w:hAnsi="Arial" w:cs="Arial"/>
              </w:rPr>
              <w:t>s</w:t>
            </w:r>
            <w:r w:rsidR="00E716A8" w:rsidRPr="0071560B">
              <w:rPr>
                <w:rFonts w:ascii="Arial" w:hAnsi="Arial" w:cs="Arial"/>
              </w:rPr>
              <w:t xml:space="preserve"> relating to the incident</w:t>
            </w:r>
            <w:r w:rsidR="00FC2754" w:rsidRPr="0071560B">
              <w:rPr>
                <w:rFonts w:ascii="Arial" w:hAnsi="Arial" w:cs="Arial"/>
              </w:rPr>
              <w:t xml:space="preserve"> to inform the public </w:t>
            </w:r>
            <w:r w:rsidR="0086189F" w:rsidRPr="0071560B">
              <w:rPr>
                <w:rFonts w:ascii="Arial" w:hAnsi="Arial" w:cs="Arial"/>
              </w:rPr>
              <w:t>and</w:t>
            </w:r>
            <w:r w:rsidR="00505C2E" w:rsidRPr="0071560B">
              <w:rPr>
                <w:rFonts w:ascii="Arial" w:hAnsi="Arial" w:cs="Arial"/>
              </w:rPr>
              <w:t xml:space="preserve"> consumers</w:t>
            </w:r>
            <w:r w:rsidR="0086189F" w:rsidRPr="0071560B">
              <w:rPr>
                <w:rFonts w:ascii="Arial" w:hAnsi="Arial" w:cs="Arial"/>
              </w:rPr>
              <w:t>, while</w:t>
            </w:r>
            <w:r w:rsidR="00FC2754" w:rsidRPr="0071560B">
              <w:rPr>
                <w:rFonts w:ascii="Arial" w:hAnsi="Arial" w:cs="Arial"/>
              </w:rPr>
              <w:t xml:space="preserve"> </w:t>
            </w:r>
            <w:r w:rsidR="00505C2E" w:rsidRPr="0071560B">
              <w:rPr>
                <w:rFonts w:ascii="Arial" w:hAnsi="Arial" w:cs="Arial"/>
              </w:rPr>
              <w:t>assess</w:t>
            </w:r>
            <w:r w:rsidR="00FC2754" w:rsidRPr="0071560B">
              <w:rPr>
                <w:rFonts w:ascii="Arial" w:hAnsi="Arial" w:cs="Arial"/>
              </w:rPr>
              <w:t>ing</w:t>
            </w:r>
            <w:r w:rsidR="00505C2E" w:rsidRPr="0071560B">
              <w:rPr>
                <w:rFonts w:ascii="Arial" w:hAnsi="Arial" w:cs="Arial"/>
              </w:rPr>
              <w:t xml:space="preserve"> the communication and potential reputational risk for FSS</w:t>
            </w:r>
            <w:r w:rsidR="00FC2754" w:rsidRPr="0071560B">
              <w:rPr>
                <w:rFonts w:ascii="Arial" w:hAnsi="Arial" w:cs="Arial"/>
              </w:rPr>
              <w:t>.</w:t>
            </w:r>
            <w:r w:rsidR="00E6180D" w:rsidRPr="0071560B">
              <w:rPr>
                <w:rFonts w:ascii="Arial" w:hAnsi="Arial" w:cs="Arial"/>
              </w:rPr>
              <w:t xml:space="preserve"> It will also </w:t>
            </w:r>
            <w:r w:rsidR="00DC2D0F" w:rsidRPr="0071560B">
              <w:rPr>
                <w:rFonts w:ascii="Arial" w:hAnsi="Arial" w:cs="Arial"/>
              </w:rPr>
              <w:t>manag</w:t>
            </w:r>
            <w:r w:rsidR="004D427A" w:rsidRPr="0071560B">
              <w:rPr>
                <w:rFonts w:ascii="Arial" w:hAnsi="Arial" w:cs="Arial"/>
              </w:rPr>
              <w:t xml:space="preserve">e </w:t>
            </w:r>
            <w:r w:rsidR="00DC2D0F" w:rsidRPr="0071560B">
              <w:rPr>
                <w:rFonts w:ascii="Arial" w:hAnsi="Arial" w:cs="Arial"/>
              </w:rPr>
              <w:t xml:space="preserve">internal communications with FSS staff and other key stakeholders. </w:t>
            </w:r>
          </w:p>
        </w:tc>
      </w:tr>
    </w:tbl>
    <w:p w14:paraId="10A9AA03" w14:textId="71B48A40" w:rsidR="000551C6" w:rsidRPr="0071560B" w:rsidRDefault="000551C6" w:rsidP="00F32958">
      <w:pPr>
        <w:pStyle w:val="BodyText"/>
      </w:pPr>
    </w:p>
    <w:p w14:paraId="5AD8B73B" w14:textId="2E7C7044" w:rsidR="000551C6" w:rsidRPr="0071560B" w:rsidRDefault="000551C6" w:rsidP="00F32958">
      <w:pPr>
        <w:pStyle w:val="BodyText"/>
      </w:pPr>
    </w:p>
    <w:p w14:paraId="1F876F0E" w14:textId="63ABFBF2" w:rsidR="000551C6" w:rsidRPr="0071560B" w:rsidRDefault="000551C6" w:rsidP="00F32958">
      <w:pPr>
        <w:pStyle w:val="BodyText"/>
      </w:pPr>
    </w:p>
    <w:p w14:paraId="2B9CB7F7" w14:textId="77777777" w:rsidR="000551C6" w:rsidRPr="0071560B" w:rsidRDefault="000551C6" w:rsidP="00F32958">
      <w:pPr>
        <w:pStyle w:val="BodyText"/>
      </w:pPr>
    </w:p>
    <w:p w14:paraId="08975C65" w14:textId="5D247E74" w:rsidR="000551C6" w:rsidRPr="0071560B" w:rsidRDefault="000551C6" w:rsidP="00F32958">
      <w:pPr>
        <w:pStyle w:val="BodyText"/>
      </w:pPr>
    </w:p>
    <w:p w14:paraId="44B482B6" w14:textId="77777777" w:rsidR="00646C01" w:rsidRPr="0071560B" w:rsidRDefault="00646C01" w:rsidP="00F32958">
      <w:pPr>
        <w:pStyle w:val="BodyText"/>
      </w:pPr>
    </w:p>
    <w:p w14:paraId="2F71F87C" w14:textId="77777777" w:rsidR="00646C01" w:rsidRPr="0071560B" w:rsidRDefault="00646C01" w:rsidP="00F32958">
      <w:pPr>
        <w:pStyle w:val="BodyText"/>
      </w:pPr>
    </w:p>
    <w:p w14:paraId="47DC83C6" w14:textId="77777777" w:rsidR="00646C01" w:rsidRPr="0071560B" w:rsidRDefault="00646C01" w:rsidP="00F32958">
      <w:pPr>
        <w:pStyle w:val="BodyText"/>
      </w:pPr>
    </w:p>
    <w:p w14:paraId="2AA96959" w14:textId="77777777" w:rsidR="00646C01" w:rsidRPr="0071560B" w:rsidRDefault="00646C01" w:rsidP="00F32958">
      <w:pPr>
        <w:pStyle w:val="BodyText"/>
      </w:pPr>
    </w:p>
    <w:p w14:paraId="5A8E6B7F" w14:textId="77777777" w:rsidR="00646C01" w:rsidRPr="0071560B" w:rsidRDefault="00646C01" w:rsidP="00F32958">
      <w:pPr>
        <w:pStyle w:val="BodyText"/>
      </w:pPr>
    </w:p>
    <w:p w14:paraId="47680CB0" w14:textId="77777777" w:rsidR="00646C01" w:rsidRPr="0071560B" w:rsidRDefault="00646C01" w:rsidP="00F32958">
      <w:pPr>
        <w:pStyle w:val="BodyText"/>
      </w:pPr>
    </w:p>
    <w:p w14:paraId="4253BDC1" w14:textId="77777777" w:rsidR="00646C01" w:rsidRPr="0071560B" w:rsidRDefault="00646C01" w:rsidP="00F32958">
      <w:pPr>
        <w:pStyle w:val="BodyText"/>
      </w:pPr>
    </w:p>
    <w:p w14:paraId="698344A6" w14:textId="77777777" w:rsidR="00646C01" w:rsidRPr="0071560B" w:rsidRDefault="00646C01" w:rsidP="00F32958">
      <w:pPr>
        <w:pStyle w:val="BodyText"/>
      </w:pPr>
    </w:p>
    <w:p w14:paraId="118FD40A" w14:textId="77777777" w:rsidR="00646C01" w:rsidRPr="0071560B" w:rsidRDefault="00646C01" w:rsidP="00F32958">
      <w:pPr>
        <w:pStyle w:val="BodyText"/>
      </w:pPr>
    </w:p>
    <w:p w14:paraId="5B04849B" w14:textId="43504944" w:rsidR="00F32958" w:rsidRPr="0071560B" w:rsidRDefault="00F32958" w:rsidP="00F32958">
      <w:pPr>
        <w:pStyle w:val="BodyText"/>
      </w:pPr>
    </w:p>
    <w:p w14:paraId="7BF2AC2B" w14:textId="162D1F49" w:rsidR="00B65716" w:rsidRPr="0071560B" w:rsidRDefault="00600A19" w:rsidP="00422B7B">
      <w:pPr>
        <w:pStyle w:val="Heading1"/>
        <w:rPr>
          <w:rFonts w:ascii="Arial" w:hAnsi="Arial" w:cs="Arial"/>
          <w:color w:val="3F2A56"/>
        </w:rPr>
      </w:pPr>
      <w:bookmarkStart w:id="33" w:name="_Toc194956946"/>
      <w:r w:rsidRPr="0071560B">
        <w:rPr>
          <w:rFonts w:ascii="Arial" w:hAnsi="Arial" w:cs="Arial"/>
          <w:noProof/>
          <w:color w:val="3F2A56"/>
          <w:lang w:eastAsia="en-GB"/>
        </w:rPr>
        <w:lastRenderedPageBreak/>
        <mc:AlternateContent>
          <mc:Choice Requires="wps">
            <w:drawing>
              <wp:anchor distT="0" distB="0" distL="114300" distR="114300" simplePos="0" relativeHeight="251659776" behindDoc="0" locked="0" layoutInCell="1" allowOverlap="1" wp14:anchorId="559CAFF1" wp14:editId="4FA7922B">
                <wp:simplePos x="0" y="0"/>
                <wp:positionH relativeFrom="column">
                  <wp:posOffset>6186115</wp:posOffset>
                </wp:positionH>
                <wp:positionV relativeFrom="paragraph">
                  <wp:posOffset>-7005099</wp:posOffset>
                </wp:positionV>
                <wp:extent cx="342900" cy="2286000"/>
                <wp:effectExtent l="0" t="0" r="19050" b="19050"/>
                <wp:wrapNone/>
                <wp:docPr id="81" name="Text Box 81"/>
                <wp:cNvGraphicFramePr/>
                <a:graphic xmlns:a="http://schemas.openxmlformats.org/drawingml/2006/main">
                  <a:graphicData uri="http://schemas.microsoft.com/office/word/2010/wordprocessingShape">
                    <wps:wsp>
                      <wps:cNvSpPr txBox="1"/>
                      <wps:spPr>
                        <a:xfrm rot="10800000">
                          <a:off x="0" y="0"/>
                          <a:ext cx="342900" cy="2286000"/>
                        </a:xfrm>
                        <a:prstGeom prst="rect">
                          <a:avLst/>
                        </a:prstGeom>
                        <a:solidFill>
                          <a:schemeClr val="accent1"/>
                        </a:solidFill>
                        <a:ln>
                          <a:solidFill>
                            <a:schemeClr val="accent1"/>
                          </a:solid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2240F54F" w14:textId="77777777" w:rsidR="004B6FBE" w:rsidRPr="0071560B" w:rsidRDefault="004B6FBE" w:rsidP="00600A19">
                            <w:pPr>
                              <w:shd w:val="clear" w:color="auto" w:fill="5B9BD5" w:themeFill="accent1"/>
                              <w:jc w:val="center"/>
                              <w:rPr>
                                <w:rFonts w:ascii="Arial" w:hAnsi="Arial" w:cs="Arial"/>
                                <w:b/>
                                <w:color w:val="FFFFFF" w:themeColor="background1"/>
                                <w:sz w:val="24"/>
                              </w:rPr>
                            </w:pPr>
                            <w:r w:rsidRPr="0071560B">
                              <w:rPr>
                                <w:rFonts w:ascii="Arial" w:hAnsi="Arial" w:cs="Arial"/>
                                <w:b/>
                                <w:color w:val="FFFFFF" w:themeColor="background1"/>
                                <w:sz w:val="24"/>
                              </w:rPr>
                              <w:t>STRUCTURE &amp; ROLES</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59CAFF1" id="Text Box 81" o:spid="_x0000_s1038" type="#_x0000_t202" style="position:absolute;margin-left:487.1pt;margin-top:-551.6pt;width:27pt;height:180pt;rotation:180;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jVm3eAIAAKUFAAAOAAAAZHJzL2Uyb0RvYy54bWysVFFvEzEMfkfiP0R5Z9ceZXTVrlPZNIQ0&#10;bRMb2nOaS9aIXBwSt3fl1+Pkrl0ZSGgTeYic+LNjf7F9etY1lm1UiAZcxcdHI86Uk1Ab91jxb/eX&#10;76acRRSuFhacqvhWRX42f/vmtPUzVcIKbK0CIycuzlpf8RWinxVFlCvViHgEXjlSagiNQDqGx6IO&#10;oiXvjS3K0ei4aCHUPoBUMdLtRa/k8+xfayXxRuuokNmKU2yY95D3ZdqL+amYPQbhV0YOYYhXRNEI&#10;4+jRvasLgYKtg/nDVWNkgAgajyQ0BWhtpMo5UDbj0bNs7lbCq5wLkRP9nqb4/9zK682dvw0Mu0/Q&#10;0QcmQlofZ5EuUz6dDg0LQLyNR9NRWjlNCpwRnBjd7llUHTJJl+8n5QnBmCRVWU6Pkw15LXpnyakP&#10;ET8raFgSKh7ol7JXsbmK2EN3kASPYE19aazNh1QZ6twGthH0p0JK5TCHTQ/8hrTu1cbkqrdWuYSG&#10;qJ54yRJurUovWPdVaWbqzMc/Q8zohNKU0EsMB3wy7aN6ifHeIr8MDvfGjXEQMvu5556Yrb/vWNU9&#10;nr7wIO8kYrfsKPGKT3dls4R6S9WUC4ZKIHp5aeiPr0TEWxGos+iSpgXe0KYttBWHQeJsBeHn3+4T&#10;vuJpLz+SeUvNWvH4Yy2C4sx+cdQNJ+PJhFSYD5MPH0s6hEPN8lDj1s05UO2Mc4BZTHi0O1EHaB5o&#10;rizSw6QSTlJwFcedeI79CKG5JNVikUHUz17glbvzMrlORKcivu8eRPBDpSP1yDXs2lrMnhV8j02W&#10;DhZrBG1yNySqe2KHL6BZkPtpmFtp2ByeM+ppus5/AQAA//8DAFBLAwQUAAYACAAAACEA0zuK1uIA&#10;AAAPAQAADwAAAGRycy9kb3ducmV2LnhtbExPy07DMBC8I/EP1iJxa+2Eqo8Qp6pouSAOUKJK3DbJ&#10;kkTEdhQ7bfh7tie4zc7Ozsym28l04kyDb53VEM0VCLKlq1pba8g/nmdrED6grbBzljT8kIdtdnuT&#10;YlK5i32n8zHUgk2sT1BDE0KfSOnLhgz6uevJ8u7LDQYDj0MtqwEvbG46GSu1lAZbywkN9vTUUPl9&#10;HA3XeMv3efnyuu/xE5enAvPDuDtofX837R5BBJrCnxiu9fkGMu5UuNFWXnQaNqtFzFINsyhSDwyv&#10;GhWvGRVMrhbMySyV///IfgEAAP//AwBQSwECLQAUAAYACAAAACEAtoM4kv4AAADhAQAAEwAAAAAA&#10;AAAAAAAAAAAAAAAAW0NvbnRlbnRfVHlwZXNdLnhtbFBLAQItABQABgAIAAAAIQA4/SH/1gAAAJQB&#10;AAALAAAAAAAAAAAAAAAAAC8BAABfcmVscy8ucmVsc1BLAQItABQABgAIAAAAIQDYjVm3eAIAAKUF&#10;AAAOAAAAAAAAAAAAAAAAAC4CAABkcnMvZTJvRG9jLnhtbFBLAQItABQABgAIAAAAIQDTO4rW4gAA&#10;AA8BAAAPAAAAAAAAAAAAAAAAANIEAABkcnMvZG93bnJldi54bWxQSwUGAAAAAAQABADzAAAA4QUA&#10;AAAA&#10;" fillcolor="#5b9bd5 [3204]" strokecolor="#5b9bd5 [3204]">
                <v:textbox style="layout-flow:vertical;mso-layout-flow-alt:bottom-to-top">
                  <w:txbxContent>
                    <w:p w14:paraId="2240F54F" w14:textId="77777777" w:rsidR="004B6FBE" w:rsidRPr="0071560B" w:rsidRDefault="004B6FBE" w:rsidP="00600A19">
                      <w:pPr>
                        <w:shd w:val="clear" w:color="auto" w:fill="5B9BD5" w:themeFill="accent1"/>
                        <w:jc w:val="center"/>
                        <w:rPr>
                          <w:rFonts w:ascii="Arial" w:hAnsi="Arial" w:cs="Arial"/>
                          <w:b/>
                          <w:color w:val="FFFFFF" w:themeColor="background1"/>
                          <w:sz w:val="24"/>
                        </w:rPr>
                      </w:pPr>
                      <w:r w:rsidRPr="0071560B">
                        <w:rPr>
                          <w:rFonts w:ascii="Arial" w:hAnsi="Arial" w:cs="Arial"/>
                          <w:b/>
                          <w:color w:val="FFFFFF" w:themeColor="background1"/>
                          <w:sz w:val="24"/>
                        </w:rPr>
                        <w:t>STRUCTURE &amp; ROLES</w:t>
                      </w:r>
                    </w:p>
                  </w:txbxContent>
                </v:textbox>
              </v:shape>
            </w:pict>
          </mc:Fallback>
        </mc:AlternateContent>
      </w:r>
      <w:r w:rsidR="00422B7B" w:rsidRPr="0071560B">
        <w:rPr>
          <w:rFonts w:ascii="Arial" w:hAnsi="Arial" w:cs="Arial"/>
          <w:color w:val="3F2A56"/>
        </w:rPr>
        <w:t xml:space="preserve">3. </w:t>
      </w:r>
      <w:r w:rsidR="0018141D" w:rsidRPr="0071560B">
        <w:rPr>
          <w:rFonts w:ascii="Arial" w:hAnsi="Arial" w:cs="Arial"/>
          <w:color w:val="3F2A56"/>
        </w:rPr>
        <w:t>Escalation and mobilisation</w:t>
      </w:r>
      <w:bookmarkEnd w:id="33"/>
    </w:p>
    <w:p w14:paraId="27C3D9AB" w14:textId="03EFA2A9" w:rsidR="00B65716" w:rsidRPr="0071560B" w:rsidRDefault="002C26B3" w:rsidP="004A415B">
      <w:pPr>
        <w:pStyle w:val="Heading3"/>
        <w:spacing w:after="240" w:line="240" w:lineRule="auto"/>
        <w:rPr>
          <w:rFonts w:ascii="Arial" w:hAnsi="Arial" w:cs="Arial"/>
          <w:color w:val="3F2A56"/>
        </w:rPr>
      </w:pPr>
      <w:bookmarkStart w:id="34" w:name="_Toc194956947"/>
      <w:r w:rsidRPr="0071560B">
        <w:rPr>
          <w:rFonts w:ascii="Arial" w:hAnsi="Arial" w:cs="Arial"/>
          <w:color w:val="3F2A56"/>
        </w:rPr>
        <w:t>3</w:t>
      </w:r>
      <w:r w:rsidR="00C07C06" w:rsidRPr="0071560B">
        <w:rPr>
          <w:rFonts w:ascii="Arial" w:hAnsi="Arial" w:cs="Arial"/>
          <w:color w:val="3F2A56"/>
        </w:rPr>
        <w:t xml:space="preserve">.1 </w:t>
      </w:r>
      <w:r w:rsidR="00B65716" w:rsidRPr="0071560B">
        <w:rPr>
          <w:rFonts w:ascii="Arial" w:hAnsi="Arial" w:cs="Arial"/>
          <w:color w:val="3F2A56"/>
        </w:rPr>
        <w:t>Notification</w:t>
      </w:r>
      <w:bookmarkEnd w:id="34"/>
      <w:r w:rsidR="00B65716" w:rsidRPr="0071560B">
        <w:rPr>
          <w:rFonts w:ascii="Arial" w:hAnsi="Arial" w:cs="Arial"/>
          <w:color w:val="3F2A56"/>
        </w:rPr>
        <w:t xml:space="preserve"> </w:t>
      </w:r>
    </w:p>
    <w:p w14:paraId="64B489B1" w14:textId="41E141B1" w:rsidR="00C22EE0" w:rsidRPr="0071560B" w:rsidRDefault="00E97D8A" w:rsidP="00814352">
      <w:pPr>
        <w:spacing w:after="240" w:line="240" w:lineRule="auto"/>
        <w:jc w:val="both"/>
        <w:rPr>
          <w:rFonts w:ascii="Arial" w:hAnsi="Arial" w:cs="Arial"/>
          <w:sz w:val="24"/>
          <w:szCs w:val="24"/>
        </w:rPr>
      </w:pPr>
      <w:r w:rsidRPr="0071560B">
        <w:rPr>
          <w:rFonts w:ascii="Arial" w:hAnsi="Arial" w:cs="Arial"/>
          <w:sz w:val="24"/>
          <w:szCs w:val="24"/>
        </w:rPr>
        <w:t xml:space="preserve">Incident notification could originate from a range of different sources </w:t>
      </w:r>
      <w:r w:rsidR="00F05167" w:rsidRPr="0071560B">
        <w:rPr>
          <w:rFonts w:ascii="Arial" w:hAnsi="Arial" w:cs="Arial"/>
          <w:sz w:val="24"/>
          <w:szCs w:val="24"/>
        </w:rPr>
        <w:t>including</w:t>
      </w:r>
      <w:r w:rsidR="00B3133D" w:rsidRPr="0071560B">
        <w:rPr>
          <w:rFonts w:ascii="Arial" w:hAnsi="Arial" w:cs="Arial"/>
          <w:sz w:val="24"/>
          <w:szCs w:val="24"/>
        </w:rPr>
        <w:t xml:space="preserve"> internally by FSS </w:t>
      </w:r>
      <w:r w:rsidR="002B2E2A" w:rsidRPr="0071560B">
        <w:rPr>
          <w:rFonts w:ascii="Arial" w:hAnsi="Arial" w:cs="Arial"/>
          <w:sz w:val="24"/>
          <w:szCs w:val="24"/>
        </w:rPr>
        <w:t>operations authorised</w:t>
      </w:r>
      <w:r w:rsidR="00B3133D" w:rsidRPr="0071560B">
        <w:rPr>
          <w:rFonts w:ascii="Arial" w:hAnsi="Arial" w:cs="Arial"/>
          <w:sz w:val="24"/>
          <w:szCs w:val="24"/>
        </w:rPr>
        <w:t xml:space="preserve"> </w:t>
      </w:r>
      <w:r w:rsidR="002B2E2A" w:rsidRPr="0071560B">
        <w:rPr>
          <w:rFonts w:ascii="Arial" w:hAnsi="Arial" w:cs="Arial"/>
          <w:sz w:val="24"/>
          <w:szCs w:val="24"/>
        </w:rPr>
        <w:t>o</w:t>
      </w:r>
      <w:r w:rsidR="00B3133D" w:rsidRPr="0071560B">
        <w:rPr>
          <w:rFonts w:ascii="Arial" w:hAnsi="Arial" w:cs="Arial"/>
          <w:sz w:val="24"/>
          <w:szCs w:val="24"/>
        </w:rPr>
        <w:t>fficers in the field,</w:t>
      </w:r>
      <w:r w:rsidR="00F05167" w:rsidRPr="0071560B">
        <w:rPr>
          <w:rFonts w:ascii="Arial" w:hAnsi="Arial" w:cs="Arial"/>
          <w:sz w:val="24"/>
          <w:szCs w:val="24"/>
        </w:rPr>
        <w:t xml:space="preserve"> FSA, </w:t>
      </w:r>
      <w:proofErr w:type="spellStart"/>
      <w:r w:rsidRPr="0071560B">
        <w:rPr>
          <w:rFonts w:ascii="Arial" w:hAnsi="Arial" w:cs="Arial"/>
          <w:sz w:val="24"/>
          <w:szCs w:val="24"/>
        </w:rPr>
        <w:t>LAs</w:t>
      </w:r>
      <w:proofErr w:type="spellEnd"/>
      <w:r w:rsidRPr="0071560B">
        <w:rPr>
          <w:rFonts w:ascii="Arial" w:hAnsi="Arial" w:cs="Arial"/>
          <w:sz w:val="24"/>
          <w:szCs w:val="24"/>
        </w:rPr>
        <w:t xml:space="preserve">, </w:t>
      </w:r>
      <w:r w:rsidR="002B2E2A" w:rsidRPr="0071560B">
        <w:rPr>
          <w:rFonts w:ascii="Arial" w:hAnsi="Arial" w:cs="Arial"/>
          <w:sz w:val="24"/>
          <w:szCs w:val="24"/>
        </w:rPr>
        <w:t>e</w:t>
      </w:r>
      <w:r w:rsidRPr="0071560B">
        <w:rPr>
          <w:rFonts w:ascii="Arial" w:hAnsi="Arial" w:cs="Arial"/>
          <w:sz w:val="24"/>
          <w:szCs w:val="24"/>
        </w:rPr>
        <w:t xml:space="preserve">mergency services, Other Government Departments (OGD), </w:t>
      </w:r>
      <w:r w:rsidR="002B2E2A" w:rsidRPr="0071560B">
        <w:rPr>
          <w:rFonts w:ascii="Arial" w:hAnsi="Arial" w:cs="Arial"/>
          <w:sz w:val="24"/>
          <w:szCs w:val="24"/>
        </w:rPr>
        <w:t>i</w:t>
      </w:r>
      <w:r w:rsidRPr="0071560B">
        <w:rPr>
          <w:rFonts w:ascii="Arial" w:hAnsi="Arial" w:cs="Arial"/>
          <w:sz w:val="24"/>
          <w:szCs w:val="24"/>
        </w:rPr>
        <w:t xml:space="preserve">ndustry, </w:t>
      </w:r>
      <w:proofErr w:type="spellStart"/>
      <w:r w:rsidRPr="0071560B">
        <w:rPr>
          <w:rFonts w:ascii="Arial" w:hAnsi="Arial" w:cs="Arial"/>
          <w:sz w:val="24"/>
          <w:szCs w:val="24"/>
        </w:rPr>
        <w:t>FBOs</w:t>
      </w:r>
      <w:proofErr w:type="spellEnd"/>
      <w:r w:rsidRPr="0071560B">
        <w:rPr>
          <w:rFonts w:ascii="Arial" w:hAnsi="Arial" w:cs="Arial"/>
          <w:sz w:val="24"/>
          <w:szCs w:val="24"/>
        </w:rPr>
        <w:t xml:space="preserve"> &amp; </w:t>
      </w:r>
      <w:r w:rsidR="002B2E2A" w:rsidRPr="0071560B">
        <w:rPr>
          <w:rFonts w:ascii="Arial" w:hAnsi="Arial" w:cs="Arial"/>
          <w:sz w:val="24"/>
          <w:szCs w:val="24"/>
        </w:rPr>
        <w:t>c</w:t>
      </w:r>
      <w:r w:rsidRPr="0071560B">
        <w:rPr>
          <w:rFonts w:ascii="Arial" w:hAnsi="Arial" w:cs="Arial"/>
          <w:sz w:val="24"/>
          <w:szCs w:val="24"/>
        </w:rPr>
        <w:t>onsumers</w:t>
      </w:r>
      <w:r w:rsidR="00F05167" w:rsidRPr="0071560B">
        <w:rPr>
          <w:rFonts w:ascii="Arial" w:hAnsi="Arial" w:cs="Arial"/>
          <w:sz w:val="24"/>
          <w:szCs w:val="24"/>
        </w:rPr>
        <w:t xml:space="preserve">. </w:t>
      </w:r>
      <w:r w:rsidR="001039A0" w:rsidRPr="0071560B">
        <w:rPr>
          <w:rFonts w:ascii="Arial" w:hAnsi="Arial" w:cs="Arial"/>
          <w:sz w:val="24"/>
          <w:szCs w:val="24"/>
        </w:rPr>
        <w:t>International i</w:t>
      </w:r>
      <w:r w:rsidR="00814352" w:rsidRPr="0071560B">
        <w:rPr>
          <w:rFonts w:ascii="Arial" w:hAnsi="Arial" w:cs="Arial"/>
          <w:sz w:val="24"/>
          <w:szCs w:val="24"/>
        </w:rPr>
        <w:t xml:space="preserve">ncident notification may also originate from the EU Commission, </w:t>
      </w:r>
      <w:r w:rsidR="001039A0" w:rsidRPr="0071560B">
        <w:rPr>
          <w:rFonts w:ascii="Arial" w:hAnsi="Arial" w:cs="Arial"/>
          <w:sz w:val="24"/>
          <w:szCs w:val="24"/>
        </w:rPr>
        <w:t>Member States directly via the Rapid Alert System for Food and Feed (</w:t>
      </w:r>
      <w:proofErr w:type="spellStart"/>
      <w:r w:rsidR="001039A0" w:rsidRPr="0071560B">
        <w:rPr>
          <w:rFonts w:ascii="Arial" w:hAnsi="Arial" w:cs="Arial"/>
          <w:sz w:val="24"/>
          <w:szCs w:val="24"/>
        </w:rPr>
        <w:t>RASFF</w:t>
      </w:r>
      <w:proofErr w:type="spellEnd"/>
      <w:r w:rsidR="001039A0" w:rsidRPr="0071560B">
        <w:rPr>
          <w:rFonts w:ascii="Arial" w:hAnsi="Arial" w:cs="Arial"/>
          <w:sz w:val="24"/>
          <w:szCs w:val="24"/>
        </w:rPr>
        <w:t xml:space="preserve">) system and from other countries via the International </w:t>
      </w:r>
      <w:r w:rsidR="00814352" w:rsidRPr="0071560B">
        <w:rPr>
          <w:rFonts w:ascii="Arial" w:hAnsi="Arial" w:cs="Arial"/>
          <w:sz w:val="24"/>
          <w:szCs w:val="24"/>
        </w:rPr>
        <w:t>Food Safety Authorities Network (</w:t>
      </w:r>
      <w:proofErr w:type="spellStart"/>
      <w:r w:rsidR="00814352" w:rsidRPr="0071560B">
        <w:rPr>
          <w:rFonts w:ascii="Arial" w:hAnsi="Arial" w:cs="Arial"/>
          <w:sz w:val="24"/>
          <w:szCs w:val="24"/>
        </w:rPr>
        <w:t>INFOSAN</w:t>
      </w:r>
      <w:proofErr w:type="spellEnd"/>
      <w:r w:rsidR="00814352" w:rsidRPr="0071560B">
        <w:rPr>
          <w:rFonts w:ascii="Arial" w:hAnsi="Arial" w:cs="Arial"/>
          <w:sz w:val="24"/>
          <w:szCs w:val="24"/>
        </w:rPr>
        <w:t xml:space="preserve">). </w:t>
      </w:r>
    </w:p>
    <w:p w14:paraId="7D1345F4" w14:textId="065C0B66" w:rsidR="00BA4307" w:rsidRPr="0071560B" w:rsidRDefault="00543604" w:rsidP="004A415B">
      <w:pPr>
        <w:pStyle w:val="Heading3"/>
        <w:spacing w:after="240" w:line="240" w:lineRule="auto"/>
        <w:rPr>
          <w:rFonts w:ascii="Arial" w:hAnsi="Arial" w:cs="Arial"/>
          <w:color w:val="3F2A56"/>
        </w:rPr>
      </w:pPr>
      <w:bookmarkStart w:id="35" w:name="_Toc194956948"/>
      <w:r w:rsidRPr="0071560B">
        <w:rPr>
          <w:rFonts w:ascii="Arial" w:hAnsi="Arial" w:cs="Arial"/>
          <w:color w:val="3F2A56"/>
        </w:rPr>
        <w:t xml:space="preserve">3.2 </w:t>
      </w:r>
      <w:r w:rsidR="00BA4307" w:rsidRPr="0071560B">
        <w:rPr>
          <w:rFonts w:ascii="Arial" w:hAnsi="Arial" w:cs="Arial"/>
          <w:color w:val="3F2A56"/>
        </w:rPr>
        <w:t>Incident classification</w:t>
      </w:r>
      <w:bookmarkEnd w:id="35"/>
    </w:p>
    <w:p w14:paraId="676FAF1A" w14:textId="495AACFA" w:rsidR="006D1C1A" w:rsidRPr="0071560B" w:rsidRDefault="006D1C1A" w:rsidP="004A415B">
      <w:pPr>
        <w:spacing w:after="240" w:line="240" w:lineRule="auto"/>
        <w:rPr>
          <w:rFonts w:ascii="Arial" w:hAnsi="Arial" w:cs="Arial"/>
          <w:sz w:val="24"/>
          <w:szCs w:val="24"/>
        </w:rPr>
      </w:pPr>
      <w:r w:rsidRPr="0071560B">
        <w:rPr>
          <w:rFonts w:ascii="Arial" w:hAnsi="Arial" w:cs="Arial"/>
          <w:sz w:val="24"/>
          <w:szCs w:val="24"/>
        </w:rPr>
        <w:t>The incident level descriptions diagram below outlines the four potential types of incident.</w:t>
      </w:r>
      <w:r w:rsidR="009E43AD" w:rsidRPr="0071560B">
        <w:t xml:space="preserve"> </w:t>
      </w:r>
      <w:r w:rsidR="009E43AD" w:rsidRPr="0071560B">
        <w:rPr>
          <w:rFonts w:ascii="Arial" w:hAnsi="Arial" w:cs="Arial"/>
          <w:sz w:val="24"/>
          <w:szCs w:val="24"/>
        </w:rPr>
        <w:t>Figure 6: Incident Level Descriptions</w:t>
      </w:r>
    </w:p>
    <w:p w14:paraId="33A4A5DD" w14:textId="21094998" w:rsidR="009E5849" w:rsidRPr="0071560B" w:rsidRDefault="00A0162E" w:rsidP="006D1C1A">
      <w:pPr>
        <w:spacing w:line="240" w:lineRule="auto"/>
        <w:rPr>
          <w:rFonts w:ascii="Arial" w:hAnsi="Arial" w:cs="Arial"/>
          <w:i/>
          <w:sz w:val="20"/>
          <w:szCs w:val="24"/>
        </w:rPr>
      </w:pPr>
      <w:r w:rsidRPr="0071560B">
        <w:rPr>
          <w:noProof/>
        </w:rPr>
        <w:drawing>
          <wp:inline distT="0" distB="0" distL="0" distR="0" wp14:anchorId="64EC3EB0" wp14:editId="1187206F">
            <wp:extent cx="6035040" cy="3845951"/>
            <wp:effectExtent l="0" t="0" r="3810" b="2540"/>
            <wp:docPr id="321804620" name="Picture 1" descr="A diagram of a firefigh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804620" name="Picture 1" descr="A diagram of a firefighter&#10;&#10;Description automatically generated with medium confidence"/>
                    <pic:cNvPicPr/>
                  </pic:nvPicPr>
                  <pic:blipFill>
                    <a:blip r:embed="rId34"/>
                    <a:stretch>
                      <a:fillRect/>
                    </a:stretch>
                  </pic:blipFill>
                  <pic:spPr>
                    <a:xfrm>
                      <a:off x="0" y="0"/>
                      <a:ext cx="6042844" cy="3850925"/>
                    </a:xfrm>
                    <a:prstGeom prst="rect">
                      <a:avLst/>
                    </a:prstGeom>
                  </pic:spPr>
                </pic:pic>
              </a:graphicData>
            </a:graphic>
          </wp:inline>
        </w:drawing>
      </w:r>
    </w:p>
    <w:p w14:paraId="2DCE4E1E" w14:textId="55FEA000" w:rsidR="00535D2E" w:rsidRPr="0071560B" w:rsidRDefault="00E97D8A" w:rsidP="004A415B">
      <w:pPr>
        <w:spacing w:line="240" w:lineRule="auto"/>
        <w:jc w:val="both"/>
        <w:rPr>
          <w:rFonts w:ascii="Arial" w:hAnsi="Arial" w:cs="Arial"/>
          <w:sz w:val="24"/>
          <w:szCs w:val="24"/>
        </w:rPr>
      </w:pPr>
      <w:r w:rsidRPr="0071560B">
        <w:rPr>
          <w:rFonts w:ascii="Arial" w:hAnsi="Arial" w:cs="Arial"/>
          <w:sz w:val="24"/>
          <w:szCs w:val="24"/>
        </w:rPr>
        <w:t>Once notified of an incident, the</w:t>
      </w:r>
      <w:r w:rsidR="0086189F" w:rsidRPr="0071560B">
        <w:rPr>
          <w:rFonts w:ascii="Arial" w:hAnsi="Arial" w:cs="Arial"/>
          <w:sz w:val="24"/>
          <w:szCs w:val="24"/>
        </w:rPr>
        <w:t xml:space="preserve"> Incidents Team should classify the incident using the Incident Classification Matrix (ICM). </w:t>
      </w:r>
      <w:r w:rsidR="00EF5E5D" w:rsidRPr="0071560B">
        <w:rPr>
          <w:rFonts w:ascii="Arial" w:hAnsi="Arial" w:cs="Arial"/>
          <w:sz w:val="24"/>
          <w:szCs w:val="24"/>
        </w:rPr>
        <w:t xml:space="preserve">This is available in the OIT and SIT IMPs. </w:t>
      </w:r>
      <w:r w:rsidR="00BA4307" w:rsidRPr="0071560B">
        <w:rPr>
          <w:rFonts w:ascii="Arial" w:hAnsi="Arial" w:cs="Arial"/>
          <w:sz w:val="24"/>
          <w:szCs w:val="24"/>
        </w:rPr>
        <w:t>This tool should be</w:t>
      </w:r>
      <w:r w:rsidR="00535D2E" w:rsidRPr="0071560B">
        <w:rPr>
          <w:rFonts w:ascii="Arial" w:hAnsi="Arial" w:cs="Arial"/>
          <w:sz w:val="24"/>
          <w:szCs w:val="24"/>
        </w:rPr>
        <w:t xml:space="preserve"> used to help</w:t>
      </w:r>
      <w:r w:rsidR="00AD0B38" w:rsidRPr="0071560B">
        <w:rPr>
          <w:rFonts w:ascii="Arial" w:hAnsi="Arial" w:cs="Arial"/>
          <w:sz w:val="24"/>
          <w:szCs w:val="24"/>
        </w:rPr>
        <w:t xml:space="preserve"> </w:t>
      </w:r>
      <w:r w:rsidR="00E716A8" w:rsidRPr="0071560B">
        <w:rPr>
          <w:rFonts w:ascii="Arial" w:hAnsi="Arial" w:cs="Arial"/>
          <w:sz w:val="24"/>
          <w:szCs w:val="24"/>
        </w:rPr>
        <w:t>assign</w:t>
      </w:r>
      <w:r w:rsidR="00535D2E" w:rsidRPr="0071560B">
        <w:rPr>
          <w:rFonts w:ascii="Arial" w:hAnsi="Arial" w:cs="Arial"/>
          <w:sz w:val="24"/>
          <w:szCs w:val="24"/>
        </w:rPr>
        <w:t xml:space="preserve"> a level to the incident and determine the most appropriate response</w:t>
      </w:r>
      <w:r w:rsidR="0086189F" w:rsidRPr="0071560B">
        <w:rPr>
          <w:rFonts w:ascii="Arial" w:hAnsi="Arial" w:cs="Arial"/>
          <w:sz w:val="24"/>
          <w:szCs w:val="24"/>
        </w:rPr>
        <w:t xml:space="preserve"> (i.e. if an OIT is required)</w:t>
      </w:r>
      <w:r w:rsidR="00BA4307" w:rsidRPr="0071560B">
        <w:rPr>
          <w:rFonts w:ascii="Arial" w:hAnsi="Arial" w:cs="Arial"/>
          <w:sz w:val="24"/>
          <w:szCs w:val="24"/>
        </w:rPr>
        <w:t xml:space="preserve">. </w:t>
      </w:r>
      <w:r w:rsidR="004D427A" w:rsidRPr="0071560B">
        <w:rPr>
          <w:rFonts w:ascii="Arial" w:hAnsi="Arial" w:cs="Arial"/>
          <w:sz w:val="24"/>
          <w:szCs w:val="24"/>
        </w:rPr>
        <w:t xml:space="preserve">This tool can be </w:t>
      </w:r>
      <w:r w:rsidR="00EA3F42" w:rsidRPr="0071560B">
        <w:rPr>
          <w:rFonts w:ascii="Arial" w:hAnsi="Arial" w:cs="Arial"/>
          <w:sz w:val="24"/>
          <w:szCs w:val="24"/>
        </w:rPr>
        <w:t>referred to</w:t>
      </w:r>
      <w:r w:rsidR="004D427A" w:rsidRPr="0071560B">
        <w:rPr>
          <w:rFonts w:ascii="Arial" w:hAnsi="Arial" w:cs="Arial"/>
          <w:sz w:val="24"/>
          <w:szCs w:val="24"/>
        </w:rPr>
        <w:t xml:space="preserve"> throughout an incident should the situation change and more information becomes available. </w:t>
      </w:r>
      <w:r w:rsidR="00535D2E" w:rsidRPr="0071560B">
        <w:rPr>
          <w:rFonts w:ascii="Arial" w:hAnsi="Arial" w:cs="Arial"/>
          <w:sz w:val="24"/>
          <w:szCs w:val="24"/>
        </w:rPr>
        <w:t>In the event the classification cannot be assigned due to lack of information</w:t>
      </w:r>
      <w:r w:rsidR="00E716A8" w:rsidRPr="0071560B">
        <w:rPr>
          <w:rFonts w:ascii="Arial" w:hAnsi="Arial" w:cs="Arial"/>
          <w:sz w:val="24"/>
          <w:szCs w:val="24"/>
        </w:rPr>
        <w:t xml:space="preserve"> or where clarity is required</w:t>
      </w:r>
      <w:r w:rsidR="00535D2E" w:rsidRPr="0071560B">
        <w:rPr>
          <w:rFonts w:ascii="Arial" w:hAnsi="Arial" w:cs="Arial"/>
          <w:sz w:val="24"/>
          <w:szCs w:val="24"/>
        </w:rPr>
        <w:t xml:space="preserve">, an IAT should be established to discuss the matter further and seek advice from a multi-disciplinary team. </w:t>
      </w:r>
    </w:p>
    <w:p w14:paraId="7330ED06" w14:textId="1EF08327" w:rsidR="006E0E28" w:rsidRPr="0071560B" w:rsidRDefault="006E0E28" w:rsidP="006E0E28">
      <w:pPr>
        <w:spacing w:after="0" w:line="240" w:lineRule="auto"/>
        <w:jc w:val="both"/>
        <w:rPr>
          <w:rFonts w:ascii="Arial" w:hAnsi="Arial" w:cs="Arial"/>
          <w:sz w:val="24"/>
          <w:szCs w:val="24"/>
        </w:rPr>
      </w:pPr>
      <w:r w:rsidRPr="0071560B">
        <w:rPr>
          <w:rFonts w:ascii="Arial" w:hAnsi="Arial" w:cs="Arial"/>
          <w:sz w:val="24"/>
          <w:szCs w:val="24"/>
        </w:rPr>
        <w:t xml:space="preserve">If the incident is classified as a </w:t>
      </w:r>
      <w:r w:rsidRPr="0071560B">
        <w:rPr>
          <w:rFonts w:ascii="Arial" w:eastAsia="Times New Roman" w:hAnsi="Arial" w:cs="Arial"/>
          <w:b/>
          <w:bCs/>
          <w:sz w:val="24"/>
          <w:szCs w:val="24"/>
          <w:lang w:eastAsia="en-GB"/>
        </w:rPr>
        <w:t>Level 1</w:t>
      </w:r>
      <w:r w:rsidRPr="0071560B">
        <w:rPr>
          <w:rFonts w:ascii="Arial" w:hAnsi="Arial" w:cs="Arial"/>
          <w:sz w:val="24"/>
          <w:szCs w:val="24"/>
        </w:rPr>
        <w:t xml:space="preserve"> the IAT disbands and no further action is needed. If the incident is classified as a </w:t>
      </w:r>
      <w:r w:rsidRPr="0071560B">
        <w:rPr>
          <w:rFonts w:ascii="Arial" w:eastAsia="Times New Roman" w:hAnsi="Arial" w:cs="Arial"/>
          <w:b/>
          <w:bCs/>
          <w:sz w:val="24"/>
          <w:szCs w:val="24"/>
          <w:lang w:eastAsia="en-GB"/>
        </w:rPr>
        <w:t>Level 2</w:t>
      </w:r>
      <w:r w:rsidRPr="0071560B">
        <w:rPr>
          <w:rFonts w:ascii="Arial" w:hAnsi="Arial" w:cs="Arial"/>
          <w:sz w:val="24"/>
          <w:szCs w:val="24"/>
        </w:rPr>
        <w:t xml:space="preserve"> or above the  IAT disbands and forms an OIT (and SIT if required).</w:t>
      </w:r>
    </w:p>
    <w:p w14:paraId="5233A422" w14:textId="77777777" w:rsidR="006E0E28" w:rsidRPr="0071560B" w:rsidRDefault="006E0E28" w:rsidP="006E0E28">
      <w:pPr>
        <w:spacing w:after="0" w:line="240" w:lineRule="auto"/>
        <w:jc w:val="both"/>
        <w:rPr>
          <w:rFonts w:ascii="Arial" w:hAnsi="Arial" w:cs="Arial"/>
          <w:color w:val="FF0000"/>
          <w:sz w:val="24"/>
          <w:szCs w:val="24"/>
        </w:rPr>
      </w:pPr>
    </w:p>
    <w:p w14:paraId="5E9798B5" w14:textId="65D93FCF" w:rsidR="00BA4307" w:rsidRPr="0071560B" w:rsidRDefault="00535D2E" w:rsidP="004A415B">
      <w:pPr>
        <w:spacing w:after="0" w:line="240" w:lineRule="auto"/>
        <w:jc w:val="both"/>
        <w:rPr>
          <w:rFonts w:ascii="Arial" w:hAnsi="Arial" w:cs="Arial"/>
          <w:sz w:val="24"/>
          <w:szCs w:val="24"/>
        </w:rPr>
      </w:pPr>
      <w:r w:rsidRPr="0071560B">
        <w:rPr>
          <w:rFonts w:ascii="Arial" w:hAnsi="Arial" w:cs="Arial"/>
          <w:sz w:val="24"/>
          <w:szCs w:val="24"/>
        </w:rPr>
        <w:lastRenderedPageBreak/>
        <w:t xml:space="preserve">While considering the most appropriate incident classification, the precautionary principle should </w:t>
      </w:r>
      <w:r w:rsidR="00E716A8" w:rsidRPr="0071560B">
        <w:rPr>
          <w:rFonts w:ascii="Arial" w:hAnsi="Arial" w:cs="Arial"/>
          <w:sz w:val="24"/>
          <w:szCs w:val="24"/>
        </w:rPr>
        <w:t xml:space="preserve">always </w:t>
      </w:r>
      <w:r w:rsidRPr="0071560B">
        <w:rPr>
          <w:rFonts w:ascii="Arial" w:hAnsi="Arial" w:cs="Arial"/>
          <w:sz w:val="24"/>
          <w:szCs w:val="24"/>
        </w:rPr>
        <w:t xml:space="preserve">be </w:t>
      </w:r>
      <w:r w:rsidR="00E716A8" w:rsidRPr="0071560B">
        <w:rPr>
          <w:rFonts w:ascii="Arial" w:hAnsi="Arial" w:cs="Arial"/>
          <w:sz w:val="24"/>
          <w:szCs w:val="24"/>
        </w:rPr>
        <w:t>applied to ensure our statutory objective</w:t>
      </w:r>
      <w:r w:rsidR="00505C25" w:rsidRPr="0071560B">
        <w:rPr>
          <w:rFonts w:ascii="Arial" w:hAnsi="Arial" w:cs="Arial"/>
          <w:sz w:val="24"/>
          <w:szCs w:val="24"/>
        </w:rPr>
        <w:t>s</w:t>
      </w:r>
      <w:r w:rsidR="00E716A8" w:rsidRPr="0071560B">
        <w:rPr>
          <w:rFonts w:ascii="Arial" w:hAnsi="Arial" w:cs="Arial"/>
          <w:sz w:val="24"/>
          <w:szCs w:val="24"/>
        </w:rPr>
        <w:t xml:space="preserve"> to protect public health</w:t>
      </w:r>
      <w:r w:rsidR="00505C25" w:rsidRPr="0071560B">
        <w:rPr>
          <w:rFonts w:ascii="Arial" w:hAnsi="Arial" w:cs="Arial"/>
          <w:sz w:val="24"/>
          <w:szCs w:val="24"/>
        </w:rPr>
        <w:t xml:space="preserve"> and other consumer interests</w:t>
      </w:r>
      <w:r w:rsidR="0086189F" w:rsidRPr="0071560B">
        <w:rPr>
          <w:rFonts w:ascii="Arial" w:hAnsi="Arial" w:cs="Arial"/>
          <w:sz w:val="24"/>
          <w:szCs w:val="24"/>
        </w:rPr>
        <w:t xml:space="preserve"> from food-</w:t>
      </w:r>
      <w:r w:rsidR="00E716A8" w:rsidRPr="0071560B">
        <w:rPr>
          <w:rFonts w:ascii="Arial" w:hAnsi="Arial" w:cs="Arial"/>
          <w:sz w:val="24"/>
          <w:szCs w:val="24"/>
        </w:rPr>
        <w:t xml:space="preserve">related risks are met. </w:t>
      </w:r>
    </w:p>
    <w:p w14:paraId="78CA405A" w14:textId="2DEDB0F8" w:rsidR="00640B51" w:rsidRPr="0071560B" w:rsidRDefault="00640B51" w:rsidP="004A415B">
      <w:pPr>
        <w:spacing w:after="0" w:line="240" w:lineRule="auto"/>
        <w:jc w:val="both"/>
        <w:rPr>
          <w:rFonts w:ascii="Arial" w:hAnsi="Arial" w:cs="Arial"/>
          <w:sz w:val="24"/>
          <w:szCs w:val="24"/>
        </w:rPr>
      </w:pPr>
    </w:p>
    <w:p w14:paraId="0213AC6B" w14:textId="100B3B93" w:rsidR="0040758D" w:rsidRPr="0071560B" w:rsidRDefault="00543604" w:rsidP="004A415B">
      <w:pPr>
        <w:pStyle w:val="Heading3"/>
        <w:spacing w:after="240" w:line="240" w:lineRule="auto"/>
        <w:jc w:val="both"/>
        <w:rPr>
          <w:rFonts w:ascii="Arial" w:hAnsi="Arial" w:cs="Arial"/>
          <w:color w:val="3F2A56"/>
        </w:rPr>
      </w:pPr>
      <w:bookmarkStart w:id="36" w:name="_Toc194956949"/>
      <w:r w:rsidRPr="0071560B">
        <w:rPr>
          <w:rFonts w:ascii="Arial" w:hAnsi="Arial" w:cs="Arial"/>
          <w:color w:val="3F2A56"/>
        </w:rPr>
        <w:t xml:space="preserve">3.3 </w:t>
      </w:r>
      <w:r w:rsidR="0040758D" w:rsidRPr="0071560B">
        <w:rPr>
          <w:rFonts w:ascii="Arial" w:hAnsi="Arial" w:cs="Arial"/>
          <w:color w:val="3F2A56"/>
        </w:rPr>
        <w:t>Declaring an incident</w:t>
      </w:r>
      <w:bookmarkEnd w:id="36"/>
    </w:p>
    <w:p w14:paraId="47CA31C1" w14:textId="37C6F851" w:rsidR="00E716A8" w:rsidRPr="0071560B" w:rsidRDefault="007E1DE9" w:rsidP="004A415B">
      <w:pPr>
        <w:spacing w:after="240" w:line="240" w:lineRule="auto"/>
        <w:jc w:val="both"/>
        <w:rPr>
          <w:rFonts w:ascii="Arial" w:hAnsi="Arial" w:cs="Arial"/>
          <w:sz w:val="24"/>
          <w:szCs w:val="24"/>
        </w:rPr>
      </w:pPr>
      <w:r w:rsidRPr="0071560B">
        <w:rPr>
          <w:rFonts w:ascii="Arial" w:hAnsi="Arial" w:cs="Arial"/>
          <w:sz w:val="24"/>
          <w:szCs w:val="24"/>
        </w:rPr>
        <w:t xml:space="preserve">Any member of the </w:t>
      </w:r>
      <w:r w:rsidR="00C364D5" w:rsidRPr="0071560B">
        <w:rPr>
          <w:rFonts w:ascii="Arial" w:hAnsi="Arial" w:cs="Arial"/>
          <w:sz w:val="24"/>
          <w:szCs w:val="24"/>
        </w:rPr>
        <w:t>I</w:t>
      </w:r>
      <w:r w:rsidRPr="0071560B">
        <w:rPr>
          <w:rFonts w:ascii="Arial" w:hAnsi="Arial" w:cs="Arial"/>
          <w:sz w:val="24"/>
          <w:szCs w:val="24"/>
        </w:rPr>
        <w:t xml:space="preserve">ncidents </w:t>
      </w:r>
      <w:r w:rsidR="00C364D5" w:rsidRPr="0071560B">
        <w:rPr>
          <w:rFonts w:ascii="Arial" w:hAnsi="Arial" w:cs="Arial"/>
          <w:sz w:val="24"/>
          <w:szCs w:val="24"/>
        </w:rPr>
        <w:t>T</w:t>
      </w:r>
      <w:r w:rsidRPr="0071560B">
        <w:rPr>
          <w:rFonts w:ascii="Arial" w:hAnsi="Arial" w:cs="Arial"/>
          <w:sz w:val="24"/>
          <w:szCs w:val="24"/>
        </w:rPr>
        <w:t xml:space="preserve">eam </w:t>
      </w:r>
      <w:r w:rsidR="00E56994" w:rsidRPr="0071560B">
        <w:rPr>
          <w:rFonts w:ascii="Arial" w:hAnsi="Arial" w:cs="Arial"/>
          <w:sz w:val="24"/>
          <w:szCs w:val="24"/>
        </w:rPr>
        <w:t xml:space="preserve">can classify an incident. However, if there is uncertainty over the level of an incident, the IAT can be formed to gain a more complete assessment of the situation from the information available. The </w:t>
      </w:r>
      <w:r w:rsidR="00090B46" w:rsidRPr="0071560B">
        <w:rPr>
          <w:rFonts w:ascii="Arial" w:hAnsi="Arial" w:cs="Arial"/>
          <w:sz w:val="24"/>
          <w:szCs w:val="24"/>
        </w:rPr>
        <w:t xml:space="preserve">role of </w:t>
      </w:r>
      <w:r w:rsidR="00CF7F79" w:rsidRPr="0071560B">
        <w:rPr>
          <w:rFonts w:ascii="Arial" w:hAnsi="Arial" w:cs="Arial"/>
          <w:sz w:val="24"/>
          <w:szCs w:val="24"/>
        </w:rPr>
        <w:t xml:space="preserve">the </w:t>
      </w:r>
      <w:r w:rsidR="00E56994" w:rsidRPr="0071560B">
        <w:rPr>
          <w:rFonts w:ascii="Arial" w:hAnsi="Arial" w:cs="Arial"/>
          <w:sz w:val="24"/>
          <w:szCs w:val="24"/>
        </w:rPr>
        <w:t xml:space="preserve">IAT </w:t>
      </w:r>
      <w:r w:rsidR="00A17A64" w:rsidRPr="0071560B">
        <w:rPr>
          <w:rFonts w:ascii="Arial" w:hAnsi="Arial" w:cs="Arial"/>
          <w:sz w:val="24"/>
          <w:szCs w:val="24"/>
        </w:rPr>
        <w:t>C</w:t>
      </w:r>
      <w:r w:rsidR="00E56994" w:rsidRPr="0071560B">
        <w:rPr>
          <w:rFonts w:ascii="Arial" w:hAnsi="Arial" w:cs="Arial"/>
          <w:sz w:val="24"/>
          <w:szCs w:val="24"/>
        </w:rPr>
        <w:t xml:space="preserve">hair </w:t>
      </w:r>
      <w:r w:rsidR="00A17A64" w:rsidRPr="0071560B">
        <w:rPr>
          <w:rFonts w:ascii="Arial" w:hAnsi="Arial" w:cs="Arial"/>
          <w:sz w:val="24"/>
          <w:szCs w:val="24"/>
        </w:rPr>
        <w:t>will be assumed</w:t>
      </w:r>
      <w:r w:rsidR="00E56994" w:rsidRPr="0071560B">
        <w:rPr>
          <w:rFonts w:ascii="Arial" w:hAnsi="Arial" w:cs="Arial"/>
          <w:sz w:val="24"/>
          <w:szCs w:val="24"/>
        </w:rPr>
        <w:t xml:space="preserve"> by the Incident Manager</w:t>
      </w:r>
      <w:r w:rsidR="00A17A64" w:rsidRPr="0071560B">
        <w:rPr>
          <w:rFonts w:ascii="Arial" w:hAnsi="Arial" w:cs="Arial"/>
          <w:sz w:val="24"/>
          <w:szCs w:val="24"/>
        </w:rPr>
        <w:t xml:space="preserve"> who will classify the inc</w:t>
      </w:r>
      <w:r w:rsidR="00E716A8" w:rsidRPr="0071560B">
        <w:rPr>
          <w:rFonts w:ascii="Arial" w:hAnsi="Arial" w:cs="Arial"/>
          <w:sz w:val="24"/>
          <w:szCs w:val="24"/>
        </w:rPr>
        <w:t>ident with the help o</w:t>
      </w:r>
      <w:r w:rsidR="00CC2430" w:rsidRPr="0071560B">
        <w:rPr>
          <w:rFonts w:ascii="Arial" w:hAnsi="Arial" w:cs="Arial"/>
          <w:sz w:val="24"/>
          <w:szCs w:val="24"/>
        </w:rPr>
        <w:t>f the IAT.</w:t>
      </w:r>
    </w:p>
    <w:p w14:paraId="32E38B63" w14:textId="063A09B5" w:rsidR="0040758D" w:rsidRPr="0071560B" w:rsidRDefault="0040758D" w:rsidP="004A415B">
      <w:pPr>
        <w:spacing w:after="0" w:line="240" w:lineRule="auto"/>
        <w:jc w:val="both"/>
        <w:rPr>
          <w:rFonts w:ascii="Arial" w:hAnsi="Arial" w:cs="Arial"/>
          <w:sz w:val="24"/>
          <w:szCs w:val="24"/>
        </w:rPr>
      </w:pPr>
      <w:r w:rsidRPr="0071560B">
        <w:rPr>
          <w:rFonts w:ascii="Arial" w:hAnsi="Arial" w:cs="Arial"/>
          <w:sz w:val="24"/>
          <w:szCs w:val="24"/>
        </w:rPr>
        <w:t>The decision to declare a Level 4</w:t>
      </w:r>
      <w:r w:rsidR="00E716A8" w:rsidRPr="0071560B">
        <w:rPr>
          <w:rFonts w:ascii="Arial" w:hAnsi="Arial" w:cs="Arial"/>
          <w:sz w:val="24"/>
          <w:szCs w:val="24"/>
        </w:rPr>
        <w:t xml:space="preserve"> </w:t>
      </w:r>
      <w:r w:rsidR="005D0785" w:rsidRPr="0071560B">
        <w:rPr>
          <w:rFonts w:ascii="Arial" w:hAnsi="Arial" w:cs="Arial"/>
          <w:sz w:val="24"/>
          <w:szCs w:val="24"/>
        </w:rPr>
        <w:t xml:space="preserve">can be made only by SIT and </w:t>
      </w:r>
      <w:r w:rsidR="00E716A8" w:rsidRPr="0071560B">
        <w:rPr>
          <w:rFonts w:ascii="Arial" w:hAnsi="Arial" w:cs="Arial"/>
          <w:sz w:val="24"/>
          <w:szCs w:val="24"/>
        </w:rPr>
        <w:t xml:space="preserve">will be based on </w:t>
      </w:r>
      <w:r w:rsidR="005D0785" w:rsidRPr="0071560B">
        <w:rPr>
          <w:rFonts w:ascii="Arial" w:hAnsi="Arial" w:cs="Arial"/>
          <w:sz w:val="24"/>
          <w:szCs w:val="24"/>
        </w:rPr>
        <w:t>evidence, size, scale and impact on public health</w:t>
      </w:r>
      <w:r w:rsidR="004277FF" w:rsidRPr="0071560B">
        <w:rPr>
          <w:rFonts w:ascii="Arial" w:hAnsi="Arial" w:cs="Arial"/>
          <w:sz w:val="24"/>
          <w:szCs w:val="24"/>
        </w:rPr>
        <w:t>,</w:t>
      </w:r>
      <w:r w:rsidR="005D0785" w:rsidRPr="0071560B">
        <w:rPr>
          <w:rFonts w:ascii="Arial" w:hAnsi="Arial" w:cs="Arial"/>
          <w:sz w:val="24"/>
          <w:szCs w:val="24"/>
        </w:rPr>
        <w:t xml:space="preserve"> </w:t>
      </w:r>
      <w:r w:rsidR="00E716A8" w:rsidRPr="0071560B">
        <w:rPr>
          <w:rFonts w:ascii="Arial" w:hAnsi="Arial" w:cs="Arial"/>
          <w:sz w:val="24"/>
          <w:szCs w:val="24"/>
        </w:rPr>
        <w:t>and is likely to be in response to liaison with multi-agency partners (i.e. Scottish Government, Police Scotland etc.).</w:t>
      </w:r>
      <w:r w:rsidRPr="0071560B">
        <w:rPr>
          <w:rFonts w:ascii="Arial" w:hAnsi="Arial" w:cs="Arial"/>
          <w:sz w:val="24"/>
          <w:szCs w:val="24"/>
        </w:rPr>
        <w:t xml:space="preserve"> </w:t>
      </w:r>
      <w:r w:rsidR="00A17A64" w:rsidRPr="0071560B">
        <w:rPr>
          <w:rFonts w:ascii="Arial" w:hAnsi="Arial" w:cs="Arial"/>
          <w:sz w:val="24"/>
          <w:szCs w:val="24"/>
        </w:rPr>
        <w:t xml:space="preserve">In the event a Level 4 is </w:t>
      </w:r>
      <w:r w:rsidR="004121D6" w:rsidRPr="0071560B">
        <w:rPr>
          <w:rFonts w:ascii="Arial" w:hAnsi="Arial" w:cs="Arial"/>
          <w:sz w:val="24"/>
          <w:szCs w:val="24"/>
        </w:rPr>
        <w:t xml:space="preserve">provisionally </w:t>
      </w:r>
      <w:r w:rsidR="00A17A64" w:rsidRPr="0071560B">
        <w:rPr>
          <w:rFonts w:ascii="Arial" w:hAnsi="Arial" w:cs="Arial"/>
          <w:sz w:val="24"/>
          <w:szCs w:val="24"/>
        </w:rPr>
        <w:t>assigned</w:t>
      </w:r>
      <w:r w:rsidR="00E716A8" w:rsidRPr="0071560B">
        <w:rPr>
          <w:rFonts w:ascii="Arial" w:hAnsi="Arial" w:cs="Arial"/>
          <w:sz w:val="24"/>
          <w:szCs w:val="24"/>
        </w:rPr>
        <w:t xml:space="preserve"> by FSS not as a direct response of notification by a multi-agency partner</w:t>
      </w:r>
      <w:r w:rsidR="00A17A64" w:rsidRPr="0071560B">
        <w:rPr>
          <w:rFonts w:ascii="Arial" w:hAnsi="Arial" w:cs="Arial"/>
          <w:sz w:val="24"/>
          <w:szCs w:val="24"/>
        </w:rPr>
        <w:t xml:space="preserve">, the SIT Chair will </w:t>
      </w:r>
      <w:r w:rsidR="0086189F" w:rsidRPr="0071560B">
        <w:rPr>
          <w:rFonts w:ascii="Arial" w:hAnsi="Arial" w:cs="Arial"/>
          <w:sz w:val="24"/>
          <w:szCs w:val="24"/>
        </w:rPr>
        <w:t xml:space="preserve">contact </w:t>
      </w:r>
      <w:proofErr w:type="spellStart"/>
      <w:r w:rsidR="004121D6" w:rsidRPr="0071560B">
        <w:rPr>
          <w:rFonts w:ascii="Arial" w:hAnsi="Arial" w:cs="Arial"/>
          <w:sz w:val="24"/>
          <w:szCs w:val="24"/>
        </w:rPr>
        <w:t>SGoRR</w:t>
      </w:r>
      <w:proofErr w:type="spellEnd"/>
      <w:r w:rsidR="004121D6" w:rsidRPr="0071560B">
        <w:rPr>
          <w:rFonts w:ascii="Arial" w:hAnsi="Arial" w:cs="Arial"/>
          <w:sz w:val="24"/>
          <w:szCs w:val="24"/>
        </w:rPr>
        <w:t xml:space="preserve"> immediately</w:t>
      </w:r>
      <w:r w:rsidR="00A17A64" w:rsidRPr="0071560B">
        <w:rPr>
          <w:rFonts w:ascii="Arial" w:hAnsi="Arial" w:cs="Arial"/>
          <w:sz w:val="24"/>
          <w:szCs w:val="24"/>
        </w:rPr>
        <w:t>.</w:t>
      </w:r>
    </w:p>
    <w:p w14:paraId="5E673060" w14:textId="77777777" w:rsidR="00E716A8" w:rsidRPr="0071560B" w:rsidRDefault="00E716A8" w:rsidP="004A415B">
      <w:pPr>
        <w:spacing w:after="0" w:line="240" w:lineRule="auto"/>
        <w:jc w:val="both"/>
        <w:rPr>
          <w:rFonts w:ascii="Arial" w:hAnsi="Arial" w:cs="Arial"/>
          <w:sz w:val="24"/>
          <w:szCs w:val="24"/>
        </w:rPr>
      </w:pPr>
    </w:p>
    <w:p w14:paraId="37B7C3CB" w14:textId="2AEB7B2D" w:rsidR="00B65716" w:rsidRPr="0071560B" w:rsidRDefault="009F00EA" w:rsidP="004A415B">
      <w:pPr>
        <w:pStyle w:val="Heading3"/>
        <w:spacing w:after="240"/>
        <w:jc w:val="both"/>
        <w:rPr>
          <w:rFonts w:ascii="Arial" w:hAnsi="Arial" w:cs="Arial"/>
          <w:color w:val="3F2A56"/>
        </w:rPr>
      </w:pPr>
      <w:bookmarkStart w:id="37" w:name="_Toc194956950"/>
      <w:r w:rsidRPr="0071560B">
        <w:rPr>
          <w:rFonts w:ascii="Arial" w:hAnsi="Arial" w:cs="Arial"/>
          <w:noProof/>
          <w:color w:val="3F2A56"/>
          <w:lang w:eastAsia="en-GB"/>
        </w:rPr>
        <mc:AlternateContent>
          <mc:Choice Requires="wps">
            <w:drawing>
              <wp:anchor distT="0" distB="0" distL="114300" distR="114300" simplePos="0" relativeHeight="251653632" behindDoc="0" locked="0" layoutInCell="1" allowOverlap="1" wp14:anchorId="31442C82" wp14:editId="1F6C4095">
                <wp:simplePos x="0" y="0"/>
                <wp:positionH relativeFrom="column">
                  <wp:posOffset>6154615</wp:posOffset>
                </wp:positionH>
                <wp:positionV relativeFrom="paragraph">
                  <wp:posOffset>-6971176</wp:posOffset>
                </wp:positionV>
                <wp:extent cx="342900" cy="2286000"/>
                <wp:effectExtent l="0" t="0" r="19050" b="19050"/>
                <wp:wrapNone/>
                <wp:docPr id="46" name="Text Box 46"/>
                <wp:cNvGraphicFramePr/>
                <a:graphic xmlns:a="http://schemas.openxmlformats.org/drawingml/2006/main">
                  <a:graphicData uri="http://schemas.microsoft.com/office/word/2010/wordprocessingShape">
                    <wps:wsp>
                      <wps:cNvSpPr txBox="1"/>
                      <wps:spPr>
                        <a:xfrm rot="10800000">
                          <a:off x="0" y="0"/>
                          <a:ext cx="342900" cy="2286000"/>
                        </a:xfrm>
                        <a:prstGeom prst="rect">
                          <a:avLst/>
                        </a:prstGeom>
                        <a:solidFill>
                          <a:schemeClr val="accent6"/>
                        </a:solidFill>
                        <a:ln>
                          <a:solidFill>
                            <a:schemeClr val="accent6"/>
                          </a:solid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7671E6D0" w14:textId="77777777" w:rsidR="004B6FBE" w:rsidRPr="0071560B" w:rsidRDefault="004B6FBE" w:rsidP="009F00EA">
                            <w:pPr>
                              <w:shd w:val="clear" w:color="auto" w:fill="70AD47" w:themeFill="accent6"/>
                              <w:jc w:val="center"/>
                              <w:rPr>
                                <w:b/>
                                <w:color w:val="FFFFFF" w:themeColor="background1"/>
                              </w:rPr>
                            </w:pPr>
                            <w:r w:rsidRPr="0071560B">
                              <w:rPr>
                                <w:b/>
                                <w:color w:val="FFFFFF" w:themeColor="background1"/>
                              </w:rPr>
                              <w:t>ESCALATION &amp; MOBILISATION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1442C82" id="Text Box 46" o:spid="_x0000_s1039" type="#_x0000_t202" style="position:absolute;left:0;text-align:left;margin-left:484.6pt;margin-top:-548.9pt;width:27pt;height:180pt;rotation:180;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PnDNewIAAKUFAAAOAAAAZHJzL2Uyb0RvYy54bWysVN9PGzEMfp+0/yHK+7j21vGj4oo6ENMk&#10;BGgw8ZzmEhotF2eJ27vur8fJXUvHtgfQ8hA58WfH/mL79KxrLFurEA24io8PRpwpJ6E27rHi3+8v&#10;PxxzFlG4WlhwquIbFfnZ7P2709ZPVQlLsLUKjJy4OG19xZeIfloUUS5VI+IBeOVIqSE0AukYHos6&#10;iJa8N7YoR6PDooVQ+wBSxUi3F72Sz7J/rZXEG62jQmYrTrFh3kPeF2kvZqdi+hiEXxo5hCHeEEUj&#10;jKNHd64uBAq2CuYPV42RASJoPJDQFKC1kSrnQNmMRy+yuVsKr3IuRE70O5ri/3Mrr9d3/jYw7D5D&#10;Rx+YCGl9nEa6TPl0OjQsAPE2Hh2P0sppUuCM4MToZsei6pBJuvw4KU8IxiSpyvL4MNmQ16J3lpz6&#10;EPGLgoYloeKBfil7FeuriD10C0nwCNbUl8bafEiVoc5tYGtBfyqkVA4Phwd+Q1r3ZmOKtbdWuYSG&#10;qJ55yRJurEovWPdNaWbqzMc/Q8zMZr+ETihNCb3GcMAn0z6q1xjvLPLL4HBn3BgHIbOfe+6Z2frH&#10;NmTd4+kL9/JOInaLjhKv+Mm2bBZQb6iacsFQCUQvLw398ZWIeCsCdRZd0rTAG9q0hbbiMEicLSH8&#10;+tt9wlc87eURmbfUrBWPP1ciKM7sV0fdcDKeTEiF+TD5dFTSIexrFvsat2rOgWpnnAPMYsKj3Yo6&#10;QPNAc2WeHiaVcJKCqzhuxXPsRwjNJanm8wyifvYCr9ydl8l1IjoV8X33IIIfKh2pR65h29Zi+qLg&#10;e2yydDBfIWiTuyFR3RM7fAHNgtxPw9xKw2b/nFHP03X2BAAA//8DAFBLAwQUAAYACAAAACEAaGC+&#10;GOIAAAAPAQAADwAAAGRycy9kb3ducmV2LnhtbEyPzU7DMBCE75V4B2uRuLV2U9GSEKcKBa6VGiok&#10;bm6yxBH+iWI3Td+e7QmOOzua+SbfTtawEYfQeSdhuRDA0NW+6Vwr4fjxPn8CFqJyjTLeoYQrBtgW&#10;d7NcZY2/uAOOVWwZhbiQKQk6xj7jPNQarQoL36Oj37cfrIp0Di1vBnWhcGt4IsSaW9U5atCqx53G&#10;+qc6Wwmfr+24fyzTN18eTFKV+vr1ctxJ+XA/lc/AIk7xzww3fEKHgphO/uyawIyEdJ0mZJUwX4p0&#10;QytuHpGsSDyRuFmRxouc/99R/AIAAP//AwBQSwECLQAUAAYACAAAACEAtoM4kv4AAADhAQAAEwAA&#10;AAAAAAAAAAAAAAAAAAAAW0NvbnRlbnRfVHlwZXNdLnhtbFBLAQItABQABgAIAAAAIQA4/SH/1gAA&#10;AJQBAAALAAAAAAAAAAAAAAAAAC8BAABfcmVscy8ucmVsc1BLAQItABQABgAIAAAAIQAJPnDNewIA&#10;AKUFAAAOAAAAAAAAAAAAAAAAAC4CAABkcnMvZTJvRG9jLnhtbFBLAQItABQABgAIAAAAIQBoYL4Y&#10;4gAAAA8BAAAPAAAAAAAAAAAAAAAAANUEAABkcnMvZG93bnJldi54bWxQSwUGAAAAAAQABADzAAAA&#10;5AUAAAAA&#10;" fillcolor="#70ad47 [3209]" strokecolor="#70ad47 [3209]">
                <v:textbox style="layout-flow:vertical;mso-layout-flow-alt:bottom-to-top">
                  <w:txbxContent>
                    <w:p w14:paraId="7671E6D0" w14:textId="77777777" w:rsidR="004B6FBE" w:rsidRPr="0071560B" w:rsidRDefault="004B6FBE" w:rsidP="009F00EA">
                      <w:pPr>
                        <w:shd w:val="clear" w:color="auto" w:fill="70AD47" w:themeFill="accent6"/>
                        <w:jc w:val="center"/>
                        <w:rPr>
                          <w:b/>
                          <w:color w:val="FFFFFF" w:themeColor="background1"/>
                        </w:rPr>
                      </w:pPr>
                      <w:r w:rsidRPr="0071560B">
                        <w:rPr>
                          <w:b/>
                          <w:color w:val="FFFFFF" w:themeColor="background1"/>
                        </w:rPr>
                        <w:t>ESCALATION &amp; MOBILISATION</w:t>
                      </w:r>
                    </w:p>
                  </w:txbxContent>
                </v:textbox>
              </v:shape>
            </w:pict>
          </mc:Fallback>
        </mc:AlternateContent>
      </w:r>
      <w:r w:rsidR="00C22EE0" w:rsidRPr="0071560B">
        <w:rPr>
          <w:rFonts w:ascii="Arial" w:hAnsi="Arial" w:cs="Arial"/>
          <w:color w:val="3F2A56"/>
        </w:rPr>
        <w:t>3</w:t>
      </w:r>
      <w:r w:rsidR="00543604" w:rsidRPr="0071560B">
        <w:rPr>
          <w:rFonts w:ascii="Arial" w:hAnsi="Arial" w:cs="Arial"/>
          <w:color w:val="3F2A56"/>
        </w:rPr>
        <w:t>.4</w:t>
      </w:r>
      <w:r w:rsidR="00C07C06" w:rsidRPr="0071560B">
        <w:rPr>
          <w:rFonts w:ascii="Arial" w:hAnsi="Arial" w:cs="Arial"/>
          <w:color w:val="3F2A56"/>
        </w:rPr>
        <w:t xml:space="preserve"> </w:t>
      </w:r>
      <w:r w:rsidR="00B65716" w:rsidRPr="0071560B">
        <w:rPr>
          <w:rFonts w:ascii="Arial" w:hAnsi="Arial" w:cs="Arial"/>
          <w:color w:val="3F2A56"/>
        </w:rPr>
        <w:t>Escalation</w:t>
      </w:r>
      <w:bookmarkEnd w:id="37"/>
    </w:p>
    <w:p w14:paraId="1FDF1252" w14:textId="376B70A8" w:rsidR="0086189F" w:rsidRPr="0071560B" w:rsidRDefault="004121D6" w:rsidP="004A415B">
      <w:pPr>
        <w:spacing w:after="240" w:line="240" w:lineRule="auto"/>
        <w:jc w:val="both"/>
        <w:rPr>
          <w:rFonts w:ascii="Arial" w:hAnsi="Arial" w:cs="Arial"/>
          <w:sz w:val="24"/>
          <w:szCs w:val="24"/>
        </w:rPr>
      </w:pPr>
      <w:r w:rsidRPr="0071560B">
        <w:rPr>
          <w:rFonts w:ascii="Arial" w:hAnsi="Arial" w:cs="Arial"/>
          <w:sz w:val="24"/>
          <w:szCs w:val="24"/>
        </w:rPr>
        <w:t>The i</w:t>
      </w:r>
      <w:r w:rsidR="0086155E" w:rsidRPr="0071560B">
        <w:rPr>
          <w:rFonts w:ascii="Arial" w:hAnsi="Arial" w:cs="Arial"/>
          <w:sz w:val="24"/>
          <w:szCs w:val="24"/>
        </w:rPr>
        <w:t>ncident escalation flowchart details the process for escalating</w:t>
      </w:r>
      <w:r w:rsidR="00A8374A" w:rsidRPr="0071560B">
        <w:rPr>
          <w:rFonts w:ascii="Arial" w:hAnsi="Arial" w:cs="Arial"/>
          <w:sz w:val="24"/>
          <w:szCs w:val="24"/>
        </w:rPr>
        <w:t xml:space="preserve"> an incident after notification.</w:t>
      </w:r>
      <w:r w:rsidR="009E43AD" w:rsidRPr="0071560B">
        <w:rPr>
          <w:rFonts w:ascii="Arial" w:hAnsi="Arial" w:cs="Arial"/>
          <w:sz w:val="24"/>
          <w:szCs w:val="24"/>
        </w:rPr>
        <w:t xml:space="preserve"> Figure 7: Incident escalation flowchart</w:t>
      </w:r>
    </w:p>
    <w:p w14:paraId="45CACB77" w14:textId="6DBD0861" w:rsidR="006E0E28" w:rsidRPr="0071560B" w:rsidRDefault="006E0E28" w:rsidP="004A415B">
      <w:pPr>
        <w:spacing w:after="240" w:line="240" w:lineRule="auto"/>
        <w:jc w:val="both"/>
        <w:rPr>
          <w:rFonts w:ascii="Arial" w:hAnsi="Arial" w:cs="Arial"/>
          <w:sz w:val="24"/>
          <w:szCs w:val="24"/>
        </w:rPr>
      </w:pPr>
      <w:r w:rsidRPr="0071560B">
        <w:rPr>
          <w:rFonts w:ascii="Arial" w:hAnsi="Arial" w:cs="Arial"/>
          <w:noProof/>
          <w:sz w:val="24"/>
          <w:szCs w:val="24"/>
        </w:rPr>
        <w:lastRenderedPageBreak/>
        <w:drawing>
          <wp:inline distT="0" distB="0" distL="0" distR="0" wp14:anchorId="6D78DE19" wp14:editId="0CB9DEB3">
            <wp:extent cx="5602851" cy="5365750"/>
            <wp:effectExtent l="0" t="0" r="0" b="6350"/>
            <wp:docPr id="4054041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634719" cy="5396270"/>
                    </a:xfrm>
                    <a:prstGeom prst="rect">
                      <a:avLst/>
                    </a:prstGeom>
                    <a:noFill/>
                  </pic:spPr>
                </pic:pic>
              </a:graphicData>
            </a:graphic>
          </wp:inline>
        </w:drawing>
      </w:r>
    </w:p>
    <w:p w14:paraId="22DBF276" w14:textId="77777777" w:rsidR="0080071F" w:rsidRPr="0071560B" w:rsidRDefault="0080071F" w:rsidP="00630C85">
      <w:pPr>
        <w:spacing w:after="0" w:line="240" w:lineRule="auto"/>
        <w:rPr>
          <w:rFonts w:ascii="Arial" w:hAnsi="Arial" w:cs="Arial"/>
          <w:i/>
          <w:sz w:val="20"/>
          <w:szCs w:val="24"/>
        </w:rPr>
      </w:pPr>
    </w:p>
    <w:p w14:paraId="39FC3E22" w14:textId="47277303" w:rsidR="006D1C1A" w:rsidRPr="0071560B" w:rsidRDefault="006D1C1A">
      <w:pPr>
        <w:rPr>
          <w:rFonts w:ascii="Arial" w:eastAsia="Calibri" w:hAnsi="Arial" w:cs="Arial"/>
          <w:sz w:val="24"/>
          <w:szCs w:val="24"/>
        </w:rPr>
      </w:pPr>
      <w:r w:rsidRPr="0071560B">
        <w:rPr>
          <w:sz w:val="24"/>
          <w:szCs w:val="24"/>
        </w:rPr>
        <w:br w:type="page"/>
      </w:r>
    </w:p>
    <w:p w14:paraId="1CE864A3" w14:textId="636208FD" w:rsidR="00263DB8" w:rsidRPr="0071560B" w:rsidRDefault="00582802" w:rsidP="00EE008D">
      <w:pPr>
        <w:pStyle w:val="Heading1"/>
        <w:spacing w:after="120"/>
        <w:rPr>
          <w:rFonts w:ascii="Arial" w:hAnsi="Arial" w:cs="Arial"/>
          <w:color w:val="3F2A56"/>
        </w:rPr>
      </w:pPr>
      <w:bookmarkStart w:id="38" w:name="_Toc194956951"/>
      <w:r w:rsidRPr="0071560B">
        <w:rPr>
          <w:rFonts w:ascii="Arial" w:hAnsi="Arial" w:cs="Arial"/>
          <w:color w:val="3F2A56"/>
        </w:rPr>
        <w:lastRenderedPageBreak/>
        <w:t xml:space="preserve">4. </w:t>
      </w:r>
      <w:r w:rsidR="00263DB8" w:rsidRPr="0071560B">
        <w:rPr>
          <w:rFonts w:ascii="Arial" w:hAnsi="Arial" w:cs="Arial"/>
          <w:color w:val="3F2A56"/>
        </w:rPr>
        <w:t>Risk Analysis</w:t>
      </w:r>
      <w:bookmarkEnd w:id="38"/>
    </w:p>
    <w:p w14:paraId="1A69833B" w14:textId="127FCFC9" w:rsidR="00EE008D" w:rsidRPr="0071560B" w:rsidRDefault="00EE008D" w:rsidP="004A415B">
      <w:pPr>
        <w:pStyle w:val="Heading3"/>
        <w:spacing w:after="240"/>
        <w:rPr>
          <w:rFonts w:ascii="Arial" w:hAnsi="Arial" w:cs="Arial"/>
          <w:color w:val="3F2A56"/>
        </w:rPr>
      </w:pPr>
      <w:bookmarkStart w:id="39" w:name="_Toc194956952"/>
      <w:r w:rsidRPr="0071560B">
        <w:rPr>
          <w:rFonts w:ascii="Arial" w:hAnsi="Arial" w:cs="Arial"/>
          <w:color w:val="3F2A56"/>
        </w:rPr>
        <w:t>4.1 Risk Analysis Process</w:t>
      </w:r>
      <w:bookmarkEnd w:id="39"/>
    </w:p>
    <w:p w14:paraId="5CDC22E2" w14:textId="77777777" w:rsidR="00CE6779" w:rsidRPr="0071560B" w:rsidRDefault="00065D0B" w:rsidP="004A415B">
      <w:pPr>
        <w:spacing w:after="240" w:line="240" w:lineRule="auto"/>
        <w:rPr>
          <w:rFonts w:ascii="Arial" w:hAnsi="Arial" w:cs="Arial"/>
          <w:sz w:val="24"/>
          <w:szCs w:val="24"/>
        </w:rPr>
      </w:pPr>
      <w:r w:rsidRPr="0071560B">
        <w:rPr>
          <w:rFonts w:ascii="Arial" w:hAnsi="Arial" w:cs="Arial"/>
          <w:sz w:val="24"/>
          <w:szCs w:val="24"/>
        </w:rPr>
        <w:t xml:space="preserve">The Risk Analysis process is central to </w:t>
      </w:r>
      <w:proofErr w:type="spellStart"/>
      <w:r w:rsidRPr="0071560B">
        <w:rPr>
          <w:rFonts w:ascii="Arial" w:hAnsi="Arial" w:cs="Arial"/>
          <w:sz w:val="24"/>
          <w:szCs w:val="24"/>
        </w:rPr>
        <w:t>FSS’</w:t>
      </w:r>
      <w:r w:rsidR="00470C81" w:rsidRPr="0071560B">
        <w:rPr>
          <w:rFonts w:ascii="Arial" w:hAnsi="Arial" w:cs="Arial"/>
          <w:sz w:val="24"/>
          <w:szCs w:val="24"/>
        </w:rPr>
        <w:t>s</w:t>
      </w:r>
      <w:proofErr w:type="spellEnd"/>
      <w:r w:rsidRPr="0071560B">
        <w:rPr>
          <w:rFonts w:ascii="Arial" w:hAnsi="Arial" w:cs="Arial"/>
          <w:sz w:val="24"/>
          <w:szCs w:val="24"/>
        </w:rPr>
        <w:t xml:space="preserve"> incident management process. Its effective application helps prevent, mitigate and manage food and feed incidents in Scotland. </w:t>
      </w:r>
    </w:p>
    <w:p w14:paraId="043317A4" w14:textId="5B2F5E65" w:rsidR="00263DB8" w:rsidRPr="0071560B" w:rsidRDefault="00E909B1" w:rsidP="00A24976">
      <w:pPr>
        <w:spacing w:line="240" w:lineRule="auto"/>
        <w:rPr>
          <w:rFonts w:ascii="Arial" w:hAnsi="Arial" w:cs="Arial"/>
          <w:sz w:val="24"/>
          <w:szCs w:val="24"/>
        </w:rPr>
      </w:pPr>
      <w:r w:rsidRPr="0071560B">
        <w:rPr>
          <w:rFonts w:ascii="Arial" w:hAnsi="Arial" w:cs="Arial"/>
          <w:sz w:val="24"/>
          <w:szCs w:val="24"/>
        </w:rPr>
        <w:t xml:space="preserve">In line with </w:t>
      </w:r>
      <w:r w:rsidR="00090B46" w:rsidRPr="002502BA">
        <w:rPr>
          <w:rFonts w:ascii="Arial" w:hAnsi="Arial" w:cs="Arial"/>
          <w:sz w:val="24"/>
          <w:szCs w:val="24"/>
        </w:rPr>
        <w:t xml:space="preserve">Retained </w:t>
      </w:r>
      <w:r w:rsidR="00A24976" w:rsidRPr="002502BA">
        <w:rPr>
          <w:rFonts w:ascii="Arial" w:hAnsi="Arial" w:cs="Arial"/>
          <w:sz w:val="24"/>
          <w:szCs w:val="24"/>
        </w:rPr>
        <w:t>Regulation (EC) 178/2002</w:t>
      </w:r>
      <w:r w:rsidR="00A24976" w:rsidRPr="0071560B">
        <w:rPr>
          <w:rStyle w:val="FootnoteReference"/>
          <w:rFonts w:ascii="Arial" w:hAnsi="Arial" w:cs="Arial"/>
          <w:sz w:val="24"/>
          <w:szCs w:val="24"/>
        </w:rPr>
        <w:footnoteReference w:id="1"/>
      </w:r>
      <w:r w:rsidR="00A24976" w:rsidRPr="0071560B">
        <w:rPr>
          <w:rFonts w:ascii="Arial" w:hAnsi="Arial" w:cs="Arial"/>
          <w:sz w:val="24"/>
          <w:szCs w:val="24"/>
        </w:rPr>
        <w:t xml:space="preserve">, </w:t>
      </w:r>
      <w:r w:rsidR="00084E5C" w:rsidRPr="0071560B">
        <w:rPr>
          <w:rFonts w:ascii="Arial" w:hAnsi="Arial" w:cs="Arial"/>
          <w:sz w:val="24"/>
          <w:szCs w:val="24"/>
        </w:rPr>
        <w:t>Risk Analysis at F</w:t>
      </w:r>
      <w:r w:rsidR="001029FE" w:rsidRPr="0071560B">
        <w:rPr>
          <w:rFonts w:ascii="Arial" w:hAnsi="Arial" w:cs="Arial"/>
          <w:sz w:val="24"/>
          <w:szCs w:val="24"/>
        </w:rPr>
        <w:t>S</w:t>
      </w:r>
      <w:r w:rsidR="00084E5C" w:rsidRPr="0071560B">
        <w:rPr>
          <w:rFonts w:ascii="Arial" w:hAnsi="Arial" w:cs="Arial"/>
          <w:sz w:val="24"/>
          <w:szCs w:val="24"/>
        </w:rPr>
        <w:t xml:space="preserve">S consists of </w:t>
      </w:r>
      <w:r w:rsidR="007A0ACC" w:rsidRPr="0071560B">
        <w:rPr>
          <w:rFonts w:ascii="Arial" w:hAnsi="Arial" w:cs="Arial"/>
          <w:sz w:val="24"/>
          <w:szCs w:val="24"/>
        </w:rPr>
        <w:t xml:space="preserve">a </w:t>
      </w:r>
      <w:r w:rsidR="00084E5C" w:rsidRPr="0071560B">
        <w:rPr>
          <w:rFonts w:ascii="Arial" w:hAnsi="Arial" w:cs="Arial"/>
          <w:sz w:val="24"/>
          <w:szCs w:val="24"/>
        </w:rPr>
        <w:t xml:space="preserve">three </w:t>
      </w:r>
      <w:r w:rsidR="007A0ACC" w:rsidRPr="0071560B">
        <w:rPr>
          <w:rFonts w:ascii="Arial" w:hAnsi="Arial" w:cs="Arial"/>
          <w:sz w:val="24"/>
          <w:szCs w:val="24"/>
        </w:rPr>
        <w:t>stage</w:t>
      </w:r>
      <w:r w:rsidR="00084E5C" w:rsidRPr="0071560B">
        <w:rPr>
          <w:rFonts w:ascii="Arial" w:hAnsi="Arial" w:cs="Arial"/>
          <w:sz w:val="24"/>
          <w:szCs w:val="24"/>
        </w:rPr>
        <w:t xml:space="preserve"> </w:t>
      </w:r>
      <w:r w:rsidR="007A0ACC" w:rsidRPr="0071560B">
        <w:rPr>
          <w:rFonts w:ascii="Arial" w:hAnsi="Arial" w:cs="Arial"/>
          <w:sz w:val="24"/>
          <w:szCs w:val="24"/>
        </w:rPr>
        <w:t>process</w:t>
      </w:r>
      <w:r w:rsidR="00084E5C" w:rsidRPr="0071560B">
        <w:rPr>
          <w:rFonts w:ascii="Arial" w:hAnsi="Arial" w:cs="Arial"/>
          <w:sz w:val="24"/>
          <w:szCs w:val="24"/>
        </w:rPr>
        <w:t>:</w:t>
      </w:r>
    </w:p>
    <w:p w14:paraId="371E9265" w14:textId="77777777" w:rsidR="00084E5C" w:rsidRPr="0071560B" w:rsidRDefault="00084E5C" w:rsidP="001B7356">
      <w:pPr>
        <w:pStyle w:val="ListParagraph"/>
        <w:numPr>
          <w:ilvl w:val="0"/>
          <w:numId w:val="22"/>
        </w:numPr>
        <w:spacing w:after="120" w:line="240" w:lineRule="auto"/>
        <w:ind w:hanging="357"/>
        <w:contextualSpacing w:val="0"/>
        <w:jc w:val="left"/>
        <w:rPr>
          <w:sz w:val="24"/>
          <w:szCs w:val="24"/>
        </w:rPr>
      </w:pPr>
      <w:r w:rsidRPr="0071560B">
        <w:rPr>
          <w:b/>
          <w:color w:val="3F2A56"/>
          <w:sz w:val="24"/>
          <w:szCs w:val="24"/>
        </w:rPr>
        <w:t>Risk assessment:</w:t>
      </w:r>
      <w:r w:rsidRPr="0071560B">
        <w:rPr>
          <w:sz w:val="24"/>
          <w:szCs w:val="24"/>
        </w:rPr>
        <w:t xml:space="preserve"> </w:t>
      </w:r>
      <w:r w:rsidR="00065D0B" w:rsidRPr="0071560B">
        <w:rPr>
          <w:sz w:val="24"/>
          <w:szCs w:val="24"/>
        </w:rPr>
        <w:t>The risk</w:t>
      </w:r>
      <w:r w:rsidRPr="0071560B">
        <w:rPr>
          <w:sz w:val="24"/>
          <w:szCs w:val="24"/>
        </w:rPr>
        <w:t xml:space="preserve"> assessment process consists of two phases:</w:t>
      </w:r>
    </w:p>
    <w:p w14:paraId="4E6BFA08" w14:textId="646284A8" w:rsidR="009E5849" w:rsidRPr="0071560B" w:rsidRDefault="00084E5C" w:rsidP="00B5776E">
      <w:pPr>
        <w:pStyle w:val="ListParagraph"/>
        <w:numPr>
          <w:ilvl w:val="0"/>
          <w:numId w:val="39"/>
        </w:numPr>
        <w:spacing w:after="120" w:line="240" w:lineRule="auto"/>
        <w:ind w:left="1418"/>
        <w:contextualSpacing w:val="0"/>
        <w:rPr>
          <w:sz w:val="24"/>
          <w:szCs w:val="24"/>
        </w:rPr>
      </w:pPr>
      <w:r w:rsidRPr="0071560B">
        <w:rPr>
          <w:sz w:val="24"/>
          <w:szCs w:val="24"/>
        </w:rPr>
        <w:t xml:space="preserve">The </w:t>
      </w:r>
      <w:r w:rsidR="0086189F" w:rsidRPr="0071560B">
        <w:rPr>
          <w:b/>
          <w:color w:val="3F2A56"/>
          <w:sz w:val="24"/>
          <w:szCs w:val="24"/>
        </w:rPr>
        <w:t>Scientific Risk Assessment (SRA)</w:t>
      </w:r>
      <w:r w:rsidRPr="0071560B">
        <w:rPr>
          <w:color w:val="3F2A56"/>
          <w:sz w:val="24"/>
          <w:szCs w:val="24"/>
        </w:rPr>
        <w:t xml:space="preserve"> </w:t>
      </w:r>
      <w:r w:rsidRPr="0071560B">
        <w:rPr>
          <w:sz w:val="24"/>
          <w:szCs w:val="24"/>
        </w:rPr>
        <w:t xml:space="preserve">involves scientifically assessing the </w:t>
      </w:r>
      <w:r w:rsidR="00EB12E9" w:rsidRPr="0071560B">
        <w:rPr>
          <w:sz w:val="24"/>
          <w:szCs w:val="24"/>
        </w:rPr>
        <w:t xml:space="preserve">risk of the </w:t>
      </w:r>
      <w:r w:rsidR="00375E51" w:rsidRPr="0071560B">
        <w:rPr>
          <w:sz w:val="24"/>
          <w:szCs w:val="24"/>
        </w:rPr>
        <w:t>hazard</w:t>
      </w:r>
      <w:r w:rsidR="00EB12E9" w:rsidRPr="0071560B">
        <w:rPr>
          <w:sz w:val="24"/>
          <w:szCs w:val="24"/>
        </w:rPr>
        <w:t>(s)</w:t>
      </w:r>
      <w:r w:rsidR="00B5776E" w:rsidRPr="0071560B">
        <w:rPr>
          <w:sz w:val="24"/>
          <w:szCs w:val="24"/>
        </w:rPr>
        <w:t xml:space="preserve"> </w:t>
      </w:r>
      <w:r w:rsidRPr="0071560B">
        <w:rPr>
          <w:sz w:val="24"/>
          <w:szCs w:val="24"/>
        </w:rPr>
        <w:t xml:space="preserve">presented by the </w:t>
      </w:r>
      <w:r w:rsidR="00065D0B" w:rsidRPr="0071560B">
        <w:rPr>
          <w:sz w:val="24"/>
          <w:szCs w:val="24"/>
        </w:rPr>
        <w:t>incident. T</w:t>
      </w:r>
      <w:r w:rsidR="0086189F" w:rsidRPr="0071560B">
        <w:rPr>
          <w:sz w:val="24"/>
          <w:szCs w:val="24"/>
        </w:rPr>
        <w:t>his process is undertaken by</w:t>
      </w:r>
      <w:r w:rsidR="00795266" w:rsidRPr="0071560B">
        <w:rPr>
          <w:sz w:val="24"/>
          <w:szCs w:val="24"/>
        </w:rPr>
        <w:t xml:space="preserve"> </w:t>
      </w:r>
      <w:r w:rsidR="009E5849" w:rsidRPr="0071560B">
        <w:rPr>
          <w:sz w:val="24"/>
          <w:szCs w:val="24"/>
        </w:rPr>
        <w:t>the Risk Assessment Team in FSS Science Division</w:t>
      </w:r>
      <w:r w:rsidR="00090B46" w:rsidRPr="0071560B">
        <w:rPr>
          <w:sz w:val="24"/>
          <w:szCs w:val="24"/>
        </w:rPr>
        <w:t xml:space="preserve"> who may request support from FSA’s risk assessment team depending on the nature of the incident</w:t>
      </w:r>
      <w:r w:rsidR="009E5849" w:rsidRPr="0071560B">
        <w:rPr>
          <w:sz w:val="24"/>
          <w:szCs w:val="24"/>
        </w:rPr>
        <w:t xml:space="preserve">. </w:t>
      </w:r>
    </w:p>
    <w:p w14:paraId="609DDB7E" w14:textId="2D0F7A60" w:rsidR="00084E5C" w:rsidRPr="0071560B" w:rsidRDefault="00A24976" w:rsidP="001B7356">
      <w:pPr>
        <w:pStyle w:val="ListParagraph"/>
        <w:numPr>
          <w:ilvl w:val="1"/>
          <w:numId w:val="22"/>
        </w:numPr>
        <w:spacing w:after="120" w:line="240" w:lineRule="auto"/>
        <w:ind w:left="1434" w:hanging="357"/>
        <w:contextualSpacing w:val="0"/>
        <w:rPr>
          <w:sz w:val="24"/>
          <w:szCs w:val="24"/>
        </w:rPr>
      </w:pPr>
      <w:r w:rsidRPr="0071560B">
        <w:rPr>
          <w:sz w:val="24"/>
          <w:szCs w:val="24"/>
        </w:rPr>
        <w:t xml:space="preserve">As outlined in Regulation 178/2002, in some cases a </w:t>
      </w:r>
      <w:r w:rsidR="00BE0119" w:rsidRPr="0071560B">
        <w:rPr>
          <w:sz w:val="24"/>
          <w:szCs w:val="24"/>
        </w:rPr>
        <w:t>SRA</w:t>
      </w:r>
      <w:r w:rsidRPr="0071560B">
        <w:rPr>
          <w:sz w:val="24"/>
          <w:szCs w:val="24"/>
        </w:rPr>
        <w:t xml:space="preserve"> alone cannot provide all the information on which a risk management decision should be based and other factors should also be considered. Therefore, t</w:t>
      </w:r>
      <w:r w:rsidR="00084E5C" w:rsidRPr="0071560B">
        <w:rPr>
          <w:sz w:val="24"/>
          <w:szCs w:val="24"/>
        </w:rPr>
        <w:t xml:space="preserve">he </w:t>
      </w:r>
      <w:r w:rsidR="0086189F" w:rsidRPr="0071560B">
        <w:rPr>
          <w:b/>
          <w:color w:val="3F2A56"/>
          <w:sz w:val="24"/>
          <w:szCs w:val="24"/>
        </w:rPr>
        <w:t>Wider</w:t>
      </w:r>
      <w:r w:rsidR="00084E5C" w:rsidRPr="0071560B">
        <w:rPr>
          <w:b/>
          <w:color w:val="3F2A56"/>
          <w:sz w:val="24"/>
          <w:szCs w:val="24"/>
        </w:rPr>
        <w:t xml:space="preserve"> </w:t>
      </w:r>
      <w:r w:rsidR="0086189F" w:rsidRPr="0071560B">
        <w:rPr>
          <w:b/>
          <w:color w:val="3F2A56"/>
          <w:sz w:val="24"/>
          <w:szCs w:val="24"/>
        </w:rPr>
        <w:t>Risk Assessment (WRA)</w:t>
      </w:r>
      <w:r w:rsidR="002C2424" w:rsidRPr="0071560B">
        <w:rPr>
          <w:b/>
          <w:color w:val="3F2A56"/>
          <w:sz w:val="24"/>
          <w:szCs w:val="24"/>
        </w:rPr>
        <w:t>,</w:t>
      </w:r>
      <w:r w:rsidR="00084E5C" w:rsidRPr="0071560B">
        <w:rPr>
          <w:b/>
          <w:color w:val="3F2A56"/>
          <w:sz w:val="24"/>
          <w:szCs w:val="24"/>
        </w:rPr>
        <w:t xml:space="preserve"> </w:t>
      </w:r>
      <w:r w:rsidR="00084E5C" w:rsidRPr="0071560B">
        <w:rPr>
          <w:sz w:val="24"/>
          <w:szCs w:val="24"/>
        </w:rPr>
        <w:t>which involves assessing</w:t>
      </w:r>
      <w:r w:rsidR="00B5776E" w:rsidRPr="0071560B">
        <w:rPr>
          <w:sz w:val="24"/>
          <w:szCs w:val="24"/>
        </w:rPr>
        <w:t xml:space="preserve"> other legitimate factors</w:t>
      </w:r>
      <w:r w:rsidR="00084E5C" w:rsidRPr="0071560B">
        <w:rPr>
          <w:b/>
          <w:sz w:val="24"/>
          <w:szCs w:val="24"/>
        </w:rPr>
        <w:t xml:space="preserve"> </w:t>
      </w:r>
      <w:r w:rsidR="00B5776E" w:rsidRPr="0071560B">
        <w:rPr>
          <w:sz w:val="24"/>
          <w:szCs w:val="24"/>
        </w:rPr>
        <w:t xml:space="preserve">like </w:t>
      </w:r>
      <w:r w:rsidR="00084E5C" w:rsidRPr="0071560B">
        <w:rPr>
          <w:sz w:val="24"/>
          <w:szCs w:val="24"/>
        </w:rPr>
        <w:t>the wider political, reputational, regulatory and commercial aspects of the situation</w:t>
      </w:r>
      <w:r w:rsidRPr="0071560B">
        <w:rPr>
          <w:sz w:val="24"/>
          <w:szCs w:val="24"/>
        </w:rPr>
        <w:t xml:space="preserve"> will also take place</w:t>
      </w:r>
      <w:r w:rsidR="00065D0B" w:rsidRPr="0071560B">
        <w:rPr>
          <w:sz w:val="24"/>
          <w:szCs w:val="24"/>
        </w:rPr>
        <w:t xml:space="preserve">. </w:t>
      </w:r>
      <w:r w:rsidR="001D4F41" w:rsidRPr="0071560B">
        <w:rPr>
          <w:sz w:val="24"/>
          <w:szCs w:val="24"/>
        </w:rPr>
        <w:t>During a Level 2 incident, t</w:t>
      </w:r>
      <w:r w:rsidR="00065D0B" w:rsidRPr="0071560B">
        <w:rPr>
          <w:sz w:val="24"/>
          <w:szCs w:val="24"/>
        </w:rPr>
        <w:t>his process is undertaken collectiv</w:t>
      </w:r>
      <w:r w:rsidR="001D4F41" w:rsidRPr="0071560B">
        <w:rPr>
          <w:sz w:val="24"/>
          <w:szCs w:val="24"/>
        </w:rPr>
        <w:t>ely by other members of the OIT. In a Level 3 or above incident, this is done collectively between the OIT and SIT.</w:t>
      </w:r>
    </w:p>
    <w:p w14:paraId="22FA6A02" w14:textId="357B7DE1" w:rsidR="005E647E" w:rsidRPr="0071560B" w:rsidRDefault="005E647E" w:rsidP="00B5776E">
      <w:pPr>
        <w:pStyle w:val="ListParagraph"/>
        <w:numPr>
          <w:ilvl w:val="0"/>
          <w:numId w:val="22"/>
        </w:numPr>
        <w:spacing w:after="120" w:line="240" w:lineRule="auto"/>
        <w:ind w:left="709" w:hanging="357"/>
        <w:contextualSpacing w:val="0"/>
        <w:rPr>
          <w:sz w:val="24"/>
          <w:szCs w:val="24"/>
        </w:rPr>
      </w:pPr>
      <w:r w:rsidRPr="0071560B">
        <w:rPr>
          <w:b/>
          <w:color w:val="3F2A56"/>
          <w:sz w:val="24"/>
          <w:szCs w:val="24"/>
        </w:rPr>
        <w:t>Risk management:</w:t>
      </w:r>
      <w:r w:rsidRPr="0071560B">
        <w:rPr>
          <w:color w:val="3F2A56"/>
          <w:sz w:val="24"/>
          <w:szCs w:val="24"/>
        </w:rPr>
        <w:t xml:space="preserve"> </w:t>
      </w:r>
      <w:r w:rsidRPr="0071560B">
        <w:rPr>
          <w:sz w:val="24"/>
          <w:szCs w:val="24"/>
        </w:rPr>
        <w:t>this process</w:t>
      </w:r>
      <w:r w:rsidR="00154BD7" w:rsidRPr="0071560B">
        <w:rPr>
          <w:sz w:val="24"/>
          <w:szCs w:val="24"/>
        </w:rPr>
        <w:t xml:space="preserve"> involves the consideration</w:t>
      </w:r>
      <w:r w:rsidRPr="0071560B">
        <w:rPr>
          <w:sz w:val="24"/>
          <w:szCs w:val="24"/>
        </w:rPr>
        <w:t xml:space="preserve"> of</w:t>
      </w:r>
      <w:r w:rsidR="00A24976" w:rsidRPr="0071560B">
        <w:rPr>
          <w:sz w:val="24"/>
          <w:szCs w:val="24"/>
        </w:rPr>
        <w:t xml:space="preserve"> the</w:t>
      </w:r>
      <w:r w:rsidRPr="0071560B">
        <w:rPr>
          <w:sz w:val="24"/>
          <w:szCs w:val="24"/>
        </w:rPr>
        <w:t xml:space="preserve"> control and prevention measures available</w:t>
      </w:r>
      <w:r w:rsidR="00BE0119" w:rsidRPr="0071560B">
        <w:rPr>
          <w:sz w:val="24"/>
          <w:szCs w:val="24"/>
        </w:rPr>
        <w:t>,</w:t>
      </w:r>
      <w:r w:rsidRPr="0071560B">
        <w:rPr>
          <w:sz w:val="24"/>
          <w:szCs w:val="24"/>
        </w:rPr>
        <w:t xml:space="preserve"> based on the </w:t>
      </w:r>
      <w:r w:rsidR="00030A69" w:rsidRPr="0071560B">
        <w:rPr>
          <w:sz w:val="24"/>
          <w:szCs w:val="24"/>
        </w:rPr>
        <w:t>results</w:t>
      </w:r>
      <w:r w:rsidRPr="0071560B">
        <w:rPr>
          <w:sz w:val="24"/>
          <w:szCs w:val="24"/>
        </w:rPr>
        <w:t xml:space="preserve"> of the risk assessments</w:t>
      </w:r>
      <w:r w:rsidR="00090B46" w:rsidRPr="0071560B">
        <w:rPr>
          <w:sz w:val="24"/>
          <w:szCs w:val="24"/>
        </w:rPr>
        <w:t xml:space="preserve"> and in liaison with the relevant LA</w:t>
      </w:r>
      <w:r w:rsidRPr="0071560B">
        <w:rPr>
          <w:sz w:val="24"/>
          <w:szCs w:val="24"/>
        </w:rPr>
        <w:t xml:space="preserve">. The most </w:t>
      </w:r>
      <w:r w:rsidR="00A24976" w:rsidRPr="0071560B">
        <w:rPr>
          <w:sz w:val="24"/>
          <w:szCs w:val="24"/>
        </w:rPr>
        <w:t xml:space="preserve">proportionate and </w:t>
      </w:r>
      <w:r w:rsidRPr="0071560B">
        <w:rPr>
          <w:sz w:val="24"/>
          <w:szCs w:val="24"/>
        </w:rPr>
        <w:t xml:space="preserve">appropriate risk management option should be </w:t>
      </w:r>
      <w:r w:rsidR="00766C68" w:rsidRPr="0071560B">
        <w:rPr>
          <w:sz w:val="24"/>
          <w:szCs w:val="24"/>
        </w:rPr>
        <w:t xml:space="preserve">decided upon </w:t>
      </w:r>
      <w:r w:rsidR="00065D0B" w:rsidRPr="0071560B">
        <w:rPr>
          <w:sz w:val="24"/>
          <w:szCs w:val="24"/>
        </w:rPr>
        <w:t xml:space="preserve">by the OIT </w:t>
      </w:r>
      <w:r w:rsidR="00CD48A8" w:rsidRPr="0071560B">
        <w:rPr>
          <w:sz w:val="24"/>
          <w:szCs w:val="24"/>
        </w:rPr>
        <w:t>collectively. H</w:t>
      </w:r>
      <w:r w:rsidR="00065D0B" w:rsidRPr="0071560B">
        <w:rPr>
          <w:sz w:val="24"/>
          <w:szCs w:val="24"/>
        </w:rPr>
        <w:t>owever, if a risk management decision cannot</w:t>
      </w:r>
      <w:r w:rsidR="00154BD7" w:rsidRPr="0071560B">
        <w:rPr>
          <w:sz w:val="24"/>
          <w:szCs w:val="24"/>
        </w:rPr>
        <w:t xml:space="preserve"> be made at the OIT</w:t>
      </w:r>
      <w:r w:rsidR="00BE0119" w:rsidRPr="0071560B">
        <w:rPr>
          <w:sz w:val="24"/>
          <w:szCs w:val="24"/>
        </w:rPr>
        <w:t xml:space="preserve"> or if strategic oversight is required</w:t>
      </w:r>
      <w:r w:rsidR="00154BD7" w:rsidRPr="0071560B">
        <w:rPr>
          <w:sz w:val="24"/>
          <w:szCs w:val="24"/>
        </w:rPr>
        <w:t>, this</w:t>
      </w:r>
      <w:r w:rsidR="00BE0119" w:rsidRPr="0071560B">
        <w:rPr>
          <w:sz w:val="24"/>
          <w:szCs w:val="24"/>
        </w:rPr>
        <w:t xml:space="preserve"> should be escalated to the SIT.</w:t>
      </w:r>
      <w:r w:rsidR="00090B46" w:rsidRPr="0071560B">
        <w:rPr>
          <w:sz w:val="24"/>
          <w:szCs w:val="24"/>
        </w:rPr>
        <w:t xml:space="preserve"> </w:t>
      </w:r>
    </w:p>
    <w:p w14:paraId="7BC1A484" w14:textId="77777777" w:rsidR="00084E5C" w:rsidRPr="0071560B" w:rsidRDefault="00084E5C" w:rsidP="001B7356">
      <w:pPr>
        <w:pStyle w:val="ListParagraph"/>
        <w:numPr>
          <w:ilvl w:val="0"/>
          <w:numId w:val="22"/>
        </w:numPr>
        <w:spacing w:after="0" w:line="240" w:lineRule="auto"/>
        <w:rPr>
          <w:sz w:val="24"/>
          <w:szCs w:val="24"/>
        </w:rPr>
      </w:pPr>
      <w:r w:rsidRPr="0071560B">
        <w:rPr>
          <w:b/>
          <w:color w:val="3F2A56"/>
          <w:sz w:val="24"/>
          <w:szCs w:val="24"/>
        </w:rPr>
        <w:t>Risk communication</w:t>
      </w:r>
      <w:r w:rsidR="005E647E" w:rsidRPr="0071560B">
        <w:rPr>
          <w:b/>
          <w:color w:val="3F2A56"/>
          <w:sz w:val="24"/>
          <w:szCs w:val="24"/>
        </w:rPr>
        <w:t>:</w:t>
      </w:r>
      <w:r w:rsidR="005E647E" w:rsidRPr="0071560B">
        <w:rPr>
          <w:color w:val="3F2A56"/>
          <w:sz w:val="24"/>
          <w:szCs w:val="24"/>
        </w:rPr>
        <w:t xml:space="preserve"> </w:t>
      </w:r>
      <w:r w:rsidR="005E647E" w:rsidRPr="0071560B">
        <w:rPr>
          <w:sz w:val="24"/>
          <w:szCs w:val="24"/>
        </w:rPr>
        <w:t xml:space="preserve">sharing of information to interested parties (such as consumers, </w:t>
      </w:r>
      <w:proofErr w:type="spellStart"/>
      <w:r w:rsidR="005E647E" w:rsidRPr="0071560B">
        <w:rPr>
          <w:sz w:val="24"/>
          <w:szCs w:val="24"/>
        </w:rPr>
        <w:t>FBOs</w:t>
      </w:r>
      <w:proofErr w:type="spellEnd"/>
      <w:r w:rsidR="005E647E" w:rsidRPr="0071560B">
        <w:rPr>
          <w:sz w:val="24"/>
          <w:szCs w:val="24"/>
        </w:rPr>
        <w:t>, other responding agencies etc.) in regards to the risk management dec</w:t>
      </w:r>
      <w:r w:rsidR="00F156C8" w:rsidRPr="0071560B">
        <w:rPr>
          <w:sz w:val="24"/>
          <w:szCs w:val="24"/>
        </w:rPr>
        <w:t>ision</w:t>
      </w:r>
      <w:r w:rsidR="005E647E" w:rsidRPr="0071560B">
        <w:rPr>
          <w:sz w:val="24"/>
          <w:szCs w:val="24"/>
        </w:rPr>
        <w:t xml:space="preserve"> including the findings of the risk assessment process.</w:t>
      </w:r>
    </w:p>
    <w:p w14:paraId="4ED15B55" w14:textId="77777777" w:rsidR="00084E5C" w:rsidRPr="0071560B" w:rsidRDefault="00084E5C" w:rsidP="004A415B">
      <w:pPr>
        <w:spacing w:after="0" w:line="240" w:lineRule="auto"/>
        <w:jc w:val="both"/>
      </w:pPr>
    </w:p>
    <w:p w14:paraId="50A99DA0" w14:textId="294F8E2E" w:rsidR="00263DB8" w:rsidRPr="0071560B" w:rsidRDefault="00422B7B" w:rsidP="004A415B">
      <w:pPr>
        <w:pStyle w:val="Heading3"/>
        <w:spacing w:after="240" w:line="240" w:lineRule="auto"/>
        <w:jc w:val="both"/>
        <w:rPr>
          <w:rFonts w:ascii="Arial" w:hAnsi="Arial" w:cs="Arial"/>
          <w:color w:val="3F2A56"/>
        </w:rPr>
      </w:pPr>
      <w:bookmarkStart w:id="40" w:name="_Toc194956953"/>
      <w:r w:rsidRPr="0071560B">
        <w:rPr>
          <w:rFonts w:ascii="Arial" w:hAnsi="Arial" w:cs="Arial"/>
          <w:color w:val="3F2A56"/>
        </w:rPr>
        <w:t>4.2</w:t>
      </w:r>
      <w:r w:rsidR="00263DB8" w:rsidRPr="0071560B">
        <w:rPr>
          <w:rFonts w:ascii="Arial" w:hAnsi="Arial" w:cs="Arial"/>
          <w:color w:val="3F2A56"/>
        </w:rPr>
        <w:t xml:space="preserve"> Scientific Risk Assessment</w:t>
      </w:r>
      <w:bookmarkEnd w:id="40"/>
      <w:r w:rsidR="00263DB8" w:rsidRPr="0071560B">
        <w:rPr>
          <w:rFonts w:ascii="Arial" w:hAnsi="Arial" w:cs="Arial"/>
          <w:color w:val="3F2A56"/>
        </w:rPr>
        <w:t xml:space="preserve"> </w:t>
      </w:r>
    </w:p>
    <w:p w14:paraId="1610E37C" w14:textId="37E8C956" w:rsidR="00E909B1" w:rsidRPr="0071560B" w:rsidRDefault="00E909B1" w:rsidP="004A415B">
      <w:pPr>
        <w:spacing w:after="240"/>
        <w:jc w:val="both"/>
        <w:rPr>
          <w:rFonts w:ascii="Arial" w:hAnsi="Arial" w:cs="Arial"/>
          <w:sz w:val="24"/>
          <w:szCs w:val="24"/>
        </w:rPr>
      </w:pPr>
      <w:r w:rsidRPr="0071560B">
        <w:rPr>
          <w:rFonts w:ascii="Arial" w:hAnsi="Arial" w:cs="Arial"/>
          <w:sz w:val="24"/>
          <w:szCs w:val="24"/>
        </w:rPr>
        <w:t xml:space="preserve">While carrying out the </w:t>
      </w:r>
      <w:r w:rsidR="00030A69" w:rsidRPr="0071560B">
        <w:rPr>
          <w:rFonts w:ascii="Arial" w:hAnsi="Arial" w:cs="Arial"/>
          <w:sz w:val="24"/>
          <w:szCs w:val="24"/>
        </w:rPr>
        <w:t xml:space="preserve">scientific </w:t>
      </w:r>
      <w:r w:rsidRPr="0071560B">
        <w:rPr>
          <w:rFonts w:ascii="Arial" w:hAnsi="Arial" w:cs="Arial"/>
          <w:sz w:val="24"/>
          <w:szCs w:val="24"/>
        </w:rPr>
        <w:t>risk assessment, FSS will operate in line with the Codex Alimentarius (</w:t>
      </w:r>
      <w:r w:rsidR="00090B46" w:rsidRPr="0071560B">
        <w:rPr>
          <w:rFonts w:ascii="Arial" w:hAnsi="Arial" w:cs="Arial"/>
          <w:sz w:val="24"/>
          <w:szCs w:val="24"/>
        </w:rPr>
        <w:t xml:space="preserve">Retained </w:t>
      </w:r>
      <w:r w:rsidR="00030A69" w:rsidRPr="0071560B">
        <w:rPr>
          <w:rFonts w:ascii="Arial" w:hAnsi="Arial" w:cs="Arial"/>
          <w:sz w:val="24"/>
          <w:szCs w:val="24"/>
        </w:rPr>
        <w:t>Regulation 178/2002) and the process will consist of the following four steps: hazard identification; hazard characterisation; exposure assessment, and risk characterisation.</w:t>
      </w:r>
    </w:p>
    <w:p w14:paraId="20F3D627" w14:textId="37162336" w:rsidR="00121588" w:rsidRPr="0071560B" w:rsidRDefault="00766C68" w:rsidP="004A415B">
      <w:pPr>
        <w:jc w:val="both"/>
        <w:rPr>
          <w:rFonts w:ascii="Arial" w:hAnsi="Arial" w:cs="Arial"/>
          <w:sz w:val="24"/>
          <w:szCs w:val="24"/>
        </w:rPr>
      </w:pPr>
      <w:r w:rsidRPr="0071560B">
        <w:rPr>
          <w:rFonts w:ascii="Arial" w:hAnsi="Arial" w:cs="Arial"/>
          <w:sz w:val="24"/>
          <w:szCs w:val="24"/>
        </w:rPr>
        <w:t xml:space="preserve">The </w:t>
      </w:r>
      <w:r w:rsidR="0079237C" w:rsidRPr="0071560B">
        <w:rPr>
          <w:rFonts w:ascii="Arial" w:hAnsi="Arial" w:cs="Arial"/>
          <w:sz w:val="24"/>
          <w:szCs w:val="24"/>
        </w:rPr>
        <w:t>S</w:t>
      </w:r>
      <w:r w:rsidR="00090B46" w:rsidRPr="0071560B">
        <w:rPr>
          <w:rFonts w:ascii="Arial" w:hAnsi="Arial" w:cs="Arial"/>
          <w:sz w:val="24"/>
          <w:szCs w:val="24"/>
        </w:rPr>
        <w:t xml:space="preserve">cience </w:t>
      </w:r>
      <w:r w:rsidR="0079237C" w:rsidRPr="0071560B">
        <w:rPr>
          <w:rFonts w:ascii="Arial" w:hAnsi="Arial" w:cs="Arial"/>
          <w:sz w:val="24"/>
          <w:szCs w:val="24"/>
        </w:rPr>
        <w:t>D</w:t>
      </w:r>
      <w:r w:rsidR="00090B46" w:rsidRPr="0071560B">
        <w:rPr>
          <w:rFonts w:ascii="Arial" w:hAnsi="Arial" w:cs="Arial"/>
          <w:sz w:val="24"/>
          <w:szCs w:val="24"/>
        </w:rPr>
        <w:t>ivision</w:t>
      </w:r>
      <w:r w:rsidR="0079237C" w:rsidRPr="0071560B">
        <w:rPr>
          <w:rFonts w:ascii="Arial" w:hAnsi="Arial" w:cs="Arial"/>
          <w:sz w:val="24"/>
          <w:szCs w:val="24"/>
        </w:rPr>
        <w:t xml:space="preserve"> (R</w:t>
      </w:r>
      <w:r w:rsidR="009E5849" w:rsidRPr="0071560B">
        <w:rPr>
          <w:rFonts w:ascii="Arial" w:hAnsi="Arial" w:cs="Arial"/>
          <w:sz w:val="24"/>
          <w:szCs w:val="24"/>
        </w:rPr>
        <w:t>isk</w:t>
      </w:r>
      <w:r w:rsidR="0079237C" w:rsidRPr="0071560B">
        <w:rPr>
          <w:rFonts w:ascii="Arial" w:hAnsi="Arial" w:cs="Arial"/>
          <w:sz w:val="24"/>
          <w:szCs w:val="24"/>
        </w:rPr>
        <w:t xml:space="preserve"> A</w:t>
      </w:r>
      <w:r w:rsidR="009E5849" w:rsidRPr="0071560B">
        <w:rPr>
          <w:rFonts w:ascii="Arial" w:hAnsi="Arial" w:cs="Arial"/>
          <w:sz w:val="24"/>
          <w:szCs w:val="24"/>
        </w:rPr>
        <w:t>ssessment</w:t>
      </w:r>
      <w:r w:rsidR="0079237C" w:rsidRPr="0071560B">
        <w:rPr>
          <w:rFonts w:ascii="Arial" w:hAnsi="Arial" w:cs="Arial"/>
          <w:sz w:val="24"/>
          <w:szCs w:val="24"/>
        </w:rPr>
        <w:t>)</w:t>
      </w:r>
      <w:r w:rsidR="00B3133D" w:rsidRPr="0071560B">
        <w:rPr>
          <w:rFonts w:ascii="Arial" w:hAnsi="Arial" w:cs="Arial"/>
          <w:sz w:val="24"/>
          <w:szCs w:val="24"/>
        </w:rPr>
        <w:t xml:space="preserve"> </w:t>
      </w:r>
      <w:r w:rsidR="00121588" w:rsidRPr="0071560B">
        <w:rPr>
          <w:rFonts w:ascii="Arial" w:hAnsi="Arial" w:cs="Arial"/>
          <w:sz w:val="24"/>
          <w:szCs w:val="24"/>
        </w:rPr>
        <w:t xml:space="preserve"> </w:t>
      </w:r>
      <w:r w:rsidR="00BE0119" w:rsidRPr="0071560B">
        <w:rPr>
          <w:rFonts w:ascii="Arial" w:hAnsi="Arial" w:cs="Arial"/>
          <w:sz w:val="24"/>
          <w:szCs w:val="24"/>
        </w:rPr>
        <w:t xml:space="preserve">will complete/act as the main scientific point of contact for the </w:t>
      </w:r>
      <w:proofErr w:type="spellStart"/>
      <w:r w:rsidR="00BE0119" w:rsidRPr="0071560B">
        <w:rPr>
          <w:rFonts w:ascii="Arial" w:hAnsi="Arial" w:cs="Arial"/>
          <w:sz w:val="24"/>
          <w:szCs w:val="24"/>
        </w:rPr>
        <w:t>SRA.</w:t>
      </w:r>
      <w:proofErr w:type="spellEnd"/>
      <w:r w:rsidR="005B012E" w:rsidRPr="0071560B">
        <w:rPr>
          <w:rFonts w:ascii="Arial" w:hAnsi="Arial" w:cs="Arial"/>
          <w:sz w:val="24"/>
          <w:szCs w:val="24"/>
        </w:rPr>
        <w:t xml:space="preserve"> </w:t>
      </w:r>
      <w:r w:rsidR="0080071F" w:rsidRPr="0071560B">
        <w:rPr>
          <w:rFonts w:ascii="Arial" w:hAnsi="Arial" w:cs="Arial"/>
          <w:sz w:val="24"/>
          <w:szCs w:val="24"/>
        </w:rPr>
        <w:t xml:space="preserve">In an event where veterinary risk assessment is required Operational Delivery will  lead in liaison with the Risk Assessment team. </w:t>
      </w:r>
      <w:r w:rsidR="005B012E" w:rsidRPr="0071560B">
        <w:rPr>
          <w:rFonts w:ascii="Arial" w:hAnsi="Arial" w:cs="Arial"/>
          <w:sz w:val="24"/>
          <w:szCs w:val="24"/>
        </w:rPr>
        <w:t xml:space="preserve">This process </w:t>
      </w:r>
      <w:r w:rsidR="005B012E" w:rsidRPr="0071560B">
        <w:rPr>
          <w:rFonts w:ascii="Arial" w:hAnsi="Arial" w:cs="Arial"/>
          <w:sz w:val="24"/>
          <w:szCs w:val="24"/>
        </w:rPr>
        <w:lastRenderedPageBreak/>
        <w:t xml:space="preserve">may be ongoing throughout the incident depending on the evidence available and the complexity of the science. </w:t>
      </w:r>
    </w:p>
    <w:p w14:paraId="456B624C" w14:textId="6F9BA74F" w:rsidR="005B012E" w:rsidRPr="0071560B" w:rsidRDefault="005B012E" w:rsidP="004A415B">
      <w:pPr>
        <w:spacing w:after="120" w:line="240" w:lineRule="auto"/>
        <w:jc w:val="both"/>
        <w:rPr>
          <w:rFonts w:ascii="Arial" w:hAnsi="Arial" w:cs="Arial"/>
          <w:sz w:val="24"/>
          <w:szCs w:val="24"/>
        </w:rPr>
      </w:pPr>
      <w:r w:rsidRPr="0071560B">
        <w:rPr>
          <w:rFonts w:ascii="Arial" w:hAnsi="Arial" w:cs="Arial"/>
          <w:sz w:val="24"/>
          <w:szCs w:val="24"/>
        </w:rPr>
        <w:t xml:space="preserve">The </w:t>
      </w:r>
      <w:r w:rsidR="00795266" w:rsidRPr="0071560B">
        <w:rPr>
          <w:rFonts w:ascii="Arial" w:hAnsi="Arial" w:cs="Arial"/>
          <w:sz w:val="24"/>
          <w:szCs w:val="24"/>
        </w:rPr>
        <w:t>Science Manager</w:t>
      </w:r>
      <w:r w:rsidR="00B3133D" w:rsidRPr="0071560B">
        <w:rPr>
          <w:rFonts w:ascii="Arial" w:hAnsi="Arial" w:cs="Arial"/>
          <w:sz w:val="24"/>
          <w:szCs w:val="24"/>
        </w:rPr>
        <w:t>/Director</w:t>
      </w:r>
      <w:r w:rsidR="00CF7F79" w:rsidRPr="0071560B">
        <w:rPr>
          <w:rFonts w:ascii="Arial" w:hAnsi="Arial" w:cs="Arial"/>
          <w:sz w:val="24"/>
          <w:szCs w:val="24"/>
        </w:rPr>
        <w:t xml:space="preserve"> </w:t>
      </w:r>
      <w:r w:rsidR="00795266" w:rsidRPr="0071560B">
        <w:rPr>
          <w:rFonts w:ascii="Arial" w:hAnsi="Arial" w:cs="Arial"/>
          <w:sz w:val="24"/>
          <w:szCs w:val="24"/>
        </w:rPr>
        <w:t xml:space="preserve">(fulfilled by </w:t>
      </w:r>
      <w:r w:rsidR="00B3133D" w:rsidRPr="0071560B">
        <w:rPr>
          <w:rFonts w:ascii="Arial" w:hAnsi="Arial" w:cs="Arial"/>
          <w:sz w:val="24"/>
          <w:szCs w:val="24"/>
        </w:rPr>
        <w:t xml:space="preserve">members of the </w:t>
      </w:r>
      <w:r w:rsidR="00CF7F79" w:rsidRPr="0071560B">
        <w:rPr>
          <w:rFonts w:ascii="Arial" w:hAnsi="Arial" w:cs="Arial"/>
          <w:sz w:val="24"/>
          <w:szCs w:val="24"/>
        </w:rPr>
        <w:t>Science Division</w:t>
      </w:r>
      <w:r w:rsidR="0079237C" w:rsidRPr="0071560B">
        <w:rPr>
          <w:rFonts w:ascii="Arial" w:hAnsi="Arial" w:cs="Arial"/>
          <w:sz w:val="24"/>
          <w:szCs w:val="24"/>
        </w:rPr>
        <w:t>)</w:t>
      </w:r>
      <w:r w:rsidR="00795266" w:rsidRPr="0071560B">
        <w:rPr>
          <w:rFonts w:ascii="Arial" w:hAnsi="Arial" w:cs="Arial"/>
          <w:sz w:val="24"/>
          <w:szCs w:val="24"/>
        </w:rPr>
        <w:t xml:space="preserve"> </w:t>
      </w:r>
      <w:r w:rsidR="00430229" w:rsidRPr="0071560B">
        <w:rPr>
          <w:rFonts w:ascii="Arial" w:hAnsi="Arial" w:cs="Arial"/>
          <w:sz w:val="24"/>
          <w:szCs w:val="24"/>
        </w:rPr>
        <w:t xml:space="preserve">at </w:t>
      </w:r>
      <w:r w:rsidR="00795266" w:rsidRPr="0071560B">
        <w:rPr>
          <w:rFonts w:ascii="Arial" w:hAnsi="Arial" w:cs="Arial"/>
          <w:sz w:val="24"/>
          <w:szCs w:val="24"/>
        </w:rPr>
        <w:t>the OIT/SIT is</w:t>
      </w:r>
      <w:r w:rsidRPr="0071560B">
        <w:rPr>
          <w:rFonts w:ascii="Arial" w:hAnsi="Arial" w:cs="Arial"/>
          <w:sz w:val="24"/>
          <w:szCs w:val="24"/>
        </w:rPr>
        <w:t xml:space="preserve"> responsible for updating the teams on the status of the </w:t>
      </w:r>
      <w:r w:rsidR="00BE0119" w:rsidRPr="0071560B">
        <w:rPr>
          <w:rFonts w:ascii="Arial" w:hAnsi="Arial" w:cs="Arial"/>
          <w:sz w:val="24"/>
          <w:szCs w:val="24"/>
        </w:rPr>
        <w:t>SRA</w:t>
      </w:r>
      <w:r w:rsidRPr="0071560B">
        <w:rPr>
          <w:rFonts w:ascii="Arial" w:hAnsi="Arial" w:cs="Arial"/>
          <w:sz w:val="24"/>
          <w:szCs w:val="24"/>
        </w:rPr>
        <w:t xml:space="preserve"> during meetings. </w:t>
      </w:r>
    </w:p>
    <w:p w14:paraId="43A6C611" w14:textId="77777777" w:rsidR="002C2424" w:rsidRPr="0071560B" w:rsidRDefault="005B012E" w:rsidP="004A415B">
      <w:pPr>
        <w:spacing w:after="0" w:line="240" w:lineRule="auto"/>
        <w:jc w:val="both"/>
        <w:rPr>
          <w:rFonts w:ascii="Arial" w:hAnsi="Arial" w:cs="Arial"/>
          <w:sz w:val="24"/>
          <w:szCs w:val="24"/>
        </w:rPr>
      </w:pPr>
      <w:r w:rsidRPr="0071560B">
        <w:rPr>
          <w:rFonts w:ascii="Arial" w:hAnsi="Arial" w:cs="Arial"/>
          <w:sz w:val="24"/>
          <w:szCs w:val="24"/>
        </w:rPr>
        <w:t>Depending on the nature of the incident and the contaminant involved, specific scientific expertise may be required. A list of specialist</w:t>
      </w:r>
      <w:r w:rsidR="002C2424" w:rsidRPr="0071560B">
        <w:rPr>
          <w:rFonts w:ascii="Arial" w:hAnsi="Arial" w:cs="Arial"/>
          <w:sz w:val="24"/>
          <w:szCs w:val="24"/>
        </w:rPr>
        <w:t>s</w:t>
      </w:r>
      <w:r w:rsidRPr="0071560B">
        <w:rPr>
          <w:rFonts w:ascii="Arial" w:hAnsi="Arial" w:cs="Arial"/>
          <w:sz w:val="24"/>
          <w:szCs w:val="24"/>
        </w:rPr>
        <w:t xml:space="preserve"> is included in </w:t>
      </w:r>
      <w:r w:rsidR="005E25F1" w:rsidRPr="0071560B">
        <w:rPr>
          <w:rFonts w:ascii="Arial" w:hAnsi="Arial" w:cs="Arial"/>
          <w:sz w:val="24"/>
          <w:szCs w:val="24"/>
        </w:rPr>
        <w:t>the OIT IMP.</w:t>
      </w:r>
    </w:p>
    <w:p w14:paraId="70094673" w14:textId="208C5933" w:rsidR="002C2424" w:rsidRPr="0071560B" w:rsidRDefault="002C2424" w:rsidP="004A415B">
      <w:pPr>
        <w:spacing w:after="0" w:line="240" w:lineRule="auto"/>
        <w:jc w:val="both"/>
        <w:rPr>
          <w:rFonts w:ascii="Arial" w:hAnsi="Arial" w:cs="Arial"/>
          <w:color w:val="3F2A55"/>
        </w:rPr>
      </w:pPr>
    </w:p>
    <w:p w14:paraId="08087834" w14:textId="2515ED33" w:rsidR="00B65716" w:rsidRPr="0071560B" w:rsidRDefault="00A73DBA" w:rsidP="00B5776E">
      <w:pPr>
        <w:pStyle w:val="Heading3"/>
        <w:spacing w:after="240"/>
        <w:rPr>
          <w:rFonts w:ascii="Arial" w:hAnsi="Arial" w:cs="Arial"/>
          <w:color w:val="3F2A56"/>
        </w:rPr>
      </w:pPr>
      <w:bookmarkStart w:id="41" w:name="_Toc194956954"/>
      <w:r w:rsidRPr="0071560B">
        <w:rPr>
          <w:rFonts w:ascii="Arial" w:hAnsi="Arial" w:cs="Arial"/>
          <w:color w:val="3F2A56"/>
        </w:rPr>
        <w:t>4</w:t>
      </w:r>
      <w:r w:rsidR="00FE3322" w:rsidRPr="0071560B">
        <w:rPr>
          <w:rFonts w:ascii="Arial" w:hAnsi="Arial" w:cs="Arial"/>
          <w:color w:val="3F2A56"/>
        </w:rPr>
        <w:t>.3</w:t>
      </w:r>
      <w:r w:rsidR="00C07C06" w:rsidRPr="0071560B">
        <w:rPr>
          <w:rFonts w:ascii="Arial" w:hAnsi="Arial" w:cs="Arial"/>
          <w:color w:val="3F2A56"/>
        </w:rPr>
        <w:t xml:space="preserve"> </w:t>
      </w:r>
      <w:r w:rsidR="00B65716" w:rsidRPr="0071560B">
        <w:rPr>
          <w:rFonts w:ascii="Arial" w:hAnsi="Arial" w:cs="Arial"/>
          <w:color w:val="3F2A56"/>
        </w:rPr>
        <w:t xml:space="preserve">Risk </w:t>
      </w:r>
      <w:r w:rsidR="007D47C4" w:rsidRPr="0071560B">
        <w:rPr>
          <w:rFonts w:ascii="Arial" w:hAnsi="Arial" w:cs="Arial"/>
          <w:color w:val="3F2A56"/>
        </w:rPr>
        <w:t>M</w:t>
      </w:r>
      <w:r w:rsidR="00B65716" w:rsidRPr="0071560B">
        <w:rPr>
          <w:rFonts w:ascii="Arial" w:hAnsi="Arial" w:cs="Arial"/>
          <w:color w:val="3F2A56"/>
        </w:rPr>
        <w:t>anagement</w:t>
      </w:r>
      <w:bookmarkEnd w:id="41"/>
    </w:p>
    <w:p w14:paraId="47F80D4D" w14:textId="77777777" w:rsidR="00EF0E96" w:rsidRPr="0071560B" w:rsidRDefault="00EF0E96" w:rsidP="004A415B">
      <w:pPr>
        <w:spacing w:after="240" w:line="240" w:lineRule="auto"/>
        <w:jc w:val="both"/>
        <w:rPr>
          <w:rFonts w:ascii="Arial" w:hAnsi="Arial" w:cs="Arial"/>
          <w:sz w:val="24"/>
          <w:szCs w:val="24"/>
        </w:rPr>
      </w:pPr>
      <w:r w:rsidRPr="0071560B">
        <w:rPr>
          <w:rFonts w:ascii="Arial" w:hAnsi="Arial" w:cs="Arial"/>
          <w:sz w:val="24"/>
          <w:szCs w:val="24"/>
        </w:rPr>
        <w:t xml:space="preserve">Once the relevant risk assessments have been undertaken, the </w:t>
      </w:r>
      <w:r w:rsidR="00FD78E4" w:rsidRPr="0071560B">
        <w:rPr>
          <w:rFonts w:ascii="Arial" w:hAnsi="Arial" w:cs="Arial"/>
          <w:sz w:val="24"/>
          <w:szCs w:val="24"/>
        </w:rPr>
        <w:t xml:space="preserve">OIT </w:t>
      </w:r>
      <w:r w:rsidRPr="0071560B">
        <w:rPr>
          <w:rFonts w:ascii="Arial" w:hAnsi="Arial" w:cs="Arial"/>
          <w:sz w:val="24"/>
          <w:szCs w:val="24"/>
        </w:rPr>
        <w:t xml:space="preserve">should work together to decide on the most appropriate risk management decision. </w:t>
      </w:r>
    </w:p>
    <w:p w14:paraId="7AA2A2DE" w14:textId="77777777" w:rsidR="00430229" w:rsidRPr="0071560B" w:rsidRDefault="00EF0E96" w:rsidP="00430229">
      <w:pPr>
        <w:spacing w:after="0" w:line="240" w:lineRule="auto"/>
        <w:rPr>
          <w:rFonts w:ascii="Arial" w:hAnsi="Arial" w:cs="Arial"/>
          <w:i/>
          <w:sz w:val="20"/>
          <w:szCs w:val="24"/>
        </w:rPr>
      </w:pPr>
      <w:r w:rsidRPr="0071560B">
        <w:rPr>
          <w:rFonts w:ascii="Arial" w:hAnsi="Arial" w:cs="Arial"/>
          <w:sz w:val="24"/>
          <w:szCs w:val="24"/>
        </w:rPr>
        <w:t>The Risk Management Decision Making Model</w:t>
      </w:r>
      <w:r w:rsidR="00BE0119" w:rsidRPr="0071560B">
        <w:rPr>
          <w:rFonts w:ascii="Arial" w:hAnsi="Arial" w:cs="Arial"/>
          <w:sz w:val="24"/>
          <w:szCs w:val="24"/>
        </w:rPr>
        <w:t xml:space="preserve"> in Figure 8</w:t>
      </w:r>
      <w:r w:rsidRPr="0071560B">
        <w:rPr>
          <w:rFonts w:ascii="Arial" w:hAnsi="Arial" w:cs="Arial"/>
          <w:sz w:val="24"/>
          <w:szCs w:val="24"/>
        </w:rPr>
        <w:t xml:space="preserve"> has been developed to guide </w:t>
      </w:r>
      <w:r w:rsidR="00FD78E4" w:rsidRPr="0071560B">
        <w:rPr>
          <w:rFonts w:ascii="Arial" w:hAnsi="Arial" w:cs="Arial"/>
          <w:sz w:val="24"/>
          <w:szCs w:val="24"/>
        </w:rPr>
        <w:t>the OIT</w:t>
      </w:r>
      <w:r w:rsidRPr="0071560B">
        <w:rPr>
          <w:rFonts w:ascii="Arial" w:hAnsi="Arial" w:cs="Arial"/>
          <w:sz w:val="24"/>
          <w:szCs w:val="24"/>
        </w:rPr>
        <w:t xml:space="preserve"> through the process of gathering information, assessing the risks, considering other contextual factors and making a risk management decision. Effective risk management is the </w:t>
      </w:r>
      <w:r w:rsidR="00430229" w:rsidRPr="0071560B">
        <w:rPr>
          <w:rFonts w:ascii="Arial" w:hAnsi="Arial" w:cs="Arial"/>
          <w:sz w:val="24"/>
          <w:szCs w:val="24"/>
        </w:rPr>
        <w:t xml:space="preserve">collective </w:t>
      </w:r>
      <w:r w:rsidRPr="0071560B">
        <w:rPr>
          <w:rFonts w:ascii="Arial" w:hAnsi="Arial" w:cs="Arial"/>
          <w:sz w:val="24"/>
          <w:szCs w:val="24"/>
        </w:rPr>
        <w:t xml:space="preserve">responsibility of </w:t>
      </w:r>
      <w:r w:rsidR="00FD78E4" w:rsidRPr="0071560B">
        <w:rPr>
          <w:rFonts w:ascii="Arial" w:hAnsi="Arial" w:cs="Arial"/>
          <w:sz w:val="24"/>
          <w:szCs w:val="24"/>
        </w:rPr>
        <w:t>the OIT</w:t>
      </w:r>
      <w:r w:rsidR="00BE0119" w:rsidRPr="0071560B">
        <w:rPr>
          <w:rFonts w:ascii="Arial" w:hAnsi="Arial" w:cs="Arial"/>
          <w:sz w:val="24"/>
          <w:szCs w:val="24"/>
        </w:rPr>
        <w:t xml:space="preserve">. However, </w:t>
      </w:r>
      <w:r w:rsidRPr="0071560B">
        <w:rPr>
          <w:rFonts w:ascii="Arial" w:hAnsi="Arial" w:cs="Arial"/>
          <w:sz w:val="24"/>
          <w:szCs w:val="24"/>
        </w:rPr>
        <w:t xml:space="preserve">accountability sits with the </w:t>
      </w:r>
      <w:r w:rsidR="00E73379" w:rsidRPr="0071560B">
        <w:rPr>
          <w:rFonts w:ascii="Arial" w:hAnsi="Arial" w:cs="Arial"/>
          <w:sz w:val="24"/>
          <w:szCs w:val="24"/>
        </w:rPr>
        <w:t>OIT Chair</w:t>
      </w:r>
      <w:r w:rsidR="00BE0119" w:rsidRPr="0071560B">
        <w:rPr>
          <w:rFonts w:ascii="Arial" w:hAnsi="Arial" w:cs="Arial"/>
          <w:sz w:val="24"/>
          <w:szCs w:val="24"/>
        </w:rPr>
        <w:t>.</w:t>
      </w:r>
      <w:r w:rsidR="00430229" w:rsidRPr="0071560B">
        <w:rPr>
          <w:rFonts w:ascii="Arial" w:hAnsi="Arial" w:cs="Arial"/>
          <w:sz w:val="24"/>
          <w:szCs w:val="24"/>
        </w:rPr>
        <w:t xml:space="preserve"> </w:t>
      </w:r>
      <w:r w:rsidR="00430229" w:rsidRPr="0071560B">
        <w:rPr>
          <w:rFonts w:ascii="Arial" w:hAnsi="Arial" w:cs="Arial"/>
          <w:iCs/>
          <w:sz w:val="24"/>
          <w:szCs w:val="24"/>
        </w:rPr>
        <w:t>Figure 8: Risk Management Decision Making Model</w:t>
      </w:r>
    </w:p>
    <w:p w14:paraId="7BABF053" w14:textId="18C777FE" w:rsidR="00C653A4" w:rsidRPr="0071560B" w:rsidRDefault="00C653A4" w:rsidP="00430229">
      <w:pPr>
        <w:spacing w:line="240" w:lineRule="auto"/>
        <w:jc w:val="both"/>
        <w:rPr>
          <w:rFonts w:ascii="Arial" w:hAnsi="Arial" w:cs="Arial"/>
          <w:sz w:val="24"/>
          <w:szCs w:val="24"/>
        </w:rPr>
      </w:pPr>
    </w:p>
    <w:p w14:paraId="66FB75E8" w14:textId="3752F742" w:rsidR="005D02D1" w:rsidRPr="0071560B" w:rsidRDefault="0080071F" w:rsidP="00630C85">
      <w:pPr>
        <w:spacing w:line="240" w:lineRule="auto"/>
        <w:rPr>
          <w:rFonts w:ascii="Arial" w:hAnsi="Arial" w:cs="Arial"/>
          <w:sz w:val="24"/>
          <w:szCs w:val="24"/>
        </w:rPr>
      </w:pPr>
      <w:r w:rsidRPr="0071560B">
        <w:rPr>
          <w:rFonts w:ascii="Arial" w:hAnsi="Arial" w:cs="Arial"/>
          <w:noProof/>
          <w:sz w:val="24"/>
          <w:szCs w:val="24"/>
          <w:lang w:eastAsia="en-GB"/>
        </w:rPr>
        <w:drawing>
          <wp:inline distT="0" distB="0" distL="0" distR="0" wp14:anchorId="2393647C" wp14:editId="3F2CD19F">
            <wp:extent cx="6400800" cy="4325692"/>
            <wp:effectExtent l="0" t="0" r="0" b="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430328" cy="4345647"/>
                    </a:xfrm>
                    <a:prstGeom prst="rect">
                      <a:avLst/>
                    </a:prstGeom>
                    <a:noFill/>
                  </pic:spPr>
                </pic:pic>
              </a:graphicData>
            </a:graphic>
          </wp:inline>
        </w:drawing>
      </w:r>
    </w:p>
    <w:p w14:paraId="43D0F6B7" w14:textId="77777777" w:rsidR="0080071F" w:rsidRPr="0071560B" w:rsidRDefault="0080071F" w:rsidP="00BE0119">
      <w:pPr>
        <w:spacing w:after="0" w:line="240" w:lineRule="auto"/>
        <w:rPr>
          <w:rFonts w:ascii="Arial" w:hAnsi="Arial" w:cs="Arial"/>
          <w:i/>
          <w:sz w:val="20"/>
          <w:szCs w:val="24"/>
        </w:rPr>
      </w:pPr>
    </w:p>
    <w:p w14:paraId="2F449606" w14:textId="77777777" w:rsidR="0080071F" w:rsidRPr="0071560B" w:rsidRDefault="0080071F" w:rsidP="0080071F">
      <w:pPr>
        <w:pStyle w:val="ListParagraph"/>
        <w:spacing w:after="120" w:line="240" w:lineRule="auto"/>
        <w:ind w:left="357"/>
        <w:contextualSpacing w:val="0"/>
        <w:jc w:val="left"/>
        <w:rPr>
          <w:b/>
          <w:color w:val="3F2A56"/>
          <w:sz w:val="24"/>
          <w:szCs w:val="24"/>
        </w:rPr>
      </w:pPr>
    </w:p>
    <w:p w14:paraId="69C5245F" w14:textId="77777777" w:rsidR="00DE2015" w:rsidRPr="0071560B" w:rsidRDefault="00DE2015" w:rsidP="0080071F">
      <w:pPr>
        <w:pStyle w:val="ListParagraph"/>
        <w:spacing w:after="120" w:line="240" w:lineRule="auto"/>
        <w:ind w:left="357"/>
        <w:contextualSpacing w:val="0"/>
        <w:jc w:val="left"/>
        <w:rPr>
          <w:b/>
          <w:color w:val="3F2A56"/>
          <w:sz w:val="24"/>
          <w:szCs w:val="24"/>
        </w:rPr>
      </w:pPr>
    </w:p>
    <w:p w14:paraId="1F40C4BD" w14:textId="7F830B91" w:rsidR="00C0384F" w:rsidRPr="0071560B" w:rsidRDefault="0080071F" w:rsidP="0080071F">
      <w:pPr>
        <w:pStyle w:val="ListParagraph"/>
        <w:spacing w:after="120" w:line="240" w:lineRule="auto"/>
        <w:ind w:left="357"/>
        <w:contextualSpacing w:val="0"/>
        <w:jc w:val="left"/>
        <w:rPr>
          <w:b/>
          <w:color w:val="3F2A56"/>
          <w:sz w:val="24"/>
          <w:szCs w:val="24"/>
        </w:rPr>
      </w:pPr>
      <w:r w:rsidRPr="0071560B">
        <w:rPr>
          <w:b/>
          <w:color w:val="3F2A56"/>
          <w:sz w:val="24"/>
          <w:szCs w:val="24"/>
        </w:rPr>
        <w:lastRenderedPageBreak/>
        <w:t xml:space="preserve">1. </w:t>
      </w:r>
      <w:r w:rsidR="00EE0833" w:rsidRPr="0071560B">
        <w:rPr>
          <w:b/>
          <w:color w:val="3F2A56"/>
          <w:sz w:val="24"/>
          <w:szCs w:val="24"/>
        </w:rPr>
        <w:t>Gather intellige</w:t>
      </w:r>
      <w:r w:rsidR="00587C7B" w:rsidRPr="0071560B">
        <w:rPr>
          <w:b/>
          <w:color w:val="3F2A56"/>
          <w:sz w:val="24"/>
          <w:szCs w:val="24"/>
        </w:rPr>
        <w:t xml:space="preserve">nce and information </w:t>
      </w:r>
      <w:r w:rsidR="00747649" w:rsidRPr="0071560B">
        <w:rPr>
          <w:b/>
          <w:color w:val="3F2A56"/>
          <w:sz w:val="24"/>
          <w:szCs w:val="24"/>
        </w:rPr>
        <w:t>[</w:t>
      </w:r>
      <w:r w:rsidR="00543F0F" w:rsidRPr="0071560B">
        <w:rPr>
          <w:b/>
          <w:color w:val="3F2A56"/>
          <w:sz w:val="24"/>
          <w:szCs w:val="24"/>
        </w:rPr>
        <w:t>Incident Manager</w:t>
      </w:r>
      <w:r w:rsidR="00747649" w:rsidRPr="0071560B">
        <w:rPr>
          <w:b/>
          <w:color w:val="3F2A56"/>
          <w:sz w:val="24"/>
          <w:szCs w:val="24"/>
        </w:rPr>
        <w:t>]</w:t>
      </w:r>
    </w:p>
    <w:p w14:paraId="698BA9DA" w14:textId="085D6403" w:rsidR="0080071F" w:rsidRPr="0071560B" w:rsidRDefault="00EE0833" w:rsidP="003E7BB1">
      <w:pPr>
        <w:pStyle w:val="ListParagraph"/>
        <w:spacing w:after="120" w:line="240" w:lineRule="auto"/>
        <w:ind w:left="357"/>
        <w:contextualSpacing w:val="0"/>
        <w:rPr>
          <w:sz w:val="24"/>
          <w:szCs w:val="24"/>
        </w:rPr>
      </w:pPr>
      <w:r w:rsidRPr="0071560B">
        <w:rPr>
          <w:sz w:val="24"/>
          <w:szCs w:val="24"/>
        </w:rPr>
        <w:t xml:space="preserve">The </w:t>
      </w:r>
      <w:r w:rsidR="003D16A2" w:rsidRPr="0071560B">
        <w:rPr>
          <w:sz w:val="24"/>
          <w:szCs w:val="24"/>
        </w:rPr>
        <w:t>I</w:t>
      </w:r>
      <w:r w:rsidRPr="0071560B">
        <w:rPr>
          <w:sz w:val="24"/>
          <w:szCs w:val="24"/>
        </w:rPr>
        <w:t xml:space="preserve">ncidents </w:t>
      </w:r>
      <w:r w:rsidR="0077353B" w:rsidRPr="0071560B">
        <w:rPr>
          <w:sz w:val="24"/>
          <w:szCs w:val="24"/>
        </w:rPr>
        <w:t>t</w:t>
      </w:r>
      <w:r w:rsidRPr="0071560B">
        <w:rPr>
          <w:sz w:val="24"/>
          <w:szCs w:val="24"/>
        </w:rPr>
        <w:t xml:space="preserve">eam is responsible for gathering the </w:t>
      </w:r>
      <w:r w:rsidR="00747649" w:rsidRPr="0071560B">
        <w:rPr>
          <w:sz w:val="24"/>
          <w:szCs w:val="24"/>
        </w:rPr>
        <w:t>necessary</w:t>
      </w:r>
      <w:r w:rsidRPr="0071560B">
        <w:rPr>
          <w:sz w:val="24"/>
          <w:szCs w:val="24"/>
        </w:rPr>
        <w:t xml:space="preserve"> </w:t>
      </w:r>
      <w:r w:rsidR="00EB5CC6" w:rsidRPr="0071560B">
        <w:rPr>
          <w:sz w:val="24"/>
          <w:szCs w:val="24"/>
        </w:rPr>
        <w:t xml:space="preserve">incident </w:t>
      </w:r>
      <w:r w:rsidRPr="0071560B">
        <w:rPr>
          <w:sz w:val="24"/>
          <w:szCs w:val="24"/>
        </w:rPr>
        <w:t>information</w:t>
      </w:r>
      <w:r w:rsidR="00F73177" w:rsidRPr="0071560B">
        <w:rPr>
          <w:sz w:val="24"/>
          <w:szCs w:val="24"/>
        </w:rPr>
        <w:t xml:space="preserve"> and storing it on CLIO</w:t>
      </w:r>
      <w:r w:rsidR="00BE0119" w:rsidRPr="0071560B">
        <w:rPr>
          <w:sz w:val="24"/>
          <w:szCs w:val="24"/>
        </w:rPr>
        <w:t>.</w:t>
      </w:r>
    </w:p>
    <w:p w14:paraId="2DA9F2CE" w14:textId="77D0604C" w:rsidR="00766C68" w:rsidRPr="0071560B" w:rsidRDefault="0080071F" w:rsidP="0080071F">
      <w:pPr>
        <w:pStyle w:val="ListParagraph"/>
        <w:spacing w:after="120" w:line="240" w:lineRule="auto"/>
        <w:ind w:left="357"/>
        <w:contextualSpacing w:val="0"/>
        <w:rPr>
          <w:b/>
          <w:color w:val="3F2A56"/>
          <w:sz w:val="24"/>
          <w:szCs w:val="24"/>
        </w:rPr>
      </w:pPr>
      <w:r w:rsidRPr="0071560B">
        <w:rPr>
          <w:b/>
          <w:color w:val="3F2A56"/>
          <w:sz w:val="24"/>
          <w:szCs w:val="24"/>
        </w:rPr>
        <w:t xml:space="preserve">2. </w:t>
      </w:r>
      <w:r w:rsidR="00490D46" w:rsidRPr="0071560B">
        <w:rPr>
          <w:b/>
          <w:color w:val="3F2A56"/>
          <w:sz w:val="24"/>
          <w:szCs w:val="24"/>
        </w:rPr>
        <w:t xml:space="preserve">Assess the </w:t>
      </w:r>
      <w:r w:rsidR="00BE0119" w:rsidRPr="0071560B">
        <w:rPr>
          <w:b/>
          <w:color w:val="3F2A56"/>
          <w:sz w:val="24"/>
          <w:szCs w:val="24"/>
        </w:rPr>
        <w:t>r</w:t>
      </w:r>
      <w:r w:rsidR="00543F0F" w:rsidRPr="0071560B">
        <w:rPr>
          <w:b/>
          <w:color w:val="3F2A56"/>
          <w:sz w:val="24"/>
          <w:szCs w:val="24"/>
        </w:rPr>
        <w:t xml:space="preserve">isk </w:t>
      </w:r>
    </w:p>
    <w:p w14:paraId="28B58802" w14:textId="77A76A58" w:rsidR="00EE0833" w:rsidRPr="0071560B" w:rsidRDefault="0080071F" w:rsidP="0080071F">
      <w:pPr>
        <w:pStyle w:val="ListParagraph"/>
        <w:spacing w:after="120" w:line="240" w:lineRule="auto"/>
        <w:ind w:left="357"/>
        <w:contextualSpacing w:val="0"/>
        <w:rPr>
          <w:b/>
          <w:color w:val="3F2A56"/>
          <w:sz w:val="24"/>
          <w:szCs w:val="24"/>
        </w:rPr>
      </w:pPr>
      <w:r w:rsidRPr="0071560B">
        <w:rPr>
          <w:b/>
          <w:color w:val="3F2A56"/>
          <w:sz w:val="24"/>
          <w:szCs w:val="24"/>
        </w:rPr>
        <w:t xml:space="preserve">- </w:t>
      </w:r>
      <w:r w:rsidR="00766C68" w:rsidRPr="0071560B">
        <w:rPr>
          <w:b/>
          <w:color w:val="3F2A56"/>
          <w:sz w:val="24"/>
          <w:szCs w:val="24"/>
        </w:rPr>
        <w:t xml:space="preserve">Scientific Risk Assessment </w:t>
      </w:r>
      <w:r w:rsidR="00543F0F" w:rsidRPr="0071560B">
        <w:rPr>
          <w:b/>
          <w:color w:val="3F2A56"/>
          <w:sz w:val="24"/>
          <w:szCs w:val="24"/>
        </w:rPr>
        <w:t>[Science Manager</w:t>
      </w:r>
      <w:r w:rsidR="00747649" w:rsidRPr="0071560B">
        <w:rPr>
          <w:b/>
          <w:color w:val="3F2A56"/>
          <w:sz w:val="24"/>
          <w:szCs w:val="24"/>
        </w:rPr>
        <w:t>]</w:t>
      </w:r>
      <w:r w:rsidR="00021FF6" w:rsidRPr="0071560B">
        <w:rPr>
          <w:b/>
          <w:color w:val="3F2A56"/>
          <w:sz w:val="24"/>
          <w:szCs w:val="24"/>
        </w:rPr>
        <w:t xml:space="preserve"> </w:t>
      </w:r>
    </w:p>
    <w:p w14:paraId="572F6B0C" w14:textId="7DFC86F4" w:rsidR="00490D46" w:rsidRPr="0071560B" w:rsidRDefault="00587C7B" w:rsidP="004A415B">
      <w:pPr>
        <w:pStyle w:val="ListParagraph"/>
        <w:spacing w:after="120" w:line="240" w:lineRule="auto"/>
        <w:ind w:left="357"/>
        <w:contextualSpacing w:val="0"/>
        <w:rPr>
          <w:sz w:val="24"/>
          <w:szCs w:val="24"/>
        </w:rPr>
      </w:pPr>
      <w:r w:rsidRPr="0071560B">
        <w:rPr>
          <w:sz w:val="24"/>
          <w:szCs w:val="24"/>
        </w:rPr>
        <w:t xml:space="preserve">Using the information gathered by the Incidents team, the </w:t>
      </w:r>
      <w:r w:rsidR="00C653A4" w:rsidRPr="0071560B">
        <w:rPr>
          <w:sz w:val="24"/>
          <w:szCs w:val="24"/>
        </w:rPr>
        <w:t>Risk Assessment Team in the Science Division s</w:t>
      </w:r>
      <w:r w:rsidR="00747649" w:rsidRPr="0071560B">
        <w:rPr>
          <w:sz w:val="24"/>
          <w:szCs w:val="24"/>
        </w:rPr>
        <w:t xml:space="preserve">hould </w:t>
      </w:r>
      <w:r w:rsidRPr="0071560B">
        <w:rPr>
          <w:sz w:val="24"/>
          <w:szCs w:val="24"/>
        </w:rPr>
        <w:t xml:space="preserve">complete a </w:t>
      </w:r>
      <w:r w:rsidR="00BE0119" w:rsidRPr="0071560B">
        <w:rPr>
          <w:sz w:val="24"/>
          <w:szCs w:val="24"/>
        </w:rPr>
        <w:t>SRA</w:t>
      </w:r>
      <w:r w:rsidRPr="0071560B">
        <w:rPr>
          <w:sz w:val="24"/>
          <w:szCs w:val="24"/>
        </w:rPr>
        <w:t xml:space="preserve"> ba</w:t>
      </w:r>
      <w:r w:rsidR="00021FF6" w:rsidRPr="0071560B">
        <w:rPr>
          <w:sz w:val="24"/>
          <w:szCs w:val="24"/>
        </w:rPr>
        <w:t>sed on the available information and specific questions asked by the Incident Manager.</w:t>
      </w:r>
      <w:r w:rsidR="0080071F" w:rsidRPr="0071560B">
        <w:rPr>
          <w:sz w:val="24"/>
          <w:szCs w:val="24"/>
        </w:rPr>
        <w:t xml:space="preserve"> </w:t>
      </w:r>
    </w:p>
    <w:p w14:paraId="4FBA8BCD" w14:textId="08CC9559" w:rsidR="00766C68" w:rsidRPr="0071560B" w:rsidRDefault="0080071F" w:rsidP="0080071F">
      <w:pPr>
        <w:pStyle w:val="ListParagraph"/>
        <w:spacing w:after="120" w:line="240" w:lineRule="auto"/>
        <w:ind w:left="357"/>
        <w:contextualSpacing w:val="0"/>
        <w:rPr>
          <w:b/>
          <w:color w:val="3F2A56"/>
          <w:sz w:val="24"/>
          <w:szCs w:val="24"/>
        </w:rPr>
      </w:pPr>
      <w:r w:rsidRPr="0071560B">
        <w:rPr>
          <w:b/>
          <w:color w:val="3F2A56"/>
          <w:sz w:val="24"/>
          <w:szCs w:val="24"/>
        </w:rPr>
        <w:t>- Wider Risk A</w:t>
      </w:r>
      <w:r w:rsidR="00766C68" w:rsidRPr="0071560B">
        <w:rPr>
          <w:b/>
          <w:color w:val="3F2A56"/>
          <w:sz w:val="24"/>
          <w:szCs w:val="24"/>
        </w:rPr>
        <w:t xml:space="preserve">ssessment </w:t>
      </w:r>
      <w:r w:rsidRPr="0071560B">
        <w:rPr>
          <w:b/>
          <w:color w:val="3F2A56"/>
          <w:sz w:val="24"/>
          <w:szCs w:val="24"/>
        </w:rPr>
        <w:t>[OIT]</w:t>
      </w:r>
    </w:p>
    <w:p w14:paraId="45760ED5" w14:textId="7DE5BEF7" w:rsidR="0080071F" w:rsidRPr="0071560B" w:rsidRDefault="001D4F41" w:rsidP="0080071F">
      <w:pPr>
        <w:pStyle w:val="ListParagraph"/>
        <w:spacing w:after="120" w:line="240" w:lineRule="auto"/>
        <w:ind w:left="357"/>
        <w:contextualSpacing w:val="0"/>
        <w:rPr>
          <w:sz w:val="24"/>
          <w:szCs w:val="24"/>
        </w:rPr>
      </w:pPr>
      <w:r w:rsidRPr="0071560B">
        <w:rPr>
          <w:sz w:val="24"/>
          <w:szCs w:val="24"/>
        </w:rPr>
        <w:t>In a Level 2 incident, t</w:t>
      </w:r>
      <w:r w:rsidR="00587C7B" w:rsidRPr="0071560B">
        <w:rPr>
          <w:sz w:val="24"/>
          <w:szCs w:val="24"/>
        </w:rPr>
        <w:t>he</w:t>
      </w:r>
      <w:r w:rsidR="00490D46" w:rsidRPr="0071560B">
        <w:rPr>
          <w:sz w:val="24"/>
          <w:szCs w:val="24"/>
        </w:rPr>
        <w:t xml:space="preserve"> remainder of the OIT should conduct the </w:t>
      </w:r>
      <w:r w:rsidR="00BE0119" w:rsidRPr="0071560B">
        <w:rPr>
          <w:sz w:val="24"/>
          <w:szCs w:val="24"/>
        </w:rPr>
        <w:t xml:space="preserve">WRA </w:t>
      </w:r>
      <w:r w:rsidR="00587C7B" w:rsidRPr="0071560B">
        <w:rPr>
          <w:sz w:val="24"/>
          <w:szCs w:val="24"/>
        </w:rPr>
        <w:t>to inform risk management decision making.</w:t>
      </w:r>
      <w:r w:rsidR="00A62343" w:rsidRPr="0071560B">
        <w:rPr>
          <w:color w:val="3F2A55"/>
          <w:lang w:eastAsia="en-GB"/>
        </w:rPr>
        <w:t xml:space="preserve"> </w:t>
      </w:r>
      <w:r w:rsidRPr="0071560B">
        <w:rPr>
          <w:rStyle w:val="BodyTextChar"/>
          <w:sz w:val="24"/>
        </w:rPr>
        <w:t>In a Level 3 or above incident, this should be done alongside the SIT.</w:t>
      </w:r>
      <w:r w:rsidR="00766C68" w:rsidRPr="0071560B">
        <w:rPr>
          <w:rStyle w:val="BodyTextChar"/>
          <w:sz w:val="24"/>
        </w:rPr>
        <w:t xml:space="preserve"> </w:t>
      </w:r>
      <w:r w:rsidR="00766C68" w:rsidRPr="0071560B">
        <w:rPr>
          <w:sz w:val="24"/>
          <w:szCs w:val="24"/>
        </w:rPr>
        <w:t xml:space="preserve">If the risk includes the potential for food fraud, consider obtaining input from a public analyst to help determine any potential </w:t>
      </w:r>
      <w:r w:rsidR="0080071F" w:rsidRPr="0071560B">
        <w:rPr>
          <w:sz w:val="24"/>
          <w:szCs w:val="24"/>
        </w:rPr>
        <w:t>risks.</w:t>
      </w:r>
    </w:p>
    <w:p w14:paraId="63B2CC52" w14:textId="2DCFC06B" w:rsidR="00EE0833" w:rsidRPr="0071560B" w:rsidRDefault="0080071F" w:rsidP="0080071F">
      <w:pPr>
        <w:pStyle w:val="ListParagraph"/>
        <w:spacing w:before="240" w:after="120" w:line="240" w:lineRule="auto"/>
        <w:ind w:left="357"/>
        <w:contextualSpacing w:val="0"/>
        <w:rPr>
          <w:b/>
          <w:color w:val="3F2A56"/>
          <w:sz w:val="24"/>
          <w:szCs w:val="24"/>
        </w:rPr>
      </w:pPr>
      <w:r w:rsidRPr="0071560B">
        <w:rPr>
          <w:b/>
          <w:color w:val="3F2A56"/>
          <w:sz w:val="24"/>
          <w:szCs w:val="24"/>
        </w:rPr>
        <w:t xml:space="preserve">3. </w:t>
      </w:r>
      <w:r w:rsidR="00587C7B" w:rsidRPr="0071560B">
        <w:rPr>
          <w:b/>
          <w:color w:val="3F2A56"/>
          <w:sz w:val="24"/>
          <w:szCs w:val="24"/>
        </w:rPr>
        <w:t>Developme</w:t>
      </w:r>
      <w:r w:rsidR="00747649" w:rsidRPr="0071560B">
        <w:rPr>
          <w:b/>
          <w:color w:val="3F2A56"/>
          <w:sz w:val="24"/>
          <w:szCs w:val="24"/>
        </w:rPr>
        <w:t>nt of risk management options [</w:t>
      </w:r>
      <w:r w:rsidR="003E7BB1" w:rsidRPr="0071560B">
        <w:rPr>
          <w:b/>
          <w:color w:val="3F2A56"/>
          <w:sz w:val="24"/>
          <w:szCs w:val="24"/>
        </w:rPr>
        <w:t>LA</w:t>
      </w:r>
      <w:r w:rsidR="00747649" w:rsidRPr="0071560B">
        <w:rPr>
          <w:b/>
          <w:color w:val="3F2A56"/>
          <w:sz w:val="24"/>
          <w:szCs w:val="24"/>
        </w:rPr>
        <w:t xml:space="preserve"> Delivery</w:t>
      </w:r>
      <w:r w:rsidR="00870E80" w:rsidRPr="0071560B">
        <w:rPr>
          <w:b/>
          <w:color w:val="3F2A56"/>
          <w:sz w:val="24"/>
          <w:szCs w:val="24"/>
        </w:rPr>
        <w:t>,</w:t>
      </w:r>
      <w:r w:rsidR="00090B46" w:rsidRPr="0071560B">
        <w:rPr>
          <w:b/>
          <w:color w:val="3F2A56"/>
          <w:sz w:val="24"/>
          <w:szCs w:val="24"/>
        </w:rPr>
        <w:t xml:space="preserve"> </w:t>
      </w:r>
      <w:r w:rsidR="00EE316C" w:rsidRPr="0071560B">
        <w:rPr>
          <w:b/>
          <w:color w:val="3F2A56"/>
          <w:sz w:val="24"/>
          <w:szCs w:val="24"/>
        </w:rPr>
        <w:t>Operational Delivery</w:t>
      </w:r>
      <w:r w:rsidR="003E7BB1" w:rsidRPr="0071560B">
        <w:rPr>
          <w:b/>
          <w:color w:val="3F2A56"/>
          <w:sz w:val="24"/>
          <w:szCs w:val="24"/>
        </w:rPr>
        <w:t xml:space="preserve"> and</w:t>
      </w:r>
      <w:r w:rsidR="00747649" w:rsidRPr="0071560B">
        <w:rPr>
          <w:b/>
          <w:color w:val="3F2A56"/>
          <w:sz w:val="24"/>
          <w:szCs w:val="24"/>
        </w:rPr>
        <w:t xml:space="preserve"> Regulatory Policy]</w:t>
      </w:r>
    </w:p>
    <w:p w14:paraId="5D554552" w14:textId="58E1AC74" w:rsidR="00587C7B" w:rsidRPr="0071560B" w:rsidRDefault="00587C7B" w:rsidP="004A415B">
      <w:pPr>
        <w:pStyle w:val="ListParagraph"/>
        <w:spacing w:after="240" w:line="240" w:lineRule="auto"/>
        <w:ind w:left="357"/>
        <w:contextualSpacing w:val="0"/>
        <w:rPr>
          <w:sz w:val="24"/>
          <w:szCs w:val="24"/>
        </w:rPr>
      </w:pPr>
      <w:r w:rsidRPr="0071560B">
        <w:rPr>
          <w:sz w:val="24"/>
          <w:szCs w:val="24"/>
        </w:rPr>
        <w:t xml:space="preserve">The </w:t>
      </w:r>
      <w:r w:rsidR="004A415B" w:rsidRPr="0071560B">
        <w:rPr>
          <w:sz w:val="24"/>
          <w:szCs w:val="24"/>
        </w:rPr>
        <w:t xml:space="preserve">Enforcement Delivery, </w:t>
      </w:r>
      <w:r w:rsidR="00EE316C" w:rsidRPr="0071560B">
        <w:rPr>
          <w:sz w:val="24"/>
          <w:szCs w:val="24"/>
        </w:rPr>
        <w:t>Operational Delivery</w:t>
      </w:r>
      <w:r w:rsidR="00747649" w:rsidRPr="0071560B">
        <w:rPr>
          <w:sz w:val="24"/>
          <w:szCs w:val="24"/>
        </w:rPr>
        <w:t xml:space="preserve"> </w:t>
      </w:r>
      <w:r w:rsidR="003E7BB1" w:rsidRPr="0071560B">
        <w:rPr>
          <w:sz w:val="24"/>
          <w:szCs w:val="24"/>
        </w:rPr>
        <w:t xml:space="preserve">(ops and feed) </w:t>
      </w:r>
      <w:r w:rsidRPr="0071560B">
        <w:rPr>
          <w:sz w:val="24"/>
          <w:szCs w:val="24"/>
        </w:rPr>
        <w:t xml:space="preserve">and Regulatory Policy teams are then responsible for considering the appropriate </w:t>
      </w:r>
      <w:r w:rsidR="00602CA2" w:rsidRPr="0071560B">
        <w:rPr>
          <w:sz w:val="24"/>
          <w:szCs w:val="24"/>
        </w:rPr>
        <w:t xml:space="preserve">powers, </w:t>
      </w:r>
      <w:r w:rsidRPr="0071560B">
        <w:rPr>
          <w:sz w:val="24"/>
          <w:szCs w:val="24"/>
        </w:rPr>
        <w:t xml:space="preserve">policy </w:t>
      </w:r>
      <w:r w:rsidR="008B5EE7" w:rsidRPr="0071560B">
        <w:rPr>
          <w:sz w:val="24"/>
          <w:szCs w:val="24"/>
        </w:rPr>
        <w:t>and</w:t>
      </w:r>
      <w:r w:rsidRPr="0071560B">
        <w:rPr>
          <w:sz w:val="24"/>
          <w:szCs w:val="24"/>
        </w:rPr>
        <w:t xml:space="preserve"> legislation, </w:t>
      </w:r>
      <w:r w:rsidR="00C57C81" w:rsidRPr="0071560B">
        <w:rPr>
          <w:sz w:val="24"/>
          <w:szCs w:val="24"/>
        </w:rPr>
        <w:t>and providing appropriate risk</w:t>
      </w:r>
      <w:r w:rsidR="00747649" w:rsidRPr="0071560B">
        <w:rPr>
          <w:sz w:val="24"/>
          <w:szCs w:val="24"/>
        </w:rPr>
        <w:t xml:space="preserve"> management options to the OIT for consideration.</w:t>
      </w:r>
      <w:r w:rsidR="00664501" w:rsidRPr="0071560B">
        <w:rPr>
          <w:sz w:val="24"/>
          <w:szCs w:val="24"/>
        </w:rPr>
        <w:t xml:space="preserve"> </w:t>
      </w:r>
    </w:p>
    <w:p w14:paraId="2B514B55" w14:textId="371CC380" w:rsidR="00EE0833" w:rsidRPr="0071560B" w:rsidRDefault="0080071F" w:rsidP="0080071F">
      <w:pPr>
        <w:pStyle w:val="ListParagraph"/>
        <w:spacing w:after="120" w:line="240" w:lineRule="auto"/>
        <w:ind w:left="357"/>
        <w:contextualSpacing w:val="0"/>
        <w:rPr>
          <w:b/>
          <w:color w:val="3F2A56"/>
          <w:sz w:val="24"/>
          <w:szCs w:val="24"/>
        </w:rPr>
      </w:pPr>
      <w:r w:rsidRPr="0071560B">
        <w:rPr>
          <w:b/>
          <w:color w:val="3F2A56"/>
          <w:sz w:val="24"/>
          <w:szCs w:val="24"/>
        </w:rPr>
        <w:t xml:space="preserve">4. </w:t>
      </w:r>
      <w:r w:rsidR="00587C7B" w:rsidRPr="0071560B">
        <w:rPr>
          <w:b/>
          <w:color w:val="3F2A56"/>
          <w:sz w:val="24"/>
          <w:szCs w:val="24"/>
        </w:rPr>
        <w:t>Identify options and formulate the risk management plan</w:t>
      </w:r>
      <w:r w:rsidR="00747649" w:rsidRPr="0071560B">
        <w:rPr>
          <w:b/>
          <w:color w:val="3F2A56"/>
          <w:sz w:val="24"/>
          <w:szCs w:val="24"/>
        </w:rPr>
        <w:t xml:space="preserve"> [OIT]</w:t>
      </w:r>
    </w:p>
    <w:p w14:paraId="68C3CEF9" w14:textId="77777777" w:rsidR="00587C7B" w:rsidRPr="0071560B" w:rsidRDefault="00587C7B" w:rsidP="004A415B">
      <w:pPr>
        <w:pStyle w:val="ListParagraph"/>
        <w:spacing w:after="240" w:line="240" w:lineRule="auto"/>
        <w:ind w:left="357"/>
        <w:contextualSpacing w:val="0"/>
        <w:rPr>
          <w:sz w:val="24"/>
          <w:szCs w:val="24"/>
        </w:rPr>
      </w:pPr>
      <w:r w:rsidRPr="0071560B">
        <w:rPr>
          <w:sz w:val="24"/>
          <w:szCs w:val="24"/>
        </w:rPr>
        <w:t xml:space="preserve">The OIT </w:t>
      </w:r>
      <w:r w:rsidR="008B5EE7" w:rsidRPr="0071560B">
        <w:rPr>
          <w:sz w:val="24"/>
          <w:szCs w:val="24"/>
        </w:rPr>
        <w:t>should</w:t>
      </w:r>
      <w:r w:rsidRPr="0071560B">
        <w:rPr>
          <w:sz w:val="24"/>
          <w:szCs w:val="24"/>
        </w:rPr>
        <w:t xml:space="preserve"> then </w:t>
      </w:r>
      <w:r w:rsidR="00021FF6" w:rsidRPr="0071560B">
        <w:rPr>
          <w:sz w:val="24"/>
          <w:szCs w:val="24"/>
        </w:rPr>
        <w:t>discuss</w:t>
      </w:r>
      <w:r w:rsidRPr="0071560B">
        <w:rPr>
          <w:sz w:val="24"/>
          <w:szCs w:val="24"/>
        </w:rPr>
        <w:t xml:space="preserve"> Risk Management </w:t>
      </w:r>
      <w:r w:rsidR="00021FF6" w:rsidRPr="0071560B">
        <w:rPr>
          <w:sz w:val="24"/>
          <w:szCs w:val="24"/>
        </w:rPr>
        <w:t xml:space="preserve">options available </w:t>
      </w:r>
      <w:r w:rsidR="00505C25" w:rsidRPr="0071560B">
        <w:rPr>
          <w:sz w:val="24"/>
          <w:szCs w:val="24"/>
        </w:rPr>
        <w:t xml:space="preserve">regarding </w:t>
      </w:r>
      <w:r w:rsidR="00021FF6" w:rsidRPr="0071560B">
        <w:rPr>
          <w:sz w:val="24"/>
          <w:szCs w:val="24"/>
        </w:rPr>
        <w:t>the protection</w:t>
      </w:r>
      <w:r w:rsidR="00C57C81" w:rsidRPr="0071560B">
        <w:rPr>
          <w:sz w:val="24"/>
          <w:szCs w:val="24"/>
        </w:rPr>
        <w:t xml:space="preserve"> of public health</w:t>
      </w:r>
      <w:r w:rsidR="00505C25" w:rsidRPr="0071560B">
        <w:rPr>
          <w:sz w:val="24"/>
          <w:szCs w:val="24"/>
        </w:rPr>
        <w:t xml:space="preserve"> and wider consumer interest in relation to food and feed</w:t>
      </w:r>
      <w:r w:rsidR="00C57C81" w:rsidRPr="0071560B">
        <w:rPr>
          <w:sz w:val="24"/>
          <w:szCs w:val="24"/>
        </w:rPr>
        <w:t xml:space="preserve">. </w:t>
      </w:r>
      <w:r w:rsidR="00747649" w:rsidRPr="0071560B">
        <w:rPr>
          <w:sz w:val="24"/>
          <w:szCs w:val="24"/>
        </w:rPr>
        <w:t>Representatives from different branches that form the OIT are responsible for helping to formulate the plan, and ensuring the risk management options available remain appropriate and proportionate.</w:t>
      </w:r>
    </w:p>
    <w:p w14:paraId="3AE81128" w14:textId="50FF8420" w:rsidR="00587C7B" w:rsidRPr="0071560B" w:rsidRDefault="0080071F" w:rsidP="0080071F">
      <w:pPr>
        <w:pStyle w:val="ListParagraph"/>
        <w:spacing w:after="120" w:line="240" w:lineRule="auto"/>
        <w:ind w:left="357"/>
        <w:contextualSpacing w:val="0"/>
        <w:rPr>
          <w:b/>
          <w:color w:val="3F2A56"/>
          <w:sz w:val="24"/>
          <w:szCs w:val="24"/>
        </w:rPr>
      </w:pPr>
      <w:r w:rsidRPr="0071560B">
        <w:rPr>
          <w:b/>
          <w:color w:val="3F2A56"/>
          <w:sz w:val="24"/>
          <w:szCs w:val="24"/>
        </w:rPr>
        <w:t xml:space="preserve">5. </w:t>
      </w:r>
      <w:r w:rsidR="00587C7B" w:rsidRPr="0071560B">
        <w:rPr>
          <w:b/>
          <w:color w:val="3F2A56"/>
          <w:sz w:val="24"/>
          <w:szCs w:val="24"/>
        </w:rPr>
        <w:t xml:space="preserve">Make risk management </w:t>
      </w:r>
      <w:r w:rsidR="00747649" w:rsidRPr="0071560B">
        <w:rPr>
          <w:b/>
          <w:color w:val="3F2A56"/>
          <w:sz w:val="24"/>
          <w:szCs w:val="24"/>
        </w:rPr>
        <w:t>decision [OIT</w:t>
      </w:r>
      <w:r w:rsidR="00021FF6" w:rsidRPr="0071560B">
        <w:rPr>
          <w:b/>
          <w:color w:val="3F2A56"/>
          <w:sz w:val="24"/>
          <w:szCs w:val="24"/>
        </w:rPr>
        <w:t xml:space="preserve"> Chair</w:t>
      </w:r>
      <w:r w:rsidR="00747649" w:rsidRPr="0071560B">
        <w:rPr>
          <w:b/>
          <w:color w:val="3F2A56"/>
          <w:sz w:val="24"/>
          <w:szCs w:val="24"/>
        </w:rPr>
        <w:t>]</w:t>
      </w:r>
    </w:p>
    <w:p w14:paraId="2E6CF369" w14:textId="39F08599" w:rsidR="005B012E" w:rsidRPr="0071560B" w:rsidRDefault="00587C7B" w:rsidP="0080071F">
      <w:pPr>
        <w:pStyle w:val="ListBullet"/>
        <w:spacing w:after="0" w:line="240" w:lineRule="auto"/>
        <w:ind w:left="284"/>
        <w:jc w:val="both"/>
        <w:rPr>
          <w:rFonts w:ascii="Arial" w:eastAsia="Calibri" w:hAnsi="Arial" w:cs="Arial"/>
          <w:sz w:val="24"/>
          <w:szCs w:val="24"/>
          <w:lang w:val="en-GB"/>
        </w:rPr>
      </w:pPr>
      <w:r w:rsidRPr="0071560B">
        <w:rPr>
          <w:rFonts w:ascii="Arial" w:eastAsia="Calibri" w:hAnsi="Arial" w:cs="Arial"/>
          <w:sz w:val="24"/>
          <w:szCs w:val="24"/>
          <w:lang w:val="en-GB"/>
        </w:rPr>
        <w:t>The OIT</w:t>
      </w:r>
      <w:r w:rsidR="00021FF6" w:rsidRPr="0071560B">
        <w:rPr>
          <w:rFonts w:ascii="Arial" w:eastAsia="Calibri" w:hAnsi="Arial" w:cs="Arial"/>
          <w:sz w:val="24"/>
          <w:szCs w:val="24"/>
          <w:lang w:val="en-GB"/>
        </w:rPr>
        <w:t xml:space="preserve"> Chair</w:t>
      </w:r>
      <w:r w:rsidRPr="0071560B">
        <w:rPr>
          <w:rFonts w:ascii="Arial" w:eastAsia="Calibri" w:hAnsi="Arial" w:cs="Arial"/>
          <w:sz w:val="24"/>
          <w:szCs w:val="24"/>
          <w:lang w:val="en-GB"/>
        </w:rPr>
        <w:t xml:space="preserve"> is then responsible for making a risk management decision b</w:t>
      </w:r>
      <w:r w:rsidR="00021FF6" w:rsidRPr="0071560B">
        <w:rPr>
          <w:rFonts w:ascii="Arial" w:eastAsia="Calibri" w:hAnsi="Arial" w:cs="Arial"/>
          <w:sz w:val="24"/>
          <w:szCs w:val="24"/>
          <w:lang w:val="en-GB"/>
        </w:rPr>
        <w:t>ased on the evidence and advice available.</w:t>
      </w:r>
    </w:p>
    <w:p w14:paraId="4C10C741" w14:textId="7DD7DBFC" w:rsidR="0080071F" w:rsidRPr="0071560B" w:rsidRDefault="0080071F" w:rsidP="0080071F">
      <w:pPr>
        <w:pStyle w:val="ListBullet"/>
        <w:spacing w:after="0" w:line="240" w:lineRule="auto"/>
        <w:ind w:left="284"/>
        <w:jc w:val="both"/>
        <w:rPr>
          <w:rFonts w:ascii="Arial" w:hAnsi="Arial" w:cs="Arial"/>
          <w:sz w:val="24"/>
          <w:szCs w:val="24"/>
          <w:lang w:val="en-GB"/>
        </w:rPr>
      </w:pPr>
    </w:p>
    <w:p w14:paraId="03CEB2A2" w14:textId="292FFB3F" w:rsidR="00490D46" w:rsidRPr="0071560B" w:rsidRDefault="00422B7B" w:rsidP="004A415B">
      <w:pPr>
        <w:pStyle w:val="Heading3"/>
        <w:spacing w:after="240"/>
        <w:rPr>
          <w:rFonts w:ascii="Arial" w:hAnsi="Arial" w:cs="Arial"/>
          <w:color w:val="3F2A56"/>
        </w:rPr>
      </w:pPr>
      <w:bookmarkStart w:id="42" w:name="_Toc194956955"/>
      <w:r w:rsidRPr="0071560B">
        <w:rPr>
          <w:rFonts w:ascii="Arial" w:hAnsi="Arial" w:cs="Arial"/>
          <w:color w:val="3F2A56"/>
        </w:rPr>
        <w:t>4.4</w:t>
      </w:r>
      <w:r w:rsidR="00490D46" w:rsidRPr="0071560B">
        <w:rPr>
          <w:rFonts w:ascii="Arial" w:hAnsi="Arial" w:cs="Arial"/>
          <w:color w:val="3F2A56"/>
        </w:rPr>
        <w:t xml:space="preserve"> Risk Communication</w:t>
      </w:r>
      <w:bookmarkEnd w:id="42"/>
    </w:p>
    <w:p w14:paraId="2BA7AF0B" w14:textId="77777777" w:rsidR="00A62343" w:rsidRPr="0071560B" w:rsidRDefault="00161FC8" w:rsidP="004A415B">
      <w:pPr>
        <w:spacing w:after="240" w:line="240" w:lineRule="auto"/>
        <w:jc w:val="both"/>
        <w:rPr>
          <w:rFonts w:ascii="Arial" w:hAnsi="Arial" w:cs="Arial"/>
          <w:sz w:val="24"/>
          <w:szCs w:val="24"/>
        </w:rPr>
      </w:pPr>
      <w:r w:rsidRPr="0071560B">
        <w:rPr>
          <w:rFonts w:ascii="Arial" w:hAnsi="Arial" w:cs="Arial"/>
          <w:sz w:val="24"/>
          <w:szCs w:val="24"/>
        </w:rPr>
        <w:t>FSS will communicate</w:t>
      </w:r>
      <w:r w:rsidR="00FD78E4" w:rsidRPr="0071560B">
        <w:rPr>
          <w:rFonts w:ascii="Arial" w:hAnsi="Arial" w:cs="Arial"/>
          <w:sz w:val="24"/>
          <w:szCs w:val="24"/>
        </w:rPr>
        <w:t xml:space="preserve"> with its stakeholders</w:t>
      </w:r>
      <w:r w:rsidRPr="0071560B">
        <w:rPr>
          <w:rFonts w:ascii="Arial" w:hAnsi="Arial" w:cs="Arial"/>
          <w:sz w:val="24"/>
          <w:szCs w:val="24"/>
        </w:rPr>
        <w:t xml:space="preserve"> using a number of communication channels, including</w:t>
      </w:r>
      <w:r w:rsidR="00664501" w:rsidRPr="0071560B">
        <w:rPr>
          <w:rFonts w:ascii="Arial" w:hAnsi="Arial" w:cs="Arial"/>
          <w:sz w:val="24"/>
          <w:szCs w:val="24"/>
        </w:rPr>
        <w:t xml:space="preserve"> but not limited to</w:t>
      </w:r>
      <w:r w:rsidRPr="0071560B">
        <w:rPr>
          <w:rFonts w:ascii="Arial" w:hAnsi="Arial" w:cs="Arial"/>
          <w:sz w:val="24"/>
          <w:szCs w:val="24"/>
        </w:rPr>
        <w:t>:</w:t>
      </w:r>
    </w:p>
    <w:p w14:paraId="5AF309B1" w14:textId="77777777" w:rsidR="00161FC8" w:rsidRPr="0071560B" w:rsidRDefault="00505C2E" w:rsidP="001B7356">
      <w:pPr>
        <w:pStyle w:val="ListParagraph"/>
        <w:numPr>
          <w:ilvl w:val="0"/>
          <w:numId w:val="14"/>
        </w:numPr>
        <w:spacing w:line="240" w:lineRule="auto"/>
        <w:rPr>
          <w:sz w:val="24"/>
          <w:szCs w:val="24"/>
        </w:rPr>
      </w:pPr>
      <w:r w:rsidRPr="0071560B">
        <w:rPr>
          <w:sz w:val="24"/>
          <w:szCs w:val="24"/>
        </w:rPr>
        <w:t xml:space="preserve">Email and Text </w:t>
      </w:r>
      <w:r w:rsidR="00161FC8" w:rsidRPr="0071560B">
        <w:rPr>
          <w:sz w:val="24"/>
          <w:szCs w:val="24"/>
        </w:rPr>
        <w:t>Alerts</w:t>
      </w:r>
    </w:p>
    <w:p w14:paraId="38C7BD31" w14:textId="77777777" w:rsidR="00161FC8" w:rsidRPr="0071560B" w:rsidRDefault="00161FC8" w:rsidP="001B7356">
      <w:pPr>
        <w:pStyle w:val="ListParagraph"/>
        <w:numPr>
          <w:ilvl w:val="0"/>
          <w:numId w:val="14"/>
        </w:numPr>
        <w:spacing w:line="240" w:lineRule="auto"/>
        <w:rPr>
          <w:sz w:val="24"/>
          <w:szCs w:val="24"/>
        </w:rPr>
      </w:pPr>
      <w:r w:rsidRPr="0071560B">
        <w:rPr>
          <w:sz w:val="24"/>
          <w:szCs w:val="24"/>
        </w:rPr>
        <w:t>Website statements</w:t>
      </w:r>
    </w:p>
    <w:p w14:paraId="61B1DE3C" w14:textId="77777777" w:rsidR="00161FC8" w:rsidRPr="0071560B" w:rsidRDefault="00161FC8" w:rsidP="001B7356">
      <w:pPr>
        <w:pStyle w:val="ListParagraph"/>
        <w:numPr>
          <w:ilvl w:val="0"/>
          <w:numId w:val="14"/>
        </w:numPr>
        <w:spacing w:line="240" w:lineRule="auto"/>
        <w:rPr>
          <w:sz w:val="24"/>
          <w:szCs w:val="24"/>
        </w:rPr>
      </w:pPr>
      <w:r w:rsidRPr="0071560B">
        <w:rPr>
          <w:sz w:val="24"/>
          <w:szCs w:val="24"/>
        </w:rPr>
        <w:t>Social media platforms</w:t>
      </w:r>
    </w:p>
    <w:p w14:paraId="7FA7910A" w14:textId="77777777" w:rsidR="00161FC8" w:rsidRPr="0071560B" w:rsidRDefault="00161FC8" w:rsidP="001B7356">
      <w:pPr>
        <w:pStyle w:val="ListParagraph"/>
        <w:numPr>
          <w:ilvl w:val="0"/>
          <w:numId w:val="14"/>
        </w:numPr>
        <w:spacing w:line="240" w:lineRule="auto"/>
        <w:rPr>
          <w:sz w:val="24"/>
          <w:szCs w:val="24"/>
        </w:rPr>
      </w:pPr>
      <w:r w:rsidRPr="0071560B">
        <w:rPr>
          <w:sz w:val="24"/>
          <w:szCs w:val="24"/>
        </w:rPr>
        <w:t xml:space="preserve">Ministerial briefings </w:t>
      </w:r>
    </w:p>
    <w:p w14:paraId="5A742664" w14:textId="77777777" w:rsidR="006D373A" w:rsidRPr="0071560B" w:rsidRDefault="00161FC8" w:rsidP="001B7356">
      <w:pPr>
        <w:pStyle w:val="ListParagraph"/>
        <w:numPr>
          <w:ilvl w:val="0"/>
          <w:numId w:val="14"/>
        </w:numPr>
        <w:spacing w:line="240" w:lineRule="auto"/>
        <w:rPr>
          <w:sz w:val="24"/>
          <w:szCs w:val="24"/>
        </w:rPr>
      </w:pPr>
      <w:r w:rsidRPr="0071560B">
        <w:rPr>
          <w:sz w:val="24"/>
          <w:szCs w:val="24"/>
        </w:rPr>
        <w:t xml:space="preserve">Media </w:t>
      </w:r>
      <w:r w:rsidR="00505C2E" w:rsidRPr="0071560B">
        <w:rPr>
          <w:sz w:val="24"/>
          <w:szCs w:val="24"/>
        </w:rPr>
        <w:t>releases</w:t>
      </w:r>
    </w:p>
    <w:p w14:paraId="34F1AA9D" w14:textId="77777777" w:rsidR="00505C2E" w:rsidRPr="0071560B" w:rsidRDefault="00505C2E" w:rsidP="001B7356">
      <w:pPr>
        <w:pStyle w:val="ListParagraph"/>
        <w:numPr>
          <w:ilvl w:val="0"/>
          <w:numId w:val="14"/>
        </w:numPr>
        <w:spacing w:line="240" w:lineRule="auto"/>
        <w:rPr>
          <w:sz w:val="24"/>
          <w:szCs w:val="24"/>
        </w:rPr>
      </w:pPr>
      <w:r w:rsidRPr="0071560B">
        <w:rPr>
          <w:sz w:val="24"/>
          <w:szCs w:val="24"/>
        </w:rPr>
        <w:t>Press conferences / media briefings</w:t>
      </w:r>
    </w:p>
    <w:p w14:paraId="362B0C2C" w14:textId="77777777" w:rsidR="00505C2E" w:rsidRPr="0071560B" w:rsidRDefault="00505C2E" w:rsidP="001B7356">
      <w:pPr>
        <w:pStyle w:val="ListParagraph"/>
        <w:numPr>
          <w:ilvl w:val="0"/>
          <w:numId w:val="14"/>
        </w:numPr>
        <w:spacing w:line="240" w:lineRule="auto"/>
        <w:rPr>
          <w:sz w:val="24"/>
          <w:szCs w:val="24"/>
        </w:rPr>
      </w:pPr>
      <w:r w:rsidRPr="0071560B">
        <w:rPr>
          <w:sz w:val="24"/>
          <w:szCs w:val="24"/>
        </w:rPr>
        <w:t>Internal communications channels</w:t>
      </w:r>
    </w:p>
    <w:p w14:paraId="2834FEC5" w14:textId="4C2C81D1" w:rsidR="00490D46" w:rsidRPr="0071560B" w:rsidRDefault="00161FC8" w:rsidP="00766C68">
      <w:pPr>
        <w:spacing w:line="240" w:lineRule="auto"/>
        <w:jc w:val="both"/>
        <w:rPr>
          <w:sz w:val="24"/>
          <w:szCs w:val="24"/>
        </w:rPr>
      </w:pPr>
      <w:r w:rsidRPr="0071560B">
        <w:rPr>
          <w:rFonts w:ascii="Arial" w:hAnsi="Arial" w:cs="Arial"/>
          <w:sz w:val="24"/>
          <w:szCs w:val="24"/>
        </w:rPr>
        <w:lastRenderedPageBreak/>
        <w:t>The communication process is coordinated by the Communications</w:t>
      </w:r>
      <w:r w:rsidR="00EA3F42" w:rsidRPr="0071560B">
        <w:rPr>
          <w:rFonts w:ascii="Arial" w:hAnsi="Arial" w:cs="Arial"/>
          <w:sz w:val="24"/>
          <w:szCs w:val="24"/>
        </w:rPr>
        <w:t xml:space="preserve"> and Marketing </w:t>
      </w:r>
      <w:r w:rsidRPr="0071560B">
        <w:rPr>
          <w:rFonts w:ascii="Arial" w:hAnsi="Arial" w:cs="Arial"/>
          <w:sz w:val="24"/>
          <w:szCs w:val="24"/>
        </w:rPr>
        <w:t xml:space="preserve"> </w:t>
      </w:r>
      <w:r w:rsidR="003E7BB1" w:rsidRPr="0071560B">
        <w:rPr>
          <w:rFonts w:ascii="Arial" w:hAnsi="Arial" w:cs="Arial"/>
          <w:sz w:val="24"/>
          <w:szCs w:val="24"/>
        </w:rPr>
        <w:t>division</w:t>
      </w:r>
      <w:r w:rsidRPr="0071560B">
        <w:rPr>
          <w:rFonts w:ascii="Arial" w:hAnsi="Arial" w:cs="Arial"/>
          <w:sz w:val="24"/>
          <w:szCs w:val="24"/>
        </w:rPr>
        <w:t>, although other members of the response may be responsible for carrying out the</w:t>
      </w:r>
      <w:r w:rsidR="00766C68" w:rsidRPr="0071560B">
        <w:rPr>
          <w:rFonts w:ascii="Arial" w:hAnsi="Arial" w:cs="Arial"/>
          <w:sz w:val="24"/>
          <w:szCs w:val="24"/>
        </w:rPr>
        <w:t xml:space="preserve"> </w:t>
      </w:r>
      <w:r w:rsidRPr="0071560B">
        <w:rPr>
          <w:rFonts w:ascii="Arial" w:hAnsi="Arial" w:cs="Arial"/>
          <w:sz w:val="24"/>
          <w:szCs w:val="24"/>
        </w:rPr>
        <w:t>communication</w:t>
      </w:r>
      <w:r w:rsidR="006D373A" w:rsidRPr="0071560B">
        <w:rPr>
          <w:rFonts w:ascii="Arial" w:hAnsi="Arial" w:cs="Arial"/>
          <w:sz w:val="24"/>
          <w:szCs w:val="24"/>
        </w:rPr>
        <w:t xml:space="preserve"> </w:t>
      </w:r>
      <w:r w:rsidR="00505C2E" w:rsidRPr="0071560B">
        <w:rPr>
          <w:rFonts w:ascii="Arial" w:hAnsi="Arial" w:cs="Arial"/>
          <w:sz w:val="24"/>
          <w:szCs w:val="24"/>
        </w:rPr>
        <w:t>with stakeholders</w:t>
      </w:r>
      <w:r w:rsidRPr="0071560B">
        <w:rPr>
          <w:rFonts w:ascii="Arial" w:hAnsi="Arial" w:cs="Arial"/>
          <w:sz w:val="24"/>
          <w:szCs w:val="24"/>
        </w:rPr>
        <w:t xml:space="preserve">. Further information on this process is included in </w:t>
      </w:r>
      <w:proofErr w:type="spellStart"/>
      <w:r w:rsidRPr="0071560B">
        <w:rPr>
          <w:rFonts w:ascii="Arial" w:hAnsi="Arial" w:cs="Arial"/>
          <w:sz w:val="24"/>
          <w:szCs w:val="24"/>
        </w:rPr>
        <w:t>FSS’</w:t>
      </w:r>
      <w:r w:rsidR="006D373A" w:rsidRPr="0071560B">
        <w:rPr>
          <w:rFonts w:ascii="Arial" w:hAnsi="Arial" w:cs="Arial"/>
          <w:sz w:val="24"/>
          <w:szCs w:val="24"/>
        </w:rPr>
        <w:t>s</w:t>
      </w:r>
      <w:proofErr w:type="spellEnd"/>
      <w:r w:rsidRPr="0071560B">
        <w:rPr>
          <w:rFonts w:ascii="Arial" w:hAnsi="Arial" w:cs="Arial"/>
          <w:sz w:val="24"/>
          <w:szCs w:val="24"/>
        </w:rPr>
        <w:t xml:space="preserve"> Incident Communication</w:t>
      </w:r>
      <w:r w:rsidR="006D373A" w:rsidRPr="0071560B">
        <w:rPr>
          <w:rFonts w:ascii="Arial" w:hAnsi="Arial" w:cs="Arial"/>
          <w:sz w:val="24"/>
          <w:szCs w:val="24"/>
        </w:rPr>
        <w:t>s</w:t>
      </w:r>
      <w:r w:rsidRPr="0071560B">
        <w:rPr>
          <w:rFonts w:ascii="Arial" w:hAnsi="Arial" w:cs="Arial"/>
          <w:sz w:val="24"/>
          <w:szCs w:val="24"/>
        </w:rPr>
        <w:t xml:space="preserve"> Plan</w:t>
      </w:r>
      <w:r w:rsidR="000F79AD" w:rsidRPr="0071560B">
        <w:rPr>
          <w:rFonts w:ascii="Arial" w:hAnsi="Arial" w:cs="Arial"/>
          <w:sz w:val="24"/>
          <w:szCs w:val="24"/>
        </w:rPr>
        <w:t xml:space="preserve"> (</w:t>
      </w:r>
      <w:proofErr w:type="spellStart"/>
      <w:r w:rsidR="000F79AD" w:rsidRPr="0071560B">
        <w:rPr>
          <w:rFonts w:ascii="Arial" w:hAnsi="Arial" w:cs="Arial"/>
          <w:sz w:val="24"/>
          <w:szCs w:val="24"/>
        </w:rPr>
        <w:t>ICP</w:t>
      </w:r>
      <w:proofErr w:type="spellEnd"/>
      <w:r w:rsidR="000F79AD" w:rsidRPr="0071560B">
        <w:rPr>
          <w:rFonts w:ascii="Arial" w:hAnsi="Arial" w:cs="Arial"/>
          <w:sz w:val="24"/>
          <w:szCs w:val="24"/>
        </w:rPr>
        <w:t>)</w:t>
      </w:r>
      <w:r w:rsidRPr="0071560B">
        <w:rPr>
          <w:rFonts w:ascii="Arial" w:hAnsi="Arial" w:cs="Arial"/>
          <w:sz w:val="24"/>
          <w:szCs w:val="24"/>
        </w:rPr>
        <w:t xml:space="preserve">. </w:t>
      </w:r>
    </w:p>
    <w:p w14:paraId="141E8DBB" w14:textId="05B116DE" w:rsidR="00C0384F" w:rsidRPr="0071560B" w:rsidRDefault="00015CC4" w:rsidP="00630C85">
      <w:pPr>
        <w:pStyle w:val="Heading1"/>
        <w:spacing w:after="240" w:line="240" w:lineRule="auto"/>
        <w:rPr>
          <w:rFonts w:ascii="Arial" w:hAnsi="Arial" w:cs="Arial"/>
          <w:color w:val="3F2A55"/>
          <w:szCs w:val="24"/>
        </w:rPr>
      </w:pPr>
      <w:bookmarkStart w:id="43" w:name="_Toc194956956"/>
      <w:r w:rsidRPr="0071560B">
        <w:rPr>
          <w:rFonts w:ascii="Arial" w:hAnsi="Arial" w:cs="Arial"/>
          <w:color w:val="3F2A55"/>
          <w:szCs w:val="24"/>
        </w:rPr>
        <w:t xml:space="preserve">5 </w:t>
      </w:r>
      <w:r w:rsidR="00C0384F" w:rsidRPr="0071560B">
        <w:rPr>
          <w:rFonts w:ascii="Arial" w:hAnsi="Arial" w:cs="Arial"/>
          <w:color w:val="3F2A55"/>
          <w:szCs w:val="24"/>
        </w:rPr>
        <w:t xml:space="preserve">Mode of </w:t>
      </w:r>
      <w:r w:rsidR="007E46E4" w:rsidRPr="0071560B">
        <w:rPr>
          <w:rFonts w:ascii="Arial" w:hAnsi="Arial" w:cs="Arial"/>
          <w:color w:val="3F2A55"/>
          <w:szCs w:val="24"/>
        </w:rPr>
        <w:t>o</w:t>
      </w:r>
      <w:r w:rsidR="00C0384F" w:rsidRPr="0071560B">
        <w:rPr>
          <w:rFonts w:ascii="Arial" w:hAnsi="Arial" w:cs="Arial"/>
          <w:color w:val="3F2A55"/>
          <w:szCs w:val="24"/>
        </w:rPr>
        <w:t>peration</w:t>
      </w:r>
      <w:bookmarkEnd w:id="43"/>
    </w:p>
    <w:p w14:paraId="73300151" w14:textId="3B30A8C3" w:rsidR="00C0384F" w:rsidRPr="0071560B" w:rsidRDefault="00A73DBA" w:rsidP="004A415B">
      <w:pPr>
        <w:pStyle w:val="Heading3"/>
        <w:spacing w:after="240" w:line="240" w:lineRule="auto"/>
        <w:rPr>
          <w:rFonts w:ascii="Arial" w:hAnsi="Arial" w:cs="Arial"/>
          <w:color w:val="3F2A55"/>
        </w:rPr>
      </w:pPr>
      <w:bookmarkStart w:id="44" w:name="_Toc194956957"/>
      <w:r w:rsidRPr="0071560B">
        <w:rPr>
          <w:rFonts w:ascii="Arial" w:hAnsi="Arial" w:cs="Arial"/>
          <w:color w:val="3F2A55"/>
        </w:rPr>
        <w:t>5</w:t>
      </w:r>
      <w:r w:rsidR="00C0384F" w:rsidRPr="0071560B">
        <w:rPr>
          <w:rFonts w:ascii="Arial" w:hAnsi="Arial" w:cs="Arial"/>
          <w:color w:val="3F2A55"/>
        </w:rPr>
        <w:t>.1 Activating teams</w:t>
      </w:r>
      <w:bookmarkEnd w:id="44"/>
    </w:p>
    <w:p w14:paraId="05D0F2F7" w14:textId="3688D783" w:rsidR="003E7BB1" w:rsidRPr="0071560B" w:rsidRDefault="00C0384F" w:rsidP="004A415B">
      <w:pPr>
        <w:spacing w:after="240" w:line="240" w:lineRule="auto"/>
        <w:jc w:val="both"/>
        <w:rPr>
          <w:rFonts w:ascii="Arial" w:hAnsi="Arial" w:cs="Arial"/>
          <w:sz w:val="24"/>
          <w:szCs w:val="24"/>
        </w:rPr>
      </w:pPr>
      <w:r w:rsidRPr="0071560B">
        <w:rPr>
          <w:rFonts w:ascii="Arial" w:hAnsi="Arial" w:cs="Arial"/>
          <w:sz w:val="24"/>
          <w:szCs w:val="24"/>
        </w:rPr>
        <w:t>Once an i</w:t>
      </w:r>
      <w:r w:rsidR="000425C5" w:rsidRPr="0071560B">
        <w:rPr>
          <w:rFonts w:ascii="Arial" w:hAnsi="Arial" w:cs="Arial"/>
          <w:sz w:val="24"/>
          <w:szCs w:val="24"/>
        </w:rPr>
        <w:t>ncident has been declared,</w:t>
      </w:r>
      <w:r w:rsidR="00493E7D" w:rsidRPr="0071560B">
        <w:rPr>
          <w:rFonts w:ascii="Arial" w:hAnsi="Arial" w:cs="Arial"/>
          <w:sz w:val="24"/>
          <w:szCs w:val="24"/>
        </w:rPr>
        <w:t xml:space="preserve"> the Incident Manager should notify the Facilitator</w:t>
      </w:r>
      <w:r w:rsidR="00C14BF3" w:rsidRPr="0071560B">
        <w:rPr>
          <w:rFonts w:ascii="Arial" w:hAnsi="Arial" w:cs="Arial"/>
          <w:sz w:val="24"/>
          <w:szCs w:val="24"/>
        </w:rPr>
        <w:t xml:space="preserve"> and/or Information Manager</w:t>
      </w:r>
      <w:r w:rsidR="00493E7D" w:rsidRPr="0071560B">
        <w:rPr>
          <w:rFonts w:ascii="Arial" w:hAnsi="Arial" w:cs="Arial"/>
          <w:sz w:val="24"/>
          <w:szCs w:val="24"/>
        </w:rPr>
        <w:t>, and request they activate the appropriate teams. T</w:t>
      </w:r>
      <w:r w:rsidR="000425C5" w:rsidRPr="0071560B">
        <w:rPr>
          <w:rFonts w:ascii="Arial" w:hAnsi="Arial" w:cs="Arial"/>
          <w:sz w:val="24"/>
          <w:szCs w:val="24"/>
        </w:rPr>
        <w:t>he F</w:t>
      </w:r>
      <w:r w:rsidRPr="0071560B">
        <w:rPr>
          <w:rFonts w:ascii="Arial" w:hAnsi="Arial" w:cs="Arial"/>
          <w:sz w:val="24"/>
          <w:szCs w:val="24"/>
        </w:rPr>
        <w:t xml:space="preserve">acilitator should </w:t>
      </w:r>
      <w:r w:rsidR="00C14BF3" w:rsidRPr="0071560B">
        <w:rPr>
          <w:rFonts w:ascii="Arial" w:hAnsi="Arial" w:cs="Arial"/>
          <w:sz w:val="24"/>
          <w:szCs w:val="24"/>
        </w:rPr>
        <w:t>refer to the Critical Response Roles document to identify and then</w:t>
      </w:r>
      <w:r w:rsidR="00493E7D" w:rsidRPr="0071560B">
        <w:rPr>
          <w:rFonts w:ascii="Arial" w:hAnsi="Arial" w:cs="Arial"/>
          <w:sz w:val="24"/>
          <w:szCs w:val="24"/>
        </w:rPr>
        <w:t xml:space="preserve"> </w:t>
      </w:r>
      <w:r w:rsidRPr="0071560B">
        <w:rPr>
          <w:rFonts w:ascii="Arial" w:hAnsi="Arial" w:cs="Arial"/>
          <w:sz w:val="24"/>
          <w:szCs w:val="24"/>
        </w:rPr>
        <w:t>notify the primary (or deputy</w:t>
      </w:r>
      <w:r w:rsidR="00090B46" w:rsidRPr="0071560B">
        <w:rPr>
          <w:rFonts w:ascii="Arial" w:hAnsi="Arial" w:cs="Arial"/>
          <w:sz w:val="24"/>
          <w:szCs w:val="24"/>
        </w:rPr>
        <w:t>/reserve</w:t>
      </w:r>
      <w:r w:rsidRPr="0071560B">
        <w:rPr>
          <w:rFonts w:ascii="Arial" w:hAnsi="Arial" w:cs="Arial"/>
          <w:sz w:val="24"/>
          <w:szCs w:val="24"/>
        </w:rPr>
        <w:t xml:space="preserve"> if the primary is unavailable) for </w:t>
      </w:r>
      <w:r w:rsidR="00653BF0" w:rsidRPr="0071560B">
        <w:rPr>
          <w:rFonts w:ascii="Arial" w:hAnsi="Arial" w:cs="Arial"/>
          <w:sz w:val="24"/>
          <w:szCs w:val="24"/>
        </w:rPr>
        <w:t>all core</w:t>
      </w:r>
      <w:r w:rsidRPr="0071560B">
        <w:rPr>
          <w:rFonts w:ascii="Arial" w:hAnsi="Arial" w:cs="Arial"/>
          <w:sz w:val="24"/>
          <w:szCs w:val="24"/>
        </w:rPr>
        <w:t xml:space="preserve"> team member</w:t>
      </w:r>
      <w:r w:rsidR="00653BF0" w:rsidRPr="0071560B">
        <w:rPr>
          <w:rFonts w:ascii="Arial" w:hAnsi="Arial" w:cs="Arial"/>
          <w:sz w:val="24"/>
          <w:szCs w:val="24"/>
        </w:rPr>
        <w:t>s, and any required optional/external attendees</w:t>
      </w:r>
      <w:r w:rsidRPr="0071560B">
        <w:rPr>
          <w:rFonts w:ascii="Arial" w:hAnsi="Arial" w:cs="Arial"/>
          <w:sz w:val="24"/>
          <w:szCs w:val="24"/>
        </w:rPr>
        <w:t>.</w:t>
      </w:r>
    </w:p>
    <w:p w14:paraId="3661261F" w14:textId="4117C8CC" w:rsidR="00C14BF3" w:rsidRPr="0071560B" w:rsidRDefault="00C14BF3" w:rsidP="004A415B">
      <w:pPr>
        <w:spacing w:after="240" w:line="240" w:lineRule="auto"/>
        <w:jc w:val="both"/>
        <w:rPr>
          <w:rFonts w:ascii="Arial" w:hAnsi="Arial" w:cs="Arial"/>
          <w:sz w:val="24"/>
          <w:szCs w:val="24"/>
        </w:rPr>
      </w:pPr>
      <w:r w:rsidRPr="0071560B">
        <w:rPr>
          <w:rFonts w:ascii="Arial" w:hAnsi="Arial" w:cs="Arial"/>
          <w:sz w:val="24"/>
          <w:szCs w:val="24"/>
        </w:rPr>
        <w:t xml:space="preserve">Response team meetings are likely to be held using Microsoft Teams. The Facilitator and/or Information Manager will identify meeting dates (with as much notice as possible) and issue calendar invites </w:t>
      </w:r>
      <w:r w:rsidR="00C623DE" w:rsidRPr="0071560B">
        <w:rPr>
          <w:rFonts w:ascii="Arial" w:hAnsi="Arial" w:cs="Arial"/>
          <w:sz w:val="24"/>
          <w:szCs w:val="24"/>
        </w:rPr>
        <w:t xml:space="preserve">(with agendas) </w:t>
      </w:r>
      <w:r w:rsidRPr="0071560B">
        <w:rPr>
          <w:rFonts w:ascii="Arial" w:hAnsi="Arial" w:cs="Arial"/>
          <w:sz w:val="24"/>
          <w:szCs w:val="24"/>
        </w:rPr>
        <w:t>to all necessary OIT and SIT responders.  The Facilitator and Information Manager can also request to set up Microsoft Teams Channel</w:t>
      </w:r>
      <w:r w:rsidR="00FA170C" w:rsidRPr="0071560B">
        <w:rPr>
          <w:rFonts w:ascii="Arial" w:hAnsi="Arial" w:cs="Arial"/>
          <w:sz w:val="24"/>
          <w:szCs w:val="24"/>
        </w:rPr>
        <w:t>s for the OIT and SIT</w:t>
      </w:r>
      <w:r w:rsidRPr="0071560B">
        <w:rPr>
          <w:rFonts w:ascii="Arial" w:hAnsi="Arial" w:cs="Arial"/>
          <w:sz w:val="24"/>
          <w:szCs w:val="24"/>
        </w:rPr>
        <w:t xml:space="preserve"> </w:t>
      </w:r>
      <w:r w:rsidR="00FA170C" w:rsidRPr="0071560B">
        <w:rPr>
          <w:rFonts w:ascii="Arial" w:hAnsi="Arial" w:cs="Arial"/>
          <w:sz w:val="24"/>
          <w:szCs w:val="24"/>
        </w:rPr>
        <w:t>and add</w:t>
      </w:r>
      <w:r w:rsidRPr="0071560B">
        <w:rPr>
          <w:rFonts w:ascii="Arial" w:hAnsi="Arial" w:cs="Arial"/>
          <w:sz w:val="24"/>
          <w:szCs w:val="24"/>
        </w:rPr>
        <w:t xml:space="preserve"> </w:t>
      </w:r>
      <w:r w:rsidR="00FA170C" w:rsidRPr="0071560B">
        <w:rPr>
          <w:rFonts w:ascii="Arial" w:hAnsi="Arial" w:cs="Arial"/>
          <w:sz w:val="24"/>
          <w:szCs w:val="24"/>
        </w:rPr>
        <w:t xml:space="preserve">team </w:t>
      </w:r>
      <w:r w:rsidR="00547FAB" w:rsidRPr="0071560B">
        <w:rPr>
          <w:rFonts w:ascii="Arial" w:hAnsi="Arial" w:cs="Arial"/>
          <w:sz w:val="24"/>
          <w:szCs w:val="24"/>
        </w:rPr>
        <w:t>members</w:t>
      </w:r>
      <w:r w:rsidR="008C52F9" w:rsidRPr="0071560B">
        <w:rPr>
          <w:rFonts w:ascii="Arial" w:hAnsi="Arial" w:cs="Arial"/>
          <w:sz w:val="24"/>
          <w:szCs w:val="24"/>
        </w:rPr>
        <w:t>. The channel</w:t>
      </w:r>
      <w:r w:rsidRPr="0071560B">
        <w:rPr>
          <w:rFonts w:ascii="Arial" w:hAnsi="Arial" w:cs="Arial"/>
          <w:sz w:val="24"/>
          <w:szCs w:val="24"/>
        </w:rPr>
        <w:t xml:space="preserve"> can be used to provide any ad hoc updates and discussion only</w:t>
      </w:r>
      <w:r w:rsidR="00FA170C" w:rsidRPr="0071560B">
        <w:rPr>
          <w:rFonts w:ascii="Arial" w:hAnsi="Arial" w:cs="Arial"/>
          <w:sz w:val="24"/>
          <w:szCs w:val="24"/>
        </w:rPr>
        <w:t xml:space="preserve"> outside of meetings</w:t>
      </w:r>
      <w:r w:rsidRPr="0071560B">
        <w:rPr>
          <w:rFonts w:ascii="Arial" w:hAnsi="Arial" w:cs="Arial"/>
          <w:sz w:val="24"/>
          <w:szCs w:val="24"/>
        </w:rPr>
        <w:t xml:space="preserve">. All documents and allocation of actions should be done via CLIO. </w:t>
      </w:r>
    </w:p>
    <w:p w14:paraId="545F37DF" w14:textId="220B8093" w:rsidR="00C0384F" w:rsidRPr="0071560B" w:rsidRDefault="00A73DBA" w:rsidP="004A415B">
      <w:pPr>
        <w:pStyle w:val="Heading3"/>
        <w:spacing w:after="240" w:line="240" w:lineRule="auto"/>
        <w:jc w:val="both"/>
        <w:rPr>
          <w:rFonts w:ascii="Arial" w:hAnsi="Arial" w:cs="Arial"/>
          <w:color w:val="3F2A55"/>
        </w:rPr>
      </w:pPr>
      <w:bookmarkStart w:id="45" w:name="_Toc194956958"/>
      <w:r w:rsidRPr="0071560B">
        <w:rPr>
          <w:rFonts w:ascii="Arial" w:hAnsi="Arial" w:cs="Arial"/>
          <w:color w:val="3F2A55"/>
        </w:rPr>
        <w:t>5</w:t>
      </w:r>
      <w:r w:rsidR="00C0384F" w:rsidRPr="0071560B">
        <w:rPr>
          <w:rFonts w:ascii="Arial" w:hAnsi="Arial" w:cs="Arial"/>
          <w:color w:val="3F2A55"/>
        </w:rPr>
        <w:t>.2 Facilities</w:t>
      </w:r>
      <w:bookmarkEnd w:id="45"/>
    </w:p>
    <w:p w14:paraId="63EF49BD" w14:textId="51EDA1F2" w:rsidR="00C0384F" w:rsidRPr="0071560B" w:rsidRDefault="00C0384F" w:rsidP="004A415B">
      <w:pPr>
        <w:spacing w:after="240" w:line="240" w:lineRule="auto"/>
        <w:jc w:val="both"/>
        <w:rPr>
          <w:rFonts w:ascii="Arial" w:hAnsi="Arial" w:cs="Arial"/>
          <w:sz w:val="24"/>
          <w:szCs w:val="24"/>
        </w:rPr>
      </w:pPr>
      <w:r w:rsidRPr="0071560B">
        <w:rPr>
          <w:rFonts w:ascii="Arial" w:hAnsi="Arial" w:cs="Arial"/>
          <w:sz w:val="24"/>
          <w:szCs w:val="24"/>
        </w:rPr>
        <w:t>FSS has identified and equipped rooms in key locations to serve as incident management rooms should the need arise. Unless ot</w:t>
      </w:r>
      <w:r w:rsidR="000F79AD" w:rsidRPr="0071560B">
        <w:rPr>
          <w:rFonts w:ascii="Arial" w:hAnsi="Arial" w:cs="Arial"/>
          <w:sz w:val="24"/>
          <w:szCs w:val="24"/>
        </w:rPr>
        <w:t>herwise stated, the designated incidents r</w:t>
      </w:r>
      <w:r w:rsidRPr="0071560B">
        <w:rPr>
          <w:rFonts w:ascii="Arial" w:hAnsi="Arial" w:cs="Arial"/>
          <w:sz w:val="24"/>
          <w:szCs w:val="24"/>
        </w:rPr>
        <w:t xml:space="preserve">oom </w:t>
      </w:r>
      <w:r w:rsidR="00F0326A" w:rsidRPr="0071560B">
        <w:rPr>
          <w:rFonts w:ascii="Arial" w:hAnsi="Arial" w:cs="Arial"/>
          <w:sz w:val="24"/>
          <w:szCs w:val="24"/>
        </w:rPr>
        <w:t xml:space="preserve">for both the OIT and SIT </w:t>
      </w:r>
      <w:r w:rsidRPr="0071560B">
        <w:rPr>
          <w:rFonts w:ascii="Arial" w:hAnsi="Arial" w:cs="Arial"/>
          <w:sz w:val="24"/>
          <w:szCs w:val="24"/>
        </w:rPr>
        <w:t xml:space="preserve">will be located permanently at: </w:t>
      </w:r>
    </w:p>
    <w:p w14:paraId="6DECCECB" w14:textId="77777777" w:rsidR="00F0326A" w:rsidRPr="0071560B" w:rsidRDefault="00F0326A" w:rsidP="004A415B">
      <w:pPr>
        <w:spacing w:line="240" w:lineRule="auto"/>
        <w:jc w:val="both"/>
        <w:rPr>
          <w:rFonts w:ascii="Arial" w:hAnsi="Arial" w:cs="Arial"/>
          <w:b/>
          <w:color w:val="3F2A55"/>
          <w:sz w:val="24"/>
          <w:szCs w:val="24"/>
        </w:rPr>
      </w:pPr>
      <w:r w:rsidRPr="0071560B">
        <w:rPr>
          <w:rFonts w:ascii="Arial" w:hAnsi="Arial" w:cs="Arial"/>
          <w:b/>
          <w:color w:val="3F2A55"/>
          <w:sz w:val="24"/>
          <w:szCs w:val="24"/>
        </w:rPr>
        <w:t>Incidents Room, 3</w:t>
      </w:r>
      <w:r w:rsidRPr="0071560B">
        <w:rPr>
          <w:rFonts w:ascii="Arial" w:hAnsi="Arial" w:cs="Arial"/>
          <w:b/>
          <w:color w:val="3F2A55"/>
          <w:sz w:val="24"/>
          <w:szCs w:val="24"/>
          <w:vertAlign w:val="superscript"/>
        </w:rPr>
        <w:t>rd</w:t>
      </w:r>
      <w:r w:rsidRPr="0071560B">
        <w:rPr>
          <w:rFonts w:ascii="Arial" w:hAnsi="Arial" w:cs="Arial"/>
          <w:b/>
          <w:color w:val="3F2A55"/>
          <w:sz w:val="24"/>
          <w:szCs w:val="24"/>
        </w:rPr>
        <w:t xml:space="preserve"> Floor, Pilgrim House, Old Ford Rd, Aberdeen </w:t>
      </w:r>
      <w:proofErr w:type="spellStart"/>
      <w:r w:rsidRPr="0071560B">
        <w:rPr>
          <w:rFonts w:ascii="Arial" w:hAnsi="Arial" w:cs="Arial"/>
          <w:b/>
          <w:color w:val="3F2A55"/>
          <w:sz w:val="24"/>
          <w:szCs w:val="24"/>
        </w:rPr>
        <w:t>AB11</w:t>
      </w:r>
      <w:proofErr w:type="spellEnd"/>
      <w:r w:rsidRPr="0071560B">
        <w:rPr>
          <w:rFonts w:ascii="Arial" w:hAnsi="Arial" w:cs="Arial"/>
          <w:b/>
          <w:color w:val="3F2A55"/>
          <w:sz w:val="24"/>
          <w:szCs w:val="24"/>
        </w:rPr>
        <w:t xml:space="preserve"> </w:t>
      </w:r>
      <w:proofErr w:type="spellStart"/>
      <w:r w:rsidRPr="0071560B">
        <w:rPr>
          <w:rFonts w:ascii="Arial" w:hAnsi="Arial" w:cs="Arial"/>
          <w:b/>
          <w:color w:val="3F2A55"/>
          <w:sz w:val="24"/>
          <w:szCs w:val="24"/>
        </w:rPr>
        <w:t>5RL</w:t>
      </w:r>
      <w:proofErr w:type="spellEnd"/>
    </w:p>
    <w:p w14:paraId="30C63A9B" w14:textId="20C806DD" w:rsidR="00C0384F" w:rsidRPr="0071560B" w:rsidRDefault="00C0384F" w:rsidP="004A415B">
      <w:pPr>
        <w:spacing w:after="0" w:line="240" w:lineRule="auto"/>
        <w:jc w:val="both"/>
        <w:rPr>
          <w:rFonts w:ascii="Arial" w:hAnsi="Arial" w:cs="Arial"/>
          <w:sz w:val="24"/>
          <w:szCs w:val="24"/>
        </w:rPr>
      </w:pPr>
      <w:r w:rsidRPr="0071560B">
        <w:rPr>
          <w:rFonts w:ascii="Arial" w:hAnsi="Arial" w:cs="Arial"/>
          <w:sz w:val="24"/>
          <w:szCs w:val="24"/>
        </w:rPr>
        <w:t xml:space="preserve">In conjunction with the other support role functions, it is the responsibility of the </w:t>
      </w:r>
      <w:r w:rsidR="003D16A2" w:rsidRPr="0071560B">
        <w:rPr>
          <w:rFonts w:ascii="Arial" w:hAnsi="Arial" w:cs="Arial"/>
          <w:sz w:val="24"/>
          <w:szCs w:val="24"/>
        </w:rPr>
        <w:t>F</w:t>
      </w:r>
      <w:r w:rsidRPr="0071560B">
        <w:rPr>
          <w:rFonts w:ascii="Arial" w:hAnsi="Arial" w:cs="Arial"/>
          <w:sz w:val="24"/>
          <w:szCs w:val="24"/>
        </w:rPr>
        <w:t>acilitator</w:t>
      </w:r>
      <w:r w:rsidR="00C14BF3" w:rsidRPr="0071560B">
        <w:rPr>
          <w:rFonts w:ascii="Arial" w:hAnsi="Arial" w:cs="Arial"/>
          <w:sz w:val="24"/>
          <w:szCs w:val="24"/>
        </w:rPr>
        <w:t xml:space="preserve"> and Information Manager</w:t>
      </w:r>
      <w:r w:rsidRPr="0071560B">
        <w:rPr>
          <w:rFonts w:ascii="Arial" w:hAnsi="Arial" w:cs="Arial"/>
          <w:sz w:val="24"/>
          <w:szCs w:val="24"/>
        </w:rPr>
        <w:t xml:space="preserve"> to ensure the incidents room is set up with the appropriate resource and equipment once a </w:t>
      </w:r>
      <w:r w:rsidR="003D16A2" w:rsidRPr="0071560B">
        <w:rPr>
          <w:rFonts w:ascii="Arial" w:hAnsi="Arial" w:cs="Arial"/>
          <w:sz w:val="24"/>
          <w:szCs w:val="24"/>
        </w:rPr>
        <w:t>L</w:t>
      </w:r>
      <w:r w:rsidRPr="0071560B">
        <w:rPr>
          <w:rFonts w:ascii="Arial" w:hAnsi="Arial" w:cs="Arial"/>
          <w:sz w:val="24"/>
          <w:szCs w:val="24"/>
        </w:rPr>
        <w:t>evel 2 or above incident has been declared</w:t>
      </w:r>
      <w:r w:rsidR="00C14BF3" w:rsidRPr="0071560B">
        <w:rPr>
          <w:rFonts w:ascii="Arial" w:hAnsi="Arial" w:cs="Arial"/>
          <w:sz w:val="24"/>
          <w:szCs w:val="24"/>
        </w:rPr>
        <w:t>, if required</w:t>
      </w:r>
      <w:r w:rsidR="00FA170C" w:rsidRPr="0071560B">
        <w:rPr>
          <w:rFonts w:ascii="Arial" w:hAnsi="Arial" w:cs="Arial"/>
          <w:sz w:val="24"/>
          <w:szCs w:val="24"/>
        </w:rPr>
        <w:t xml:space="preserve">. </w:t>
      </w:r>
    </w:p>
    <w:p w14:paraId="7AFE6F88" w14:textId="77777777" w:rsidR="00C0384F" w:rsidRPr="0071560B" w:rsidRDefault="00C0384F" w:rsidP="00630C85">
      <w:pPr>
        <w:spacing w:after="0" w:line="240" w:lineRule="auto"/>
        <w:rPr>
          <w:rFonts w:ascii="Arial" w:hAnsi="Arial" w:cs="Arial"/>
          <w:sz w:val="24"/>
          <w:szCs w:val="24"/>
        </w:rPr>
      </w:pPr>
    </w:p>
    <w:p w14:paraId="0E09BA62" w14:textId="4C6C070B" w:rsidR="00A73DBA" w:rsidRPr="0071560B" w:rsidRDefault="00015CC4" w:rsidP="004A415B">
      <w:pPr>
        <w:pStyle w:val="Heading3"/>
        <w:spacing w:after="240" w:line="240" w:lineRule="auto"/>
        <w:rPr>
          <w:rFonts w:ascii="Arial" w:hAnsi="Arial" w:cs="Arial"/>
          <w:color w:val="3F2A55"/>
        </w:rPr>
      </w:pPr>
      <w:bookmarkStart w:id="46" w:name="_Toc194956959"/>
      <w:r w:rsidRPr="0071560B">
        <w:rPr>
          <w:rFonts w:ascii="Arial" w:hAnsi="Arial" w:cs="Arial"/>
          <w:color w:val="3F2A55"/>
        </w:rPr>
        <w:t>5.</w:t>
      </w:r>
      <w:r w:rsidR="008B67CB" w:rsidRPr="0071560B">
        <w:rPr>
          <w:rFonts w:ascii="Arial" w:hAnsi="Arial" w:cs="Arial"/>
          <w:color w:val="3F2A55"/>
        </w:rPr>
        <w:t>4</w:t>
      </w:r>
      <w:r w:rsidRPr="0071560B">
        <w:rPr>
          <w:rFonts w:ascii="Arial" w:hAnsi="Arial" w:cs="Arial"/>
          <w:color w:val="3F2A55"/>
        </w:rPr>
        <w:t xml:space="preserve"> </w:t>
      </w:r>
      <w:r w:rsidR="00A73DBA" w:rsidRPr="0071560B">
        <w:rPr>
          <w:rFonts w:ascii="Arial" w:hAnsi="Arial" w:cs="Arial"/>
          <w:color w:val="3F2A55"/>
        </w:rPr>
        <w:t>Setting ground rules</w:t>
      </w:r>
      <w:bookmarkEnd w:id="46"/>
    </w:p>
    <w:p w14:paraId="08A869DE" w14:textId="4E4EAEB2" w:rsidR="00C14BF3" w:rsidRPr="0071560B" w:rsidRDefault="00664501" w:rsidP="004A415B">
      <w:pPr>
        <w:spacing w:after="240" w:line="240" w:lineRule="auto"/>
        <w:jc w:val="both"/>
        <w:rPr>
          <w:rFonts w:ascii="Arial" w:hAnsi="Arial" w:cs="Arial"/>
          <w:sz w:val="24"/>
          <w:szCs w:val="24"/>
        </w:rPr>
      </w:pPr>
      <w:r w:rsidRPr="0071560B">
        <w:rPr>
          <w:rFonts w:ascii="Arial" w:hAnsi="Arial" w:cs="Arial"/>
          <w:sz w:val="24"/>
          <w:szCs w:val="24"/>
        </w:rPr>
        <w:t>Meetings should be scheduled with as much notice as possible and prioritised by all FSS employees, taking p</w:t>
      </w:r>
      <w:r w:rsidR="000425C5" w:rsidRPr="0071560B">
        <w:rPr>
          <w:rFonts w:ascii="Arial" w:hAnsi="Arial" w:cs="Arial"/>
          <w:sz w:val="24"/>
          <w:szCs w:val="24"/>
        </w:rPr>
        <w:t>riority over BAU meetings. The F</w:t>
      </w:r>
      <w:r w:rsidRPr="0071560B">
        <w:rPr>
          <w:rFonts w:ascii="Arial" w:hAnsi="Arial" w:cs="Arial"/>
          <w:sz w:val="24"/>
          <w:szCs w:val="24"/>
        </w:rPr>
        <w:t xml:space="preserve">acilitator </w:t>
      </w:r>
      <w:r w:rsidR="00C14BF3" w:rsidRPr="0071560B">
        <w:rPr>
          <w:rFonts w:ascii="Arial" w:hAnsi="Arial" w:cs="Arial"/>
          <w:sz w:val="24"/>
          <w:szCs w:val="24"/>
        </w:rPr>
        <w:t>should monitor participants’ responses to each meeting and work with team members</w:t>
      </w:r>
      <w:r w:rsidR="008C52F9" w:rsidRPr="0071560B">
        <w:rPr>
          <w:rFonts w:ascii="Arial" w:hAnsi="Arial" w:cs="Arial"/>
          <w:sz w:val="24"/>
          <w:szCs w:val="24"/>
        </w:rPr>
        <w:t xml:space="preserve"> and any external organisations</w:t>
      </w:r>
      <w:r w:rsidR="00C14BF3" w:rsidRPr="0071560B">
        <w:rPr>
          <w:rFonts w:ascii="Arial" w:hAnsi="Arial" w:cs="Arial"/>
          <w:sz w:val="24"/>
          <w:szCs w:val="24"/>
        </w:rPr>
        <w:t xml:space="preserve"> to ensure each role is represented, and assign deputies where required. The Facilitator and/or Information Manager should contact any team member who does not reply to a calendar invite to confirm their attendance.  </w:t>
      </w:r>
    </w:p>
    <w:p w14:paraId="7D5C60F0" w14:textId="487F2123" w:rsidR="001C23A5" w:rsidRPr="0071560B" w:rsidRDefault="00C327B4" w:rsidP="004A415B">
      <w:pPr>
        <w:spacing w:after="0" w:line="240" w:lineRule="auto"/>
        <w:jc w:val="both"/>
        <w:rPr>
          <w:rFonts w:ascii="Arial" w:hAnsi="Arial" w:cs="Arial"/>
          <w:sz w:val="24"/>
          <w:szCs w:val="24"/>
        </w:rPr>
      </w:pPr>
      <w:r w:rsidRPr="0071560B">
        <w:rPr>
          <w:rFonts w:ascii="Arial" w:hAnsi="Arial" w:cs="Arial"/>
          <w:noProof/>
          <w:color w:val="3F2A55"/>
          <w:lang w:eastAsia="en-GB"/>
        </w:rPr>
        <w:lastRenderedPageBreak/>
        <mc:AlternateContent>
          <mc:Choice Requires="wps">
            <w:drawing>
              <wp:anchor distT="45720" distB="45720" distL="114300" distR="114300" simplePos="0" relativeHeight="251661824" behindDoc="0" locked="0" layoutInCell="1" allowOverlap="1" wp14:anchorId="38FE88AD" wp14:editId="72A73731">
                <wp:simplePos x="0" y="0"/>
                <wp:positionH relativeFrom="margin">
                  <wp:align>center</wp:align>
                </wp:positionH>
                <wp:positionV relativeFrom="paragraph">
                  <wp:posOffset>832485</wp:posOffset>
                </wp:positionV>
                <wp:extent cx="5788025" cy="3467100"/>
                <wp:effectExtent l="19050" t="19050" r="22225" b="19050"/>
                <wp:wrapSquare wrapText="bothSides"/>
                <wp:docPr id="5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8025" cy="3467100"/>
                        </a:xfrm>
                        <a:prstGeom prst="rect">
                          <a:avLst/>
                        </a:prstGeom>
                        <a:noFill/>
                        <a:ln w="28575">
                          <a:solidFill>
                            <a:srgbClr val="3F2A55"/>
                          </a:solidFill>
                          <a:miter lim="800000"/>
                          <a:headEnd/>
                          <a:tailEnd/>
                        </a:ln>
                      </wps:spPr>
                      <wps:txbx>
                        <w:txbxContent>
                          <w:p w14:paraId="715AB9F7" w14:textId="77777777" w:rsidR="004B6FBE" w:rsidRPr="0071560B" w:rsidRDefault="004B6FBE" w:rsidP="004A415B">
                            <w:pPr>
                              <w:spacing w:after="0" w:line="240" w:lineRule="auto"/>
                              <w:jc w:val="both"/>
                              <w:rPr>
                                <w:rFonts w:ascii="Arial" w:hAnsi="Arial" w:cs="Arial"/>
                                <w:sz w:val="24"/>
                                <w:szCs w:val="24"/>
                              </w:rPr>
                            </w:pPr>
                            <w:r w:rsidRPr="0071560B">
                              <w:rPr>
                                <w:rFonts w:ascii="Arial" w:hAnsi="Arial" w:cs="Arial"/>
                                <w:sz w:val="24"/>
                                <w:szCs w:val="24"/>
                              </w:rPr>
                              <w:t>The following meeting etiquette principles should be adhered to in all SIT/OIT meetings:</w:t>
                            </w:r>
                          </w:p>
                          <w:p w14:paraId="409D223B" w14:textId="3B6F7C06"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bCs/>
                                <w:color w:val="3F2A55"/>
                                <w:kern w:val="24"/>
                                <w:sz w:val="24"/>
                              </w:rPr>
                              <w:t xml:space="preserve">Attendance: </w:t>
                            </w:r>
                            <w:r w:rsidRPr="0071560B">
                              <w:rPr>
                                <w:rFonts w:eastAsia="Verdana"/>
                                <w:bCs/>
                                <w:kern w:val="24"/>
                                <w:sz w:val="24"/>
                              </w:rPr>
                              <w:t>All required team members should prioritise OIT/SIT meetings over BAU activities and attend all meetings as required. If you are unable to attend a meeting for any reason, the Chair and Facilitator should be informed, and a deputy nominated to fulfil the role.</w:t>
                            </w:r>
                          </w:p>
                          <w:p w14:paraId="673701A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bCs/>
                                <w:color w:val="3F2A55"/>
                                <w:kern w:val="24"/>
                                <w:sz w:val="24"/>
                              </w:rPr>
                              <w:t xml:space="preserve">Timekeeping: </w:t>
                            </w:r>
                            <w:r w:rsidRPr="0071560B">
                              <w:rPr>
                                <w:rFonts w:eastAsia="Verdana"/>
                                <w:bCs/>
                                <w:kern w:val="24"/>
                                <w:sz w:val="24"/>
                              </w:rPr>
                              <w:t xml:space="preserve">All team members should arrive promptly to OIT/SIT meetings. </w:t>
                            </w:r>
                          </w:p>
                          <w:p w14:paraId="739E12DF" w14:textId="14A9697D" w:rsidR="00261E1C" w:rsidRPr="0071560B" w:rsidRDefault="00261E1C" w:rsidP="004A415B">
                            <w:pPr>
                              <w:pStyle w:val="ListParagraph"/>
                              <w:numPr>
                                <w:ilvl w:val="0"/>
                                <w:numId w:val="1"/>
                              </w:numPr>
                              <w:tabs>
                                <w:tab w:val="left" w:pos="709"/>
                              </w:tabs>
                              <w:spacing w:after="0"/>
                              <w:rPr>
                                <w:rFonts w:eastAsia="Times New Roman"/>
                                <w:sz w:val="24"/>
                              </w:rPr>
                            </w:pPr>
                            <w:bookmarkStart w:id="47" w:name="_Hlk193192479"/>
                            <w:r w:rsidRPr="0071560B">
                              <w:rPr>
                                <w:rFonts w:eastAsia="Verdana"/>
                                <w:b/>
                                <w:bCs/>
                                <w:color w:val="3F2A55"/>
                                <w:kern w:val="24"/>
                                <w:sz w:val="24"/>
                              </w:rPr>
                              <w:t xml:space="preserve">Agendas: </w:t>
                            </w:r>
                            <w:r w:rsidRPr="0071560B">
                              <w:rPr>
                                <w:rFonts w:eastAsia="Verdana"/>
                                <w:color w:val="3F2A55"/>
                                <w:kern w:val="24"/>
                                <w:sz w:val="24"/>
                              </w:rPr>
                              <w:t>Standard agendas</w:t>
                            </w:r>
                            <w:r w:rsidRPr="0071560B">
                              <w:rPr>
                                <w:rFonts w:eastAsia="Times New Roman"/>
                                <w:sz w:val="24"/>
                              </w:rPr>
                              <w:t xml:space="preserve"> should be followed for all OIT and SIT meetings. These can be found in </w:t>
                            </w:r>
                            <w:r w:rsidR="00FA170C" w:rsidRPr="0071560B">
                              <w:rPr>
                                <w:rFonts w:eastAsia="Times New Roman"/>
                                <w:sz w:val="24"/>
                              </w:rPr>
                              <w:t xml:space="preserve">section 8 and </w:t>
                            </w:r>
                            <w:r w:rsidRPr="0071560B">
                              <w:rPr>
                                <w:rFonts w:eastAsia="Times New Roman"/>
                                <w:sz w:val="24"/>
                              </w:rPr>
                              <w:t>the OIT/SIT IMPs.</w:t>
                            </w:r>
                          </w:p>
                          <w:bookmarkEnd w:id="47"/>
                          <w:p w14:paraId="44485EA8"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Times New Roman"/>
                                <w:b/>
                                <w:color w:val="3F2A55"/>
                                <w:sz w:val="24"/>
                              </w:rPr>
                              <w:t>Respect:</w:t>
                            </w:r>
                            <w:r w:rsidRPr="0071560B">
                              <w:rPr>
                                <w:rFonts w:eastAsia="Times New Roman"/>
                                <w:color w:val="3F2A55"/>
                                <w:sz w:val="24"/>
                              </w:rPr>
                              <w:t xml:space="preserve"> </w:t>
                            </w:r>
                            <w:r w:rsidRPr="0071560B">
                              <w:rPr>
                                <w:rFonts w:eastAsia="Times New Roman"/>
                                <w:sz w:val="24"/>
                              </w:rPr>
                              <w:t>All team members should have the opportunity to speak without being interrupted, and be allowed to fulfil the role they have been assigned.</w:t>
                            </w:r>
                          </w:p>
                          <w:p w14:paraId="276422D5" w14:textId="5CC3802E" w:rsidR="004B6FBE" w:rsidRPr="0071560B" w:rsidRDefault="004B6FBE" w:rsidP="00FA170C">
                            <w:pPr>
                              <w:pStyle w:val="ListParagraph"/>
                              <w:numPr>
                                <w:ilvl w:val="0"/>
                                <w:numId w:val="1"/>
                              </w:numPr>
                              <w:tabs>
                                <w:tab w:val="left" w:pos="709"/>
                              </w:tabs>
                              <w:spacing w:after="0"/>
                              <w:rPr>
                                <w:rFonts w:eastAsia="Times New Roman"/>
                                <w:sz w:val="24"/>
                              </w:rPr>
                            </w:pPr>
                            <w:r w:rsidRPr="0071560B">
                              <w:rPr>
                                <w:rFonts w:eastAsia="Times New Roman"/>
                                <w:b/>
                                <w:color w:val="3F2A55"/>
                                <w:sz w:val="24"/>
                              </w:rPr>
                              <w:t>Technology:</w:t>
                            </w:r>
                            <w:r w:rsidRPr="0071560B">
                              <w:rPr>
                                <w:rFonts w:eastAsia="Times New Roman"/>
                                <w:color w:val="3F2A55"/>
                                <w:sz w:val="24"/>
                              </w:rPr>
                              <w:t xml:space="preserve"> </w:t>
                            </w:r>
                            <w:bookmarkStart w:id="48" w:name="_Hlk193192604"/>
                            <w:r w:rsidR="00C327B4" w:rsidRPr="0071560B">
                              <w:rPr>
                                <w:rFonts w:eastAsia="Times New Roman"/>
                                <w:color w:val="3F2A55"/>
                                <w:sz w:val="24"/>
                              </w:rPr>
                              <w:t xml:space="preserve">All mobile phones should be silenced (unless on-call). </w:t>
                            </w:r>
                            <w:bookmarkEnd w:id="48"/>
                          </w:p>
                          <w:p w14:paraId="47990A03" w14:textId="4F380480" w:rsidR="004B6FBE" w:rsidRPr="0071560B" w:rsidRDefault="004B6FBE" w:rsidP="004B6FBE">
                            <w:pPr>
                              <w:pStyle w:val="ListParagraph"/>
                              <w:numPr>
                                <w:ilvl w:val="0"/>
                                <w:numId w:val="1"/>
                              </w:numPr>
                              <w:tabs>
                                <w:tab w:val="left" w:pos="709"/>
                              </w:tabs>
                              <w:spacing w:after="0"/>
                              <w:rPr>
                                <w:rFonts w:eastAsia="Times New Roman"/>
                                <w:sz w:val="24"/>
                              </w:rPr>
                            </w:pPr>
                            <w:r w:rsidRPr="0071560B">
                              <w:rPr>
                                <w:rFonts w:eastAsia="Times New Roman"/>
                                <w:b/>
                                <w:color w:val="3F2A55"/>
                                <w:sz w:val="24"/>
                              </w:rPr>
                              <w:t>Cooperation:</w:t>
                            </w:r>
                            <w:r w:rsidRPr="0071560B">
                              <w:rPr>
                                <w:rFonts w:eastAsia="Times New Roman"/>
                                <w:color w:val="3F2A55"/>
                                <w:sz w:val="24"/>
                              </w:rPr>
                              <w:t xml:space="preserve"> </w:t>
                            </w:r>
                            <w:r w:rsidRPr="0071560B">
                              <w:rPr>
                                <w:rFonts w:eastAsia="Times New Roman"/>
                                <w:sz w:val="24"/>
                              </w:rPr>
                              <w:t xml:space="preserve">All team members should ensure they help and assist the support team in the </w:t>
                            </w:r>
                            <w:r w:rsidR="005673A8" w:rsidRPr="0071560B">
                              <w:rPr>
                                <w:rFonts w:eastAsia="Times New Roman"/>
                                <w:sz w:val="24"/>
                              </w:rPr>
                              <w:t>i</w:t>
                            </w:r>
                            <w:r w:rsidRPr="0071560B">
                              <w:rPr>
                                <w:rFonts w:eastAsia="Times New Roman"/>
                                <w:sz w:val="24"/>
                              </w:rPr>
                              <w:t xml:space="preserve">nformation </w:t>
                            </w:r>
                            <w:r w:rsidR="005673A8" w:rsidRPr="0071560B">
                              <w:rPr>
                                <w:rFonts w:eastAsia="Times New Roman"/>
                                <w:sz w:val="24"/>
                              </w:rPr>
                              <w:t>m</w:t>
                            </w:r>
                            <w:r w:rsidRPr="0071560B">
                              <w:rPr>
                                <w:rFonts w:eastAsia="Times New Roman"/>
                                <w:sz w:val="24"/>
                              </w:rPr>
                              <w:t>anagement process. This means speaking clearly and the OIT</w:t>
                            </w:r>
                            <w:r w:rsidR="00C327B4" w:rsidRPr="0071560B">
                              <w:rPr>
                                <w:rFonts w:eastAsia="Times New Roman"/>
                                <w:sz w:val="24"/>
                              </w:rPr>
                              <w:t>/SIT</w:t>
                            </w:r>
                            <w:r w:rsidRPr="0071560B">
                              <w:rPr>
                                <w:rFonts w:eastAsia="Times New Roman"/>
                                <w:sz w:val="24"/>
                              </w:rPr>
                              <w:t xml:space="preserve"> Chair</w:t>
                            </w:r>
                            <w:r w:rsidR="00C327B4" w:rsidRPr="0071560B">
                              <w:rPr>
                                <w:rFonts w:eastAsia="Times New Roman"/>
                                <w:sz w:val="24"/>
                              </w:rPr>
                              <w:t>s</w:t>
                            </w:r>
                            <w:r w:rsidRPr="0071560B">
                              <w:rPr>
                                <w:rFonts w:eastAsia="Times New Roman"/>
                                <w:sz w:val="24"/>
                              </w:rPr>
                              <w:t xml:space="preserve"> pausing the meeting as required to clarify decisions, issues, actions, owners and deadlines. Members are encouraged to introduce themselves clearly using their preferred gender pronouns.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8FE88AD" id="_x0000_s1040" type="#_x0000_t202" style="position:absolute;left:0;text-align:left;margin-left:0;margin-top:65.55pt;width:455.75pt;height:273pt;z-index:251661824;visibility:visible;mso-wrap-style:square;mso-width-percent:0;mso-height-percent:0;mso-wrap-distance-left:9pt;mso-wrap-distance-top:3.6pt;mso-wrap-distance-right:9pt;mso-wrap-distance-bottom:3.6pt;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EHNYFwIAAAAEAAAOAAAAZHJzL2Uyb0RvYy54bWysk92O2yAQhe8r9R0Q940db7xJrTirNNtU&#10;lbY/0rYPgDGOUYGhQGJvn74Dzmaj9q6qLxB44DDzzWF9N2pFTsJ5Caam81lOiTAcWmkONf3+bf9m&#10;RYkPzLRMgRE1fRKe3m1ev1oPthIF9KBa4QiKGF8NtqZ9CLbKMs97oZmfgRUGgx04zQIu3SFrHRtQ&#10;XausyPPbbADXWgdceI9/76cg3ST9rhM8fOk6LwJRNcXcQhpdGps4Zps1qw6O2V7ycxrsH7LQTBq8&#10;9CJ1zwIjRyf/ktKSO/DQhRkHnUHXSS5SDVjNPP+jmseeWZFqQTjeXjD5/yfLP58e7VdHwvgORmxg&#10;KsLbB+A/PDGw65k5iK1zMPSCtXjxPCLLBuur89GI2lc+ijTDJ2ixyewYIAmNndORCtZJUB0b8HSB&#10;LsZAOP4sl6tVXpSUcIzdLG6X8zy1JWPV83HrfPggQJM4qanDriZ5dnrwIabDquct8TYDe6lU6qwy&#10;ZKhpsSqX5VQZKNnGaNzn3aHZKUdODM1xsy+2ZZmKw8j1Ni0DWlRJXdNVHr/JNJHHe9OmawKTappj&#10;KsqcAUUmE50wNiORLdJLhyOwBtonROZgsiQ+IZz04H5RMqAda+p/HpkTlKiPBrG/nS8W0b9psSiX&#10;BS7cdaS5jjDDUaqmgZJpugvJ8xOdLbankwncSybnnNFmief5SUQfX6/TrpeHu/kNAAD//wMAUEsD&#10;BBQABgAIAAAAIQDesH283wAAAAgBAAAPAAAAZHJzL2Rvd25yZXYueG1sTI/BTsMwEETvSPyDtUhc&#10;EHVM1LQNcSpAQogjKZfenNjEEfE6ip0m7deznOA4O6uZN8V+cT07mTF0HiWIVQLMYON1h62Ez8Pr&#10;/RZYiAq16j0aCWcTYF9eXxUq137GD3OqYssoBEOuJNgYh5zz0FjjVFj5wSB5X350KpIcW65HNVO4&#10;6/lDkmTcqQ6pwarBvFjTfFeTk3Bn52P1fJni4ZLV67Tbvdnzeyrl7c3y9AgsmiX+PcMvPqFDSUy1&#10;n1AH1kugIZGuqRDAyN4JsQZWS8g2GwG8LPj/AeUPAAAA//8DAFBLAQItABQABgAIAAAAIQC2gziS&#10;/gAAAOEBAAATAAAAAAAAAAAAAAAAAAAAAABbQ29udGVudF9UeXBlc10ueG1sUEsBAi0AFAAGAAgA&#10;AAAhADj9If/WAAAAlAEAAAsAAAAAAAAAAAAAAAAALwEAAF9yZWxzLy5yZWxzUEsBAi0AFAAGAAgA&#10;AAAhAEkQc1gXAgAAAAQAAA4AAAAAAAAAAAAAAAAALgIAAGRycy9lMm9Eb2MueG1sUEsBAi0AFAAG&#10;AAgAAAAhAN6wfbzfAAAACAEAAA8AAAAAAAAAAAAAAAAAcQQAAGRycy9kb3ducmV2LnhtbFBLBQYA&#10;AAAABAAEAPMAAAB9BQAAAAA=&#10;" filled="f" strokecolor="#3f2a55" strokeweight="2.25pt">
                <v:textbox>
                  <w:txbxContent>
                    <w:p w14:paraId="715AB9F7" w14:textId="77777777" w:rsidR="004B6FBE" w:rsidRPr="0071560B" w:rsidRDefault="004B6FBE" w:rsidP="004A415B">
                      <w:pPr>
                        <w:spacing w:after="0" w:line="240" w:lineRule="auto"/>
                        <w:jc w:val="both"/>
                        <w:rPr>
                          <w:rFonts w:ascii="Arial" w:hAnsi="Arial" w:cs="Arial"/>
                          <w:sz w:val="24"/>
                          <w:szCs w:val="24"/>
                        </w:rPr>
                      </w:pPr>
                      <w:r w:rsidRPr="0071560B">
                        <w:rPr>
                          <w:rFonts w:ascii="Arial" w:hAnsi="Arial" w:cs="Arial"/>
                          <w:sz w:val="24"/>
                          <w:szCs w:val="24"/>
                        </w:rPr>
                        <w:t>The following meeting etiquette principles should be adhered to in all SIT/OIT meetings:</w:t>
                      </w:r>
                    </w:p>
                    <w:p w14:paraId="409D223B" w14:textId="3B6F7C06"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bCs/>
                          <w:color w:val="3F2A55"/>
                          <w:kern w:val="24"/>
                          <w:sz w:val="24"/>
                        </w:rPr>
                        <w:t xml:space="preserve">Attendance: </w:t>
                      </w:r>
                      <w:r w:rsidRPr="0071560B">
                        <w:rPr>
                          <w:rFonts w:eastAsia="Verdana"/>
                          <w:bCs/>
                          <w:kern w:val="24"/>
                          <w:sz w:val="24"/>
                        </w:rPr>
                        <w:t>All required team members should prioritise OIT/SIT meetings over BAU activities and attend all meetings as required. If you are unable to attend a meeting for any reason, the Chair and Facilitator should be informed, and a deputy nominated to fulfil the role.</w:t>
                      </w:r>
                    </w:p>
                    <w:p w14:paraId="673701AE"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Verdana"/>
                          <w:b/>
                          <w:bCs/>
                          <w:color w:val="3F2A55"/>
                          <w:kern w:val="24"/>
                          <w:sz w:val="24"/>
                        </w:rPr>
                        <w:t xml:space="preserve">Timekeeping: </w:t>
                      </w:r>
                      <w:r w:rsidRPr="0071560B">
                        <w:rPr>
                          <w:rFonts w:eastAsia="Verdana"/>
                          <w:bCs/>
                          <w:kern w:val="24"/>
                          <w:sz w:val="24"/>
                        </w:rPr>
                        <w:t xml:space="preserve">All team members should arrive promptly to OIT/SIT meetings. </w:t>
                      </w:r>
                    </w:p>
                    <w:p w14:paraId="739E12DF" w14:textId="14A9697D" w:rsidR="00261E1C" w:rsidRPr="0071560B" w:rsidRDefault="00261E1C" w:rsidP="004A415B">
                      <w:pPr>
                        <w:pStyle w:val="ListParagraph"/>
                        <w:numPr>
                          <w:ilvl w:val="0"/>
                          <w:numId w:val="1"/>
                        </w:numPr>
                        <w:tabs>
                          <w:tab w:val="left" w:pos="709"/>
                        </w:tabs>
                        <w:spacing w:after="0"/>
                        <w:rPr>
                          <w:rFonts w:eastAsia="Times New Roman"/>
                          <w:sz w:val="24"/>
                        </w:rPr>
                      </w:pPr>
                      <w:bookmarkStart w:id="49" w:name="_Hlk193192479"/>
                      <w:r w:rsidRPr="0071560B">
                        <w:rPr>
                          <w:rFonts w:eastAsia="Verdana"/>
                          <w:b/>
                          <w:bCs/>
                          <w:color w:val="3F2A55"/>
                          <w:kern w:val="24"/>
                          <w:sz w:val="24"/>
                        </w:rPr>
                        <w:t xml:space="preserve">Agendas: </w:t>
                      </w:r>
                      <w:r w:rsidRPr="0071560B">
                        <w:rPr>
                          <w:rFonts w:eastAsia="Verdana"/>
                          <w:color w:val="3F2A55"/>
                          <w:kern w:val="24"/>
                          <w:sz w:val="24"/>
                        </w:rPr>
                        <w:t>Standard agendas</w:t>
                      </w:r>
                      <w:r w:rsidRPr="0071560B">
                        <w:rPr>
                          <w:rFonts w:eastAsia="Times New Roman"/>
                          <w:sz w:val="24"/>
                        </w:rPr>
                        <w:t xml:space="preserve"> should be followed for all OIT and SIT meetings. These can be found in </w:t>
                      </w:r>
                      <w:r w:rsidR="00FA170C" w:rsidRPr="0071560B">
                        <w:rPr>
                          <w:rFonts w:eastAsia="Times New Roman"/>
                          <w:sz w:val="24"/>
                        </w:rPr>
                        <w:t xml:space="preserve">section 8 and </w:t>
                      </w:r>
                      <w:r w:rsidRPr="0071560B">
                        <w:rPr>
                          <w:rFonts w:eastAsia="Times New Roman"/>
                          <w:sz w:val="24"/>
                        </w:rPr>
                        <w:t>the OIT/SIT IMPs.</w:t>
                      </w:r>
                    </w:p>
                    <w:bookmarkEnd w:id="49"/>
                    <w:p w14:paraId="44485EA8" w14:textId="77777777" w:rsidR="004B6FBE" w:rsidRPr="0071560B" w:rsidRDefault="004B6FBE" w:rsidP="004A415B">
                      <w:pPr>
                        <w:pStyle w:val="ListParagraph"/>
                        <w:numPr>
                          <w:ilvl w:val="0"/>
                          <w:numId w:val="1"/>
                        </w:numPr>
                        <w:tabs>
                          <w:tab w:val="left" w:pos="709"/>
                        </w:tabs>
                        <w:spacing w:after="0"/>
                        <w:rPr>
                          <w:rFonts w:eastAsia="Times New Roman"/>
                          <w:sz w:val="24"/>
                        </w:rPr>
                      </w:pPr>
                      <w:r w:rsidRPr="0071560B">
                        <w:rPr>
                          <w:rFonts w:eastAsia="Times New Roman"/>
                          <w:b/>
                          <w:color w:val="3F2A55"/>
                          <w:sz w:val="24"/>
                        </w:rPr>
                        <w:t>Respect:</w:t>
                      </w:r>
                      <w:r w:rsidRPr="0071560B">
                        <w:rPr>
                          <w:rFonts w:eastAsia="Times New Roman"/>
                          <w:color w:val="3F2A55"/>
                          <w:sz w:val="24"/>
                        </w:rPr>
                        <w:t xml:space="preserve"> </w:t>
                      </w:r>
                      <w:r w:rsidRPr="0071560B">
                        <w:rPr>
                          <w:rFonts w:eastAsia="Times New Roman"/>
                          <w:sz w:val="24"/>
                        </w:rPr>
                        <w:t>All team members should have the opportunity to speak without being interrupted, and be allowed to fulfil the role they have been assigned.</w:t>
                      </w:r>
                    </w:p>
                    <w:p w14:paraId="276422D5" w14:textId="5CC3802E" w:rsidR="004B6FBE" w:rsidRPr="0071560B" w:rsidRDefault="004B6FBE" w:rsidP="00FA170C">
                      <w:pPr>
                        <w:pStyle w:val="ListParagraph"/>
                        <w:numPr>
                          <w:ilvl w:val="0"/>
                          <w:numId w:val="1"/>
                        </w:numPr>
                        <w:tabs>
                          <w:tab w:val="left" w:pos="709"/>
                        </w:tabs>
                        <w:spacing w:after="0"/>
                        <w:rPr>
                          <w:rFonts w:eastAsia="Times New Roman"/>
                          <w:sz w:val="24"/>
                        </w:rPr>
                      </w:pPr>
                      <w:r w:rsidRPr="0071560B">
                        <w:rPr>
                          <w:rFonts w:eastAsia="Times New Roman"/>
                          <w:b/>
                          <w:color w:val="3F2A55"/>
                          <w:sz w:val="24"/>
                        </w:rPr>
                        <w:t>Technology:</w:t>
                      </w:r>
                      <w:r w:rsidRPr="0071560B">
                        <w:rPr>
                          <w:rFonts w:eastAsia="Times New Roman"/>
                          <w:color w:val="3F2A55"/>
                          <w:sz w:val="24"/>
                        </w:rPr>
                        <w:t xml:space="preserve"> </w:t>
                      </w:r>
                      <w:bookmarkStart w:id="50" w:name="_Hlk193192604"/>
                      <w:r w:rsidR="00C327B4" w:rsidRPr="0071560B">
                        <w:rPr>
                          <w:rFonts w:eastAsia="Times New Roman"/>
                          <w:color w:val="3F2A55"/>
                          <w:sz w:val="24"/>
                        </w:rPr>
                        <w:t xml:space="preserve">All mobile phones should be silenced (unless on-call). </w:t>
                      </w:r>
                      <w:bookmarkEnd w:id="50"/>
                    </w:p>
                    <w:p w14:paraId="47990A03" w14:textId="4F380480" w:rsidR="004B6FBE" w:rsidRPr="0071560B" w:rsidRDefault="004B6FBE" w:rsidP="004B6FBE">
                      <w:pPr>
                        <w:pStyle w:val="ListParagraph"/>
                        <w:numPr>
                          <w:ilvl w:val="0"/>
                          <w:numId w:val="1"/>
                        </w:numPr>
                        <w:tabs>
                          <w:tab w:val="left" w:pos="709"/>
                        </w:tabs>
                        <w:spacing w:after="0"/>
                        <w:rPr>
                          <w:rFonts w:eastAsia="Times New Roman"/>
                          <w:sz w:val="24"/>
                        </w:rPr>
                      </w:pPr>
                      <w:r w:rsidRPr="0071560B">
                        <w:rPr>
                          <w:rFonts w:eastAsia="Times New Roman"/>
                          <w:b/>
                          <w:color w:val="3F2A55"/>
                          <w:sz w:val="24"/>
                        </w:rPr>
                        <w:t>Cooperation:</w:t>
                      </w:r>
                      <w:r w:rsidRPr="0071560B">
                        <w:rPr>
                          <w:rFonts w:eastAsia="Times New Roman"/>
                          <w:color w:val="3F2A55"/>
                          <w:sz w:val="24"/>
                        </w:rPr>
                        <w:t xml:space="preserve"> </w:t>
                      </w:r>
                      <w:r w:rsidRPr="0071560B">
                        <w:rPr>
                          <w:rFonts w:eastAsia="Times New Roman"/>
                          <w:sz w:val="24"/>
                        </w:rPr>
                        <w:t xml:space="preserve">All team members should ensure they help and assist the support team in the </w:t>
                      </w:r>
                      <w:r w:rsidR="005673A8" w:rsidRPr="0071560B">
                        <w:rPr>
                          <w:rFonts w:eastAsia="Times New Roman"/>
                          <w:sz w:val="24"/>
                        </w:rPr>
                        <w:t>i</w:t>
                      </w:r>
                      <w:r w:rsidRPr="0071560B">
                        <w:rPr>
                          <w:rFonts w:eastAsia="Times New Roman"/>
                          <w:sz w:val="24"/>
                        </w:rPr>
                        <w:t xml:space="preserve">nformation </w:t>
                      </w:r>
                      <w:r w:rsidR="005673A8" w:rsidRPr="0071560B">
                        <w:rPr>
                          <w:rFonts w:eastAsia="Times New Roman"/>
                          <w:sz w:val="24"/>
                        </w:rPr>
                        <w:t>m</w:t>
                      </w:r>
                      <w:r w:rsidRPr="0071560B">
                        <w:rPr>
                          <w:rFonts w:eastAsia="Times New Roman"/>
                          <w:sz w:val="24"/>
                        </w:rPr>
                        <w:t>anagement process. This means speaking clearly and the OIT</w:t>
                      </w:r>
                      <w:r w:rsidR="00C327B4" w:rsidRPr="0071560B">
                        <w:rPr>
                          <w:rFonts w:eastAsia="Times New Roman"/>
                          <w:sz w:val="24"/>
                        </w:rPr>
                        <w:t>/SIT</w:t>
                      </w:r>
                      <w:r w:rsidRPr="0071560B">
                        <w:rPr>
                          <w:rFonts w:eastAsia="Times New Roman"/>
                          <w:sz w:val="24"/>
                        </w:rPr>
                        <w:t xml:space="preserve"> Chair</w:t>
                      </w:r>
                      <w:r w:rsidR="00C327B4" w:rsidRPr="0071560B">
                        <w:rPr>
                          <w:rFonts w:eastAsia="Times New Roman"/>
                          <w:sz w:val="24"/>
                        </w:rPr>
                        <w:t>s</w:t>
                      </w:r>
                      <w:r w:rsidRPr="0071560B">
                        <w:rPr>
                          <w:rFonts w:eastAsia="Times New Roman"/>
                          <w:sz w:val="24"/>
                        </w:rPr>
                        <w:t xml:space="preserve"> pausing the meeting as required to clarify decisions, issues, actions, owners and deadlines. Members are encouraged to introduce themselves clearly using their preferred gender pronouns.</w:t>
                      </w:r>
                    </w:p>
                  </w:txbxContent>
                </v:textbox>
                <w10:wrap type="square" anchorx="margin"/>
              </v:shape>
            </w:pict>
          </mc:Fallback>
        </mc:AlternateContent>
      </w:r>
      <w:r w:rsidR="00AE64BE" w:rsidRPr="0071560B">
        <w:rPr>
          <w:rFonts w:ascii="Arial" w:hAnsi="Arial" w:cs="Arial"/>
          <w:sz w:val="24"/>
          <w:szCs w:val="24"/>
        </w:rPr>
        <w:t xml:space="preserve">The Facilitator should </w:t>
      </w:r>
      <w:r w:rsidR="00090B46" w:rsidRPr="0071560B">
        <w:rPr>
          <w:rFonts w:ascii="Arial" w:hAnsi="Arial" w:cs="Arial"/>
          <w:sz w:val="24"/>
          <w:szCs w:val="24"/>
        </w:rPr>
        <w:t xml:space="preserve">aim to </w:t>
      </w:r>
      <w:r w:rsidR="00AE64BE" w:rsidRPr="0071560B">
        <w:rPr>
          <w:rFonts w:ascii="Arial" w:hAnsi="Arial" w:cs="Arial"/>
          <w:sz w:val="24"/>
          <w:szCs w:val="24"/>
        </w:rPr>
        <w:t>allow 60 minutes for all meetings, and should use discretion to delay/postpone meetings if required (e.g. urgent/critical information is due/key people cannot make the meeting). The first meeting may also take longer to gather all relevant incident information.</w:t>
      </w:r>
      <w:r w:rsidR="0019262E" w:rsidRPr="0071560B">
        <w:rPr>
          <w:rFonts w:ascii="Arial" w:hAnsi="Arial" w:cs="Arial"/>
          <w:sz w:val="24"/>
          <w:szCs w:val="24"/>
        </w:rPr>
        <w:t xml:space="preserve"> </w:t>
      </w:r>
    </w:p>
    <w:p w14:paraId="5BFFC242" w14:textId="73526D48" w:rsidR="000F79AD" w:rsidRPr="0071560B" w:rsidRDefault="000F79AD" w:rsidP="004F5DB8">
      <w:pPr>
        <w:spacing w:after="0" w:line="240" w:lineRule="auto"/>
        <w:rPr>
          <w:rFonts w:ascii="Arial" w:hAnsi="Arial" w:cs="Arial"/>
          <w:color w:val="3F2A55"/>
        </w:rPr>
      </w:pPr>
    </w:p>
    <w:p w14:paraId="37A3F6E8" w14:textId="77777777" w:rsidR="000472B1" w:rsidRPr="0071560B" w:rsidRDefault="000425C5" w:rsidP="000472B1">
      <w:pPr>
        <w:pStyle w:val="Heading3"/>
        <w:spacing w:after="240" w:line="240" w:lineRule="auto"/>
        <w:jc w:val="both"/>
        <w:rPr>
          <w:rFonts w:ascii="Arial" w:hAnsi="Arial" w:cs="Arial"/>
          <w:color w:val="3F2A55"/>
        </w:rPr>
      </w:pPr>
      <w:bookmarkStart w:id="51" w:name="_Toc194956960"/>
      <w:r w:rsidRPr="0071560B">
        <w:rPr>
          <w:rFonts w:ascii="Arial" w:hAnsi="Arial" w:cs="Arial"/>
          <w:color w:val="3F2A55"/>
        </w:rPr>
        <w:t>5.</w:t>
      </w:r>
      <w:r w:rsidR="008B67CB" w:rsidRPr="0071560B">
        <w:rPr>
          <w:rFonts w:ascii="Arial" w:hAnsi="Arial" w:cs="Arial"/>
          <w:color w:val="3F2A55"/>
        </w:rPr>
        <w:t>6</w:t>
      </w:r>
      <w:r w:rsidRPr="0071560B">
        <w:rPr>
          <w:rFonts w:ascii="Arial" w:hAnsi="Arial" w:cs="Arial"/>
          <w:color w:val="3F2A55"/>
        </w:rPr>
        <w:t xml:space="preserve"> Information management</w:t>
      </w:r>
      <w:bookmarkStart w:id="52" w:name="_Hlk195082798"/>
      <w:bookmarkEnd w:id="51"/>
    </w:p>
    <w:p w14:paraId="5E9D4C01" w14:textId="77777777" w:rsidR="00360866" w:rsidRDefault="008D1C6E" w:rsidP="00360866">
      <w:pPr>
        <w:spacing w:after="240" w:line="240" w:lineRule="auto"/>
        <w:jc w:val="both"/>
        <w:rPr>
          <w:rFonts w:ascii="Arial" w:hAnsi="Arial" w:cs="Arial"/>
          <w:sz w:val="24"/>
          <w:szCs w:val="24"/>
        </w:rPr>
      </w:pPr>
      <w:r w:rsidRPr="0071560B">
        <w:rPr>
          <w:rFonts w:ascii="Arial" w:hAnsi="Arial" w:cs="Arial"/>
        </w:rPr>
        <w:t xml:space="preserve">The use of </w:t>
      </w:r>
      <w:proofErr w:type="spellStart"/>
      <w:r w:rsidRPr="0071560B">
        <w:rPr>
          <w:rFonts w:ascii="Arial" w:hAnsi="Arial" w:cs="Arial"/>
        </w:rPr>
        <w:t>FSS’s</w:t>
      </w:r>
      <w:proofErr w:type="spellEnd"/>
      <w:r w:rsidRPr="0071560B">
        <w:rPr>
          <w:rFonts w:ascii="Arial" w:hAnsi="Arial" w:cs="Arial"/>
        </w:rPr>
        <w:t xml:space="preserve"> information management system, CLIO, during any incident is vital to store all key and official sensitive information and record team meeting outputs, including the decisions made and the allocation of actions. All FSS response team members should be trained and </w:t>
      </w:r>
      <w:r w:rsidR="00FE25A4" w:rsidRPr="0071560B">
        <w:rPr>
          <w:rFonts w:ascii="Arial" w:hAnsi="Arial" w:cs="Arial"/>
        </w:rPr>
        <w:t xml:space="preserve">able to </w:t>
      </w:r>
      <w:r w:rsidRPr="0071560B">
        <w:rPr>
          <w:rFonts w:ascii="Arial" w:hAnsi="Arial" w:cs="Arial"/>
        </w:rPr>
        <w:t xml:space="preserve">competently use CLIO. CLIO is a secure system and acts </w:t>
      </w:r>
      <w:r w:rsidR="00FE25A4" w:rsidRPr="0071560B">
        <w:rPr>
          <w:rFonts w:ascii="Arial" w:hAnsi="Arial" w:cs="Arial"/>
        </w:rPr>
        <w:t xml:space="preserve">as an audit trail for the incident. </w:t>
      </w:r>
      <w:r w:rsidRPr="0071560B">
        <w:rPr>
          <w:rFonts w:ascii="Arial" w:hAnsi="Arial" w:cs="Arial"/>
        </w:rPr>
        <w:t xml:space="preserve"> </w:t>
      </w:r>
      <w:r w:rsidR="00E000C7" w:rsidRPr="0071560B">
        <w:rPr>
          <w:rFonts w:ascii="Arial" w:hAnsi="Arial" w:cs="Arial"/>
          <w:sz w:val="24"/>
          <w:szCs w:val="24"/>
        </w:rPr>
        <w:t xml:space="preserve">Any external agencies who don’t have access </w:t>
      </w:r>
      <w:r w:rsidR="00FA170C" w:rsidRPr="0071560B">
        <w:rPr>
          <w:rFonts w:ascii="Arial" w:hAnsi="Arial" w:cs="Arial"/>
          <w:sz w:val="24"/>
          <w:szCs w:val="24"/>
        </w:rPr>
        <w:t xml:space="preserve">to </w:t>
      </w:r>
      <w:r w:rsidR="00E000C7" w:rsidRPr="0071560B">
        <w:rPr>
          <w:rFonts w:ascii="Arial" w:hAnsi="Arial" w:cs="Arial"/>
          <w:sz w:val="24"/>
          <w:szCs w:val="24"/>
        </w:rPr>
        <w:t>CLIO will receive all information and documentation via email (</w:t>
      </w:r>
      <w:r w:rsidR="004016AF" w:rsidRPr="0071560B">
        <w:rPr>
          <w:rFonts w:ascii="Arial" w:hAnsi="Arial" w:cs="Arial"/>
          <w:sz w:val="24"/>
          <w:szCs w:val="24"/>
        </w:rPr>
        <w:t xml:space="preserve">clearly </w:t>
      </w:r>
      <w:r w:rsidR="00E000C7" w:rsidRPr="0071560B">
        <w:rPr>
          <w:rFonts w:ascii="Arial" w:hAnsi="Arial" w:cs="Arial"/>
          <w:sz w:val="24"/>
          <w:szCs w:val="24"/>
        </w:rPr>
        <w:t xml:space="preserve">marked with the appropriate security classification). </w:t>
      </w:r>
      <w:bookmarkEnd w:id="52"/>
    </w:p>
    <w:p w14:paraId="5B34F872" w14:textId="52CD9232" w:rsidR="000425C5" w:rsidRPr="001C5A6D" w:rsidRDefault="000425C5" w:rsidP="00360866">
      <w:pPr>
        <w:spacing w:after="240" w:line="240" w:lineRule="auto"/>
        <w:jc w:val="both"/>
        <w:rPr>
          <w:rFonts w:ascii="Arial" w:hAnsi="Arial" w:cs="Arial"/>
          <w:sz w:val="24"/>
          <w:szCs w:val="24"/>
        </w:rPr>
      </w:pPr>
      <w:bookmarkStart w:id="53" w:name="_Toc194956961"/>
      <w:r w:rsidRPr="001C5A6D">
        <w:rPr>
          <w:rFonts w:ascii="Arial" w:hAnsi="Arial" w:cs="Arial"/>
          <w:color w:val="3F2A55"/>
          <w:sz w:val="24"/>
          <w:szCs w:val="24"/>
        </w:rPr>
        <w:t>5.</w:t>
      </w:r>
      <w:r w:rsidR="008B67CB" w:rsidRPr="001C5A6D">
        <w:rPr>
          <w:rFonts w:ascii="Arial" w:hAnsi="Arial" w:cs="Arial"/>
          <w:color w:val="3F2A55"/>
          <w:sz w:val="24"/>
          <w:szCs w:val="24"/>
        </w:rPr>
        <w:t>6</w:t>
      </w:r>
      <w:r w:rsidRPr="001C5A6D">
        <w:rPr>
          <w:rFonts w:ascii="Arial" w:hAnsi="Arial" w:cs="Arial"/>
          <w:color w:val="3F2A55"/>
          <w:sz w:val="24"/>
          <w:szCs w:val="24"/>
        </w:rPr>
        <w:t>.1 Information management cycle</w:t>
      </w:r>
      <w:bookmarkEnd w:id="53"/>
    </w:p>
    <w:p w14:paraId="1A2C2441" w14:textId="12B1905C" w:rsidR="000425C5" w:rsidRPr="0071560B" w:rsidRDefault="000425C5" w:rsidP="004A415B">
      <w:pPr>
        <w:spacing w:after="240"/>
        <w:jc w:val="both"/>
        <w:rPr>
          <w:rFonts w:ascii="Arial" w:hAnsi="Arial" w:cs="Arial"/>
          <w:sz w:val="24"/>
        </w:rPr>
      </w:pPr>
      <w:r w:rsidRPr="0071560B">
        <w:rPr>
          <w:rFonts w:ascii="Arial" w:hAnsi="Arial" w:cs="Arial"/>
          <w:sz w:val="24"/>
        </w:rPr>
        <w:t xml:space="preserve">The information management cycle details the information management process in both the OIT and SIT. </w:t>
      </w:r>
      <w:r w:rsidR="00FA170C" w:rsidRPr="0071560B">
        <w:rPr>
          <w:rFonts w:ascii="Arial" w:hAnsi="Arial" w:cs="Arial"/>
          <w:sz w:val="24"/>
        </w:rPr>
        <w:t>Figure 11: Information management cycle</w:t>
      </w:r>
    </w:p>
    <w:p w14:paraId="49F096AD" w14:textId="50270C30" w:rsidR="002149CF" w:rsidRPr="0071560B" w:rsidRDefault="00B85050" w:rsidP="00CC2430">
      <w:pPr>
        <w:spacing w:after="0"/>
        <w:rPr>
          <w:rFonts w:ascii="Arial" w:hAnsi="Arial" w:cs="Arial"/>
          <w:i/>
          <w:sz w:val="20"/>
          <w:szCs w:val="24"/>
        </w:rPr>
      </w:pPr>
      <w:r w:rsidRPr="0071560B">
        <w:rPr>
          <w:rFonts w:ascii="Arial" w:hAnsi="Arial" w:cs="Arial"/>
          <w:noProof/>
          <w:sz w:val="24"/>
          <w:lang w:eastAsia="en-GB"/>
        </w:rPr>
        <w:lastRenderedPageBreak/>
        <w:drawing>
          <wp:inline distT="0" distB="0" distL="0" distR="0" wp14:anchorId="004F4308" wp14:editId="050B6A6D">
            <wp:extent cx="5514975" cy="3384782"/>
            <wp:effectExtent l="0" t="0" r="0" b="6350"/>
            <wp:docPr id="236" name="Picture 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5527789" cy="3392647"/>
                    </a:xfrm>
                    <a:prstGeom prst="rect">
                      <a:avLst/>
                    </a:prstGeom>
                    <a:noFill/>
                  </pic:spPr>
                </pic:pic>
              </a:graphicData>
            </a:graphic>
          </wp:inline>
        </w:drawing>
      </w:r>
    </w:p>
    <w:p w14:paraId="46B24F98" w14:textId="77777777" w:rsidR="000425C5" w:rsidRPr="0071560B" w:rsidRDefault="000425C5" w:rsidP="000425C5">
      <w:pPr>
        <w:spacing w:after="0" w:line="240" w:lineRule="auto"/>
        <w:rPr>
          <w:rFonts w:ascii="Arial" w:hAnsi="Arial" w:cs="Arial"/>
          <w:sz w:val="24"/>
          <w:szCs w:val="24"/>
        </w:rPr>
      </w:pPr>
    </w:p>
    <w:p w14:paraId="41A46657" w14:textId="1B45872D" w:rsidR="00B85050" w:rsidRPr="0071560B" w:rsidRDefault="00B85050" w:rsidP="004A415B">
      <w:pPr>
        <w:pStyle w:val="Heading3"/>
        <w:spacing w:after="240" w:line="240" w:lineRule="auto"/>
        <w:jc w:val="both"/>
        <w:rPr>
          <w:rFonts w:ascii="Arial" w:hAnsi="Arial" w:cs="Arial"/>
          <w:color w:val="3F2A55"/>
        </w:rPr>
      </w:pPr>
      <w:bookmarkStart w:id="54" w:name="_Toc194956962"/>
      <w:r w:rsidRPr="0071560B">
        <w:rPr>
          <w:rFonts w:ascii="Arial" w:hAnsi="Arial" w:cs="Arial"/>
          <w:color w:val="3F2A55"/>
        </w:rPr>
        <w:t>5.</w:t>
      </w:r>
      <w:r w:rsidR="008B67CB" w:rsidRPr="0071560B">
        <w:rPr>
          <w:rFonts w:ascii="Arial" w:hAnsi="Arial" w:cs="Arial"/>
          <w:color w:val="3F2A55"/>
        </w:rPr>
        <w:t>7</w:t>
      </w:r>
      <w:r w:rsidRPr="0071560B">
        <w:rPr>
          <w:rFonts w:ascii="Arial" w:hAnsi="Arial" w:cs="Arial"/>
          <w:color w:val="3F2A55"/>
        </w:rPr>
        <w:t xml:space="preserve"> Battle rhythm</w:t>
      </w:r>
      <w:bookmarkEnd w:id="54"/>
    </w:p>
    <w:p w14:paraId="5AF6F590" w14:textId="4E01E1E8" w:rsidR="00B85050" w:rsidRPr="0071560B" w:rsidRDefault="00B85050" w:rsidP="004A415B">
      <w:pPr>
        <w:spacing w:after="240" w:line="240" w:lineRule="auto"/>
        <w:jc w:val="both"/>
        <w:rPr>
          <w:rFonts w:ascii="Arial" w:hAnsi="Arial" w:cs="Arial"/>
          <w:sz w:val="24"/>
          <w:szCs w:val="24"/>
        </w:rPr>
      </w:pPr>
      <w:r w:rsidRPr="0071560B">
        <w:rPr>
          <w:rFonts w:ascii="Arial" w:hAnsi="Arial" w:cs="Arial"/>
          <w:sz w:val="24"/>
          <w:szCs w:val="24"/>
        </w:rPr>
        <w:t xml:space="preserve">The OIT and SIT Chairs, in liaison with the Facilitator, must establish a ‘battle rhythm’ that defines </w:t>
      </w:r>
      <w:r w:rsidRPr="0071560B">
        <w:rPr>
          <w:rFonts w:ascii="Arial" w:hAnsi="Arial" w:cs="Arial"/>
          <w:b/>
          <w:color w:val="3F2A56"/>
          <w:sz w:val="24"/>
          <w:szCs w:val="24"/>
        </w:rPr>
        <w:t>when</w:t>
      </w:r>
      <w:r w:rsidR="00795FAE" w:rsidRPr="0071560B">
        <w:rPr>
          <w:rFonts w:ascii="Arial" w:hAnsi="Arial" w:cs="Arial"/>
          <w:b/>
          <w:color w:val="3F2A56"/>
          <w:sz w:val="24"/>
          <w:szCs w:val="24"/>
        </w:rPr>
        <w:t xml:space="preserve"> &amp; how</w:t>
      </w:r>
      <w:r w:rsidRPr="0071560B">
        <w:rPr>
          <w:rFonts w:ascii="Arial" w:hAnsi="Arial" w:cs="Arial"/>
          <w:b/>
          <w:color w:val="3F2A56"/>
          <w:sz w:val="24"/>
          <w:szCs w:val="24"/>
        </w:rPr>
        <w:t xml:space="preserve"> meetings are to be held</w:t>
      </w:r>
      <w:r w:rsidRPr="0071560B">
        <w:rPr>
          <w:rFonts w:ascii="Arial" w:hAnsi="Arial" w:cs="Arial"/>
          <w:sz w:val="24"/>
          <w:szCs w:val="24"/>
        </w:rPr>
        <w:t>, and when the team will conduct updates</w:t>
      </w:r>
      <w:r w:rsidR="00261E1C" w:rsidRPr="0071560B">
        <w:rPr>
          <w:rFonts w:ascii="Arial" w:hAnsi="Arial" w:cs="Arial"/>
          <w:sz w:val="24"/>
          <w:szCs w:val="24"/>
        </w:rPr>
        <w:t xml:space="preserve"> and</w:t>
      </w:r>
      <w:r w:rsidRPr="0071560B">
        <w:rPr>
          <w:rFonts w:ascii="Arial" w:hAnsi="Arial" w:cs="Arial"/>
          <w:sz w:val="24"/>
          <w:szCs w:val="24"/>
        </w:rPr>
        <w:t xml:space="preserve"> briefings</w:t>
      </w:r>
      <w:r w:rsidR="00261E1C" w:rsidRPr="0071560B">
        <w:rPr>
          <w:rFonts w:ascii="Arial" w:hAnsi="Arial" w:cs="Arial"/>
          <w:sz w:val="24"/>
          <w:szCs w:val="24"/>
        </w:rPr>
        <w:t xml:space="preserve"> and consider any external meetings</w:t>
      </w:r>
      <w:r w:rsidRPr="0071560B">
        <w:rPr>
          <w:rFonts w:ascii="Arial" w:hAnsi="Arial" w:cs="Arial"/>
          <w:sz w:val="24"/>
          <w:szCs w:val="24"/>
        </w:rPr>
        <w:t xml:space="preserve"> etc. This may follow one of the following options:</w:t>
      </w:r>
    </w:p>
    <w:p w14:paraId="4F378CF9" w14:textId="77777777" w:rsidR="00B85050" w:rsidRPr="0071560B" w:rsidRDefault="00B85050" w:rsidP="00B5776E">
      <w:pPr>
        <w:pStyle w:val="ListParagraph"/>
        <w:numPr>
          <w:ilvl w:val="0"/>
          <w:numId w:val="5"/>
        </w:numPr>
        <w:rPr>
          <w:sz w:val="24"/>
          <w:szCs w:val="24"/>
        </w:rPr>
      </w:pPr>
      <w:r w:rsidRPr="0071560B">
        <w:rPr>
          <w:sz w:val="24"/>
          <w:szCs w:val="24"/>
        </w:rPr>
        <w:t>Meeting on a pre-defined basis i.e. every 90 minutes, 09:00 daily etc., or</w:t>
      </w:r>
    </w:p>
    <w:p w14:paraId="2CD0DFB8" w14:textId="16724C12" w:rsidR="0005533A" w:rsidRPr="0071560B" w:rsidRDefault="00FA170C" w:rsidP="00FA170C">
      <w:pPr>
        <w:pStyle w:val="ListParagraph"/>
        <w:numPr>
          <w:ilvl w:val="0"/>
          <w:numId w:val="5"/>
        </w:numPr>
        <w:rPr>
          <w:sz w:val="24"/>
          <w:szCs w:val="24"/>
        </w:rPr>
      </w:pPr>
      <w:r w:rsidRPr="0071560B">
        <w:rPr>
          <w:sz w:val="24"/>
          <w:szCs w:val="24"/>
        </w:rPr>
        <w:t>At a different time and pace depending on the nature and speed of the incident.</w:t>
      </w:r>
    </w:p>
    <w:p w14:paraId="24A614D7" w14:textId="1FF4862A" w:rsidR="000B0B24" w:rsidRPr="0071560B" w:rsidRDefault="000B0B24" w:rsidP="002A27D2">
      <w:pPr>
        <w:spacing w:after="0" w:line="240" w:lineRule="auto"/>
        <w:jc w:val="both"/>
        <w:rPr>
          <w:rFonts w:ascii="Arial" w:hAnsi="Arial" w:cs="Arial"/>
          <w:sz w:val="24"/>
          <w:szCs w:val="24"/>
        </w:rPr>
        <w:sectPr w:rsidR="000B0B24" w:rsidRPr="0071560B" w:rsidSect="009D3CB9">
          <w:headerReference w:type="default" r:id="rId38"/>
          <w:footerReference w:type="default" r:id="rId39"/>
          <w:footerReference w:type="first" r:id="rId40"/>
          <w:pgSz w:w="11906" w:h="16838"/>
          <w:pgMar w:top="1440" w:right="1440" w:bottom="1440" w:left="1440" w:header="709" w:footer="709" w:gutter="0"/>
          <w:pgBorders w:display="firstPage" w:offsetFrom="page">
            <w:top w:val="single" w:sz="24" w:space="24" w:color="3F2A55"/>
            <w:left w:val="single" w:sz="24" w:space="24" w:color="3F2A55"/>
            <w:bottom w:val="single" w:sz="24" w:space="24" w:color="3F2A55"/>
            <w:right w:val="single" w:sz="24" w:space="24" w:color="3F2A55"/>
          </w:pgBorders>
          <w:cols w:space="708"/>
          <w:titlePg/>
          <w:docGrid w:linePitch="360"/>
        </w:sectPr>
      </w:pPr>
      <w:r w:rsidRPr="0071560B">
        <w:rPr>
          <w:rFonts w:ascii="Arial" w:hAnsi="Arial" w:cs="Arial"/>
          <w:sz w:val="24"/>
          <w:szCs w:val="24"/>
        </w:rPr>
        <w:t xml:space="preserve">Although the battle rhythm is usually set early in an incident, it can change as the incident develops and should </w:t>
      </w:r>
      <w:r w:rsidR="00261E1C" w:rsidRPr="0071560B">
        <w:rPr>
          <w:rFonts w:ascii="Arial" w:hAnsi="Arial" w:cs="Arial"/>
          <w:sz w:val="24"/>
          <w:szCs w:val="24"/>
        </w:rPr>
        <w:t xml:space="preserve">be reviewed throughout an incident. </w:t>
      </w:r>
    </w:p>
    <w:p w14:paraId="08BD9367" w14:textId="6451DCF5" w:rsidR="00B85050" w:rsidRPr="0071560B" w:rsidRDefault="00B85050" w:rsidP="004A415B">
      <w:pPr>
        <w:pStyle w:val="Heading3"/>
        <w:spacing w:line="276" w:lineRule="auto"/>
        <w:rPr>
          <w:rStyle w:val="Heading3Char"/>
          <w:rFonts w:ascii="Arial" w:hAnsi="Arial" w:cs="Arial"/>
        </w:rPr>
      </w:pPr>
      <w:bookmarkStart w:id="55" w:name="_Toc194956963"/>
      <w:r w:rsidRPr="0071560B">
        <w:rPr>
          <w:rFonts w:ascii="Arial" w:hAnsi="Arial" w:cs="Arial"/>
          <w:color w:val="3F2A55"/>
        </w:rPr>
        <w:lastRenderedPageBreak/>
        <w:t>5</w:t>
      </w:r>
      <w:r w:rsidRPr="0071560B">
        <w:rPr>
          <w:rStyle w:val="Heading3Char"/>
          <w:rFonts w:ascii="Arial" w:hAnsi="Arial" w:cs="Arial"/>
          <w:color w:val="3F2A55"/>
        </w:rPr>
        <w:t>.</w:t>
      </w:r>
      <w:r w:rsidR="008B67CB" w:rsidRPr="0071560B">
        <w:rPr>
          <w:rStyle w:val="Heading3Char"/>
          <w:rFonts w:ascii="Arial" w:hAnsi="Arial" w:cs="Arial"/>
          <w:color w:val="3F2A55"/>
        </w:rPr>
        <w:t>8</w:t>
      </w:r>
      <w:r w:rsidRPr="0071560B">
        <w:rPr>
          <w:rStyle w:val="Heading3Char"/>
          <w:rFonts w:ascii="Arial" w:hAnsi="Arial" w:cs="Arial"/>
          <w:color w:val="3F2A55"/>
        </w:rPr>
        <w:t xml:space="preserve"> Concept of operation</w:t>
      </w:r>
      <w:bookmarkEnd w:id="55"/>
    </w:p>
    <w:p w14:paraId="6BCC84DF" w14:textId="77777777" w:rsidR="00B85050" w:rsidRPr="0071560B" w:rsidRDefault="00CC2430" w:rsidP="004A415B">
      <w:pPr>
        <w:spacing w:line="276" w:lineRule="auto"/>
        <w:rPr>
          <w:rFonts w:ascii="Arial" w:hAnsi="Arial" w:cs="Arial"/>
          <w:sz w:val="24"/>
          <w:szCs w:val="24"/>
        </w:rPr>
        <w:sectPr w:rsidR="00B85050" w:rsidRPr="0071560B" w:rsidSect="00B85050">
          <w:pgSz w:w="16838" w:h="11906" w:orient="landscape"/>
          <w:pgMar w:top="1440" w:right="1440" w:bottom="1416" w:left="1440" w:header="708" w:footer="708" w:gutter="0"/>
          <w:cols w:space="708"/>
          <w:titlePg/>
          <w:docGrid w:linePitch="360"/>
        </w:sectPr>
      </w:pPr>
      <w:r w:rsidRPr="0071560B">
        <w:rPr>
          <w:rFonts w:ascii="Arial" w:hAnsi="Arial" w:cs="Arial"/>
          <w:noProof/>
          <w:sz w:val="24"/>
          <w:szCs w:val="24"/>
          <w:lang w:eastAsia="en-GB"/>
        </w:rPr>
        <w:drawing>
          <wp:anchor distT="0" distB="0" distL="114300" distR="114300" simplePos="0" relativeHeight="251662848" behindDoc="1" locked="0" layoutInCell="1" allowOverlap="1" wp14:anchorId="40B6767D" wp14:editId="23A34121">
            <wp:simplePos x="0" y="0"/>
            <wp:positionH relativeFrom="margin">
              <wp:posOffset>0</wp:posOffset>
            </wp:positionH>
            <wp:positionV relativeFrom="paragraph">
              <wp:posOffset>468744</wp:posOffset>
            </wp:positionV>
            <wp:extent cx="8677275" cy="5044325"/>
            <wp:effectExtent l="0" t="0" r="0" b="4445"/>
            <wp:wrapTight wrapText="bothSides">
              <wp:wrapPolygon edited="0">
                <wp:start x="190" y="0"/>
                <wp:lineTo x="0" y="326"/>
                <wp:lineTo x="0" y="6934"/>
                <wp:lineTo x="190" y="7832"/>
                <wp:lineTo x="95" y="8077"/>
                <wp:lineTo x="0" y="14277"/>
                <wp:lineTo x="0" y="21211"/>
                <wp:lineTo x="190" y="21537"/>
                <wp:lineTo x="21339" y="21537"/>
                <wp:lineTo x="21529" y="21211"/>
                <wp:lineTo x="21529" y="14277"/>
                <wp:lineTo x="21434" y="8077"/>
                <wp:lineTo x="21339" y="7832"/>
                <wp:lineTo x="21529" y="6934"/>
                <wp:lineTo x="21529" y="326"/>
                <wp:lineTo x="21339" y="0"/>
                <wp:lineTo x="190" y="0"/>
              </wp:wrapPolygon>
            </wp:wrapTight>
            <wp:docPr id="202" name="Picture 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8678170" cy="5044845"/>
                    </a:xfrm>
                    <a:prstGeom prst="rect">
                      <a:avLst/>
                    </a:prstGeom>
                    <a:noFill/>
                  </pic:spPr>
                </pic:pic>
              </a:graphicData>
            </a:graphic>
            <wp14:sizeRelH relativeFrom="page">
              <wp14:pctWidth>0</wp14:pctWidth>
            </wp14:sizeRelH>
            <wp14:sizeRelV relativeFrom="page">
              <wp14:pctHeight>0</wp14:pctHeight>
            </wp14:sizeRelV>
          </wp:anchor>
        </w:drawing>
      </w:r>
      <w:r w:rsidR="00B85050" w:rsidRPr="0071560B">
        <w:rPr>
          <w:rFonts w:ascii="Arial" w:hAnsi="Arial" w:cs="Arial"/>
          <w:sz w:val="24"/>
          <w:szCs w:val="24"/>
        </w:rPr>
        <w:t xml:space="preserve">The process below is an example battle rhythm for a Level 3 incident with an externally led </w:t>
      </w:r>
      <w:proofErr w:type="spellStart"/>
      <w:r w:rsidR="00B85050" w:rsidRPr="0071560B">
        <w:rPr>
          <w:rFonts w:ascii="Arial" w:hAnsi="Arial" w:cs="Arial"/>
          <w:sz w:val="24"/>
          <w:szCs w:val="24"/>
        </w:rPr>
        <w:t>IMT</w:t>
      </w:r>
      <w:proofErr w:type="spellEnd"/>
      <w:r w:rsidR="00B85050" w:rsidRPr="0071560B">
        <w:rPr>
          <w:rFonts w:ascii="Arial" w:hAnsi="Arial" w:cs="Arial"/>
          <w:sz w:val="24"/>
          <w:szCs w:val="24"/>
        </w:rPr>
        <w:t xml:space="preserve"> active. This is an example of how the processes could work</w:t>
      </w:r>
      <w:r w:rsidRPr="0071560B">
        <w:rPr>
          <w:rFonts w:ascii="Arial" w:hAnsi="Arial" w:cs="Arial"/>
          <w:sz w:val="24"/>
          <w:szCs w:val="24"/>
        </w:rPr>
        <w:t>.</w:t>
      </w:r>
    </w:p>
    <w:p w14:paraId="20125088" w14:textId="125790F3" w:rsidR="000F79AD" w:rsidRPr="0071560B" w:rsidRDefault="000F79AD" w:rsidP="004A415B">
      <w:pPr>
        <w:pStyle w:val="Heading3"/>
        <w:spacing w:after="240"/>
        <w:rPr>
          <w:rFonts w:ascii="Arial" w:hAnsi="Arial" w:cs="Arial"/>
          <w:color w:val="3F2A55"/>
        </w:rPr>
      </w:pPr>
      <w:bookmarkStart w:id="56" w:name="_Toc194956964"/>
      <w:r w:rsidRPr="0071560B">
        <w:rPr>
          <w:rFonts w:ascii="Arial" w:hAnsi="Arial" w:cs="Arial"/>
          <w:color w:val="3F2A55"/>
        </w:rPr>
        <w:lastRenderedPageBreak/>
        <w:t>5.</w:t>
      </w:r>
      <w:r w:rsidR="008B67CB" w:rsidRPr="0071560B">
        <w:rPr>
          <w:rFonts w:ascii="Arial" w:hAnsi="Arial" w:cs="Arial"/>
          <w:color w:val="3F2A55"/>
        </w:rPr>
        <w:t>9</w:t>
      </w:r>
      <w:r w:rsidRPr="0071560B">
        <w:rPr>
          <w:rFonts w:ascii="Arial" w:hAnsi="Arial" w:cs="Arial"/>
          <w:color w:val="3F2A55"/>
        </w:rPr>
        <w:t xml:space="preserve"> Managing Concurrent Incidents</w:t>
      </w:r>
      <w:bookmarkEnd w:id="56"/>
      <w:r w:rsidRPr="0071560B">
        <w:rPr>
          <w:rFonts w:ascii="Arial" w:hAnsi="Arial" w:cs="Arial"/>
          <w:color w:val="3F2A55"/>
        </w:rPr>
        <w:t xml:space="preserve"> </w:t>
      </w:r>
    </w:p>
    <w:p w14:paraId="79A82C12" w14:textId="2A68082A" w:rsidR="000F79AD" w:rsidRPr="0071560B" w:rsidRDefault="000F79AD" w:rsidP="004A415B">
      <w:pPr>
        <w:spacing w:after="240"/>
        <w:jc w:val="both"/>
        <w:rPr>
          <w:rFonts w:ascii="Arial" w:eastAsia="Calibri" w:hAnsi="Arial" w:cs="Arial"/>
          <w:sz w:val="24"/>
        </w:rPr>
      </w:pPr>
      <w:r w:rsidRPr="0071560B">
        <w:rPr>
          <w:rFonts w:ascii="Arial" w:eastAsia="Calibri" w:hAnsi="Arial" w:cs="Arial"/>
          <w:sz w:val="24"/>
        </w:rPr>
        <w:t xml:space="preserve">FSS may need to manage multiple incidents at any given time, requiring additional resources and response teams to balance competing priorities. This is particularly true for senior leadership roles where individuals may be members of multiple response teams (e.g. the </w:t>
      </w:r>
      <w:r w:rsidR="00F473C7" w:rsidRPr="0071560B">
        <w:rPr>
          <w:rFonts w:ascii="Arial" w:eastAsia="Calibri" w:hAnsi="Arial" w:cs="Arial"/>
          <w:sz w:val="24"/>
        </w:rPr>
        <w:t>Strategic Business Incident Team (</w:t>
      </w:r>
      <w:proofErr w:type="spellStart"/>
      <w:r w:rsidRPr="0071560B">
        <w:rPr>
          <w:rFonts w:ascii="Arial" w:eastAsia="Calibri" w:hAnsi="Arial" w:cs="Arial"/>
          <w:sz w:val="24"/>
        </w:rPr>
        <w:t>SBIT</w:t>
      </w:r>
      <w:proofErr w:type="spellEnd"/>
      <w:r w:rsidR="00F473C7" w:rsidRPr="0071560B">
        <w:rPr>
          <w:rFonts w:ascii="Arial" w:eastAsia="Calibri" w:hAnsi="Arial" w:cs="Arial"/>
          <w:sz w:val="24"/>
        </w:rPr>
        <w:t>)</w:t>
      </w:r>
      <w:r w:rsidRPr="0071560B">
        <w:rPr>
          <w:rFonts w:ascii="Arial" w:eastAsia="Calibri" w:hAnsi="Arial" w:cs="Arial"/>
          <w:sz w:val="24"/>
        </w:rPr>
        <w:t xml:space="preserve"> and the S</w:t>
      </w:r>
      <w:r w:rsidR="00795FAE" w:rsidRPr="0071560B">
        <w:rPr>
          <w:rFonts w:ascii="Arial" w:eastAsia="Calibri" w:hAnsi="Arial" w:cs="Arial"/>
          <w:sz w:val="24"/>
        </w:rPr>
        <w:t>IT</w:t>
      </w:r>
      <w:r w:rsidRPr="0071560B">
        <w:rPr>
          <w:rFonts w:ascii="Arial" w:eastAsia="Calibri" w:hAnsi="Arial" w:cs="Arial"/>
          <w:sz w:val="24"/>
        </w:rPr>
        <w:t xml:space="preserve">) when responding to food/feed and business incidents simultaneously, or where two separate incidents require strategic decisions and direction. The uncertain and pressurised nature of incidents mean that it is difficult to recommend a prescriptive solution to manage concurrent incidents. However, there are guiding principles that should be considered: </w:t>
      </w:r>
    </w:p>
    <w:p w14:paraId="43AFB75C" w14:textId="77777777" w:rsidR="000F79AD" w:rsidRPr="0071560B" w:rsidRDefault="000F79AD" w:rsidP="00B5776E">
      <w:pPr>
        <w:numPr>
          <w:ilvl w:val="0"/>
          <w:numId w:val="22"/>
        </w:numPr>
        <w:spacing w:after="120"/>
        <w:contextualSpacing/>
        <w:jc w:val="both"/>
        <w:rPr>
          <w:rFonts w:ascii="Arial" w:eastAsia="Calibri" w:hAnsi="Arial" w:cs="Arial"/>
          <w:sz w:val="24"/>
        </w:rPr>
      </w:pPr>
      <w:r w:rsidRPr="0071560B">
        <w:rPr>
          <w:rFonts w:ascii="Arial" w:eastAsia="Calibri" w:hAnsi="Arial" w:cs="Arial"/>
          <w:sz w:val="24"/>
        </w:rPr>
        <w:t xml:space="preserve">The Facilitators in each response team will liaise with the respective Chair to allocate resources, resolve any conflicting demands, and identify cross-cutting issues that may require collaboration between the different response teams. </w:t>
      </w:r>
    </w:p>
    <w:p w14:paraId="471A11F9" w14:textId="77777777" w:rsidR="000F79AD" w:rsidRPr="0071560B" w:rsidRDefault="000F79AD" w:rsidP="004A415B">
      <w:pPr>
        <w:spacing w:after="120"/>
        <w:ind w:left="1080"/>
        <w:contextualSpacing/>
        <w:jc w:val="both"/>
        <w:rPr>
          <w:rFonts w:ascii="Arial" w:eastAsia="Calibri" w:hAnsi="Arial" w:cs="Arial"/>
          <w:sz w:val="24"/>
        </w:rPr>
      </w:pPr>
    </w:p>
    <w:p w14:paraId="4E305738" w14:textId="02CBAFCF" w:rsidR="000F79AD" w:rsidRPr="0071560B" w:rsidRDefault="000F79AD" w:rsidP="00B5776E">
      <w:pPr>
        <w:numPr>
          <w:ilvl w:val="0"/>
          <w:numId w:val="22"/>
        </w:numPr>
        <w:spacing w:after="120"/>
        <w:contextualSpacing/>
        <w:jc w:val="both"/>
        <w:rPr>
          <w:rFonts w:ascii="Arial" w:eastAsia="Calibri" w:hAnsi="Arial" w:cs="Arial"/>
          <w:sz w:val="24"/>
        </w:rPr>
      </w:pPr>
      <w:r w:rsidRPr="0071560B">
        <w:rPr>
          <w:rFonts w:ascii="Arial" w:eastAsia="Calibri" w:hAnsi="Arial" w:cs="Arial"/>
          <w:sz w:val="24"/>
        </w:rPr>
        <w:t xml:space="preserve">Ultimately, all decisions related to the prioritisation and resources during concurrent incidents will be made by the </w:t>
      </w:r>
      <w:r w:rsidR="00F37EC8" w:rsidRPr="0071560B">
        <w:rPr>
          <w:rFonts w:ascii="Arial" w:eastAsia="Calibri" w:hAnsi="Arial" w:cs="Arial"/>
          <w:sz w:val="24"/>
        </w:rPr>
        <w:t>SLG</w:t>
      </w:r>
      <w:r w:rsidRPr="0071560B">
        <w:rPr>
          <w:rFonts w:ascii="Arial" w:eastAsia="Calibri" w:hAnsi="Arial" w:cs="Arial"/>
          <w:sz w:val="24"/>
        </w:rPr>
        <w:t xml:space="preserve">. </w:t>
      </w:r>
    </w:p>
    <w:p w14:paraId="21A9FFE2" w14:textId="77777777" w:rsidR="000F79AD" w:rsidRPr="0071560B" w:rsidRDefault="000F79AD" w:rsidP="004A415B">
      <w:pPr>
        <w:spacing w:after="120"/>
        <w:ind w:left="1080"/>
        <w:contextualSpacing/>
        <w:jc w:val="both"/>
        <w:rPr>
          <w:rFonts w:ascii="Arial" w:eastAsia="Calibri" w:hAnsi="Arial" w:cs="Arial"/>
          <w:sz w:val="24"/>
        </w:rPr>
      </w:pPr>
    </w:p>
    <w:p w14:paraId="11CA5061" w14:textId="2AC426B8" w:rsidR="000F79AD" w:rsidRPr="0071560B" w:rsidRDefault="000F79AD" w:rsidP="00B5776E">
      <w:pPr>
        <w:numPr>
          <w:ilvl w:val="0"/>
          <w:numId w:val="22"/>
        </w:numPr>
        <w:spacing w:after="120"/>
        <w:contextualSpacing/>
        <w:jc w:val="both"/>
        <w:rPr>
          <w:rFonts w:ascii="Arial" w:eastAsia="Calibri" w:hAnsi="Arial" w:cs="Arial"/>
          <w:sz w:val="24"/>
        </w:rPr>
      </w:pPr>
      <w:r w:rsidRPr="0071560B">
        <w:rPr>
          <w:rFonts w:ascii="Arial" w:eastAsia="Calibri" w:hAnsi="Arial" w:cs="Arial"/>
          <w:sz w:val="24"/>
        </w:rPr>
        <w:t xml:space="preserve">Every role within </w:t>
      </w:r>
      <w:proofErr w:type="spellStart"/>
      <w:r w:rsidRPr="0071560B">
        <w:rPr>
          <w:rFonts w:ascii="Arial" w:eastAsia="Calibri" w:hAnsi="Arial" w:cs="Arial"/>
          <w:sz w:val="24"/>
        </w:rPr>
        <w:t>FSS’s</w:t>
      </w:r>
      <w:proofErr w:type="spellEnd"/>
      <w:r w:rsidRPr="0071560B">
        <w:rPr>
          <w:rFonts w:ascii="Arial" w:eastAsia="Calibri" w:hAnsi="Arial" w:cs="Arial"/>
          <w:sz w:val="24"/>
        </w:rPr>
        <w:t xml:space="preserve"> response teams (for food/feed and business incidents) have assigned capable deputies (primary, secondary and reserves), which are outlined in the </w:t>
      </w:r>
      <w:r w:rsidR="00795FAE" w:rsidRPr="0071560B">
        <w:rPr>
          <w:rFonts w:ascii="Arial" w:eastAsia="Calibri" w:hAnsi="Arial" w:cs="Arial"/>
          <w:sz w:val="24"/>
        </w:rPr>
        <w:t xml:space="preserve">internal </w:t>
      </w:r>
      <w:r w:rsidRPr="0071560B">
        <w:rPr>
          <w:rFonts w:ascii="Arial" w:eastAsia="Calibri" w:hAnsi="Arial" w:cs="Arial"/>
          <w:sz w:val="24"/>
        </w:rPr>
        <w:t>critical roles response document. This will provide further resilience for FSS to resource the response to multiple incidents</w:t>
      </w:r>
      <w:r w:rsidR="00F37EC8" w:rsidRPr="0071560B">
        <w:rPr>
          <w:rFonts w:ascii="Arial" w:eastAsia="Calibri" w:hAnsi="Arial" w:cs="Arial"/>
          <w:sz w:val="24"/>
        </w:rPr>
        <w:t>,</w:t>
      </w:r>
      <w:r w:rsidRPr="0071560B">
        <w:rPr>
          <w:rFonts w:ascii="Arial" w:eastAsia="Calibri" w:hAnsi="Arial" w:cs="Arial"/>
          <w:sz w:val="24"/>
        </w:rPr>
        <w:t xml:space="preserve"> if required. </w:t>
      </w:r>
    </w:p>
    <w:p w14:paraId="5B79B2EC" w14:textId="77777777" w:rsidR="002149CF" w:rsidRPr="0071560B" w:rsidRDefault="002149CF" w:rsidP="004A415B">
      <w:pPr>
        <w:spacing w:after="120"/>
        <w:ind w:left="720"/>
        <w:contextualSpacing/>
        <w:jc w:val="both"/>
        <w:rPr>
          <w:rFonts w:ascii="Arial" w:eastAsia="Calibri" w:hAnsi="Arial" w:cs="Arial"/>
          <w:sz w:val="24"/>
        </w:rPr>
      </w:pPr>
    </w:p>
    <w:p w14:paraId="197A5376" w14:textId="05197EDF" w:rsidR="000F79AD" w:rsidRPr="0071560B" w:rsidRDefault="000F79AD" w:rsidP="004A415B">
      <w:pPr>
        <w:jc w:val="both"/>
        <w:rPr>
          <w:rFonts w:ascii="Arial" w:eastAsia="Calibri" w:hAnsi="Arial" w:cs="Arial"/>
        </w:rPr>
      </w:pPr>
      <w:r w:rsidRPr="0071560B">
        <w:rPr>
          <w:rFonts w:ascii="Arial" w:eastAsia="Calibri" w:hAnsi="Arial" w:cs="Arial"/>
          <w:sz w:val="24"/>
        </w:rPr>
        <w:t>Figure 10</w:t>
      </w:r>
      <w:r w:rsidR="00FA170C" w:rsidRPr="0071560B">
        <w:rPr>
          <w:rFonts w:ascii="Arial" w:eastAsia="Calibri" w:hAnsi="Arial" w:cs="Arial"/>
          <w:sz w:val="24"/>
        </w:rPr>
        <w:t xml:space="preserve"> (indicative daily response rhythm when responding to concurrent incidents) </w:t>
      </w:r>
      <w:r w:rsidRPr="0071560B">
        <w:rPr>
          <w:rFonts w:ascii="Arial" w:eastAsia="Calibri" w:hAnsi="Arial" w:cs="Arial"/>
          <w:sz w:val="24"/>
        </w:rPr>
        <w:t xml:space="preserve"> illustrates a possible approach to managing concurrent incidents through the establishment of daily response rhythms – in this case for two different Level 3 incidents as an example. This approach is indicative, and the Facilitator</w:t>
      </w:r>
      <w:r w:rsidR="00795FAE" w:rsidRPr="0071560B">
        <w:rPr>
          <w:rFonts w:ascii="Arial" w:eastAsia="Calibri" w:hAnsi="Arial" w:cs="Arial"/>
          <w:sz w:val="24"/>
        </w:rPr>
        <w:t xml:space="preserve">, in agreement with the OIT/SIT chairs, </w:t>
      </w:r>
      <w:r w:rsidRPr="0071560B">
        <w:rPr>
          <w:rFonts w:ascii="Arial" w:eastAsia="Calibri" w:hAnsi="Arial" w:cs="Arial"/>
          <w:sz w:val="24"/>
        </w:rPr>
        <w:t xml:space="preserve">should consider the requirements of each response and set the appropriate ‘battle rhythm’. </w:t>
      </w:r>
    </w:p>
    <w:p w14:paraId="3A43B9EC" w14:textId="77777777" w:rsidR="00FA170C" w:rsidRPr="0071560B" w:rsidRDefault="000F79AD" w:rsidP="00FA170C">
      <w:pPr>
        <w:rPr>
          <w:rFonts w:ascii="Arial" w:hAnsi="Arial" w:cs="Arial"/>
          <w:color w:val="3F2A55"/>
        </w:rPr>
      </w:pPr>
      <w:r w:rsidRPr="0071560B">
        <w:rPr>
          <w:rFonts w:ascii="Arial" w:eastAsia="Calibri" w:hAnsi="Arial" w:cs="Arial"/>
          <w:noProof/>
          <w:sz w:val="24"/>
          <w:lang w:eastAsia="en-GB"/>
        </w:rPr>
        <w:drawing>
          <wp:inline distT="0" distB="0" distL="0" distR="0" wp14:anchorId="33A6B494" wp14:editId="258ED73C">
            <wp:extent cx="5904021" cy="2190750"/>
            <wp:effectExtent l="0" t="0" r="1905" b="0"/>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5931378" cy="2200901"/>
                    </a:xfrm>
                    <a:prstGeom prst="rect">
                      <a:avLst/>
                    </a:prstGeom>
                    <a:noFill/>
                  </pic:spPr>
                </pic:pic>
              </a:graphicData>
            </a:graphic>
          </wp:inline>
        </w:drawing>
      </w:r>
    </w:p>
    <w:p w14:paraId="00A7DDDF" w14:textId="77777777" w:rsidR="00FA170C" w:rsidRPr="0071560B" w:rsidRDefault="00FA170C" w:rsidP="00FA170C">
      <w:pPr>
        <w:rPr>
          <w:rFonts w:ascii="Arial" w:hAnsi="Arial" w:cs="Arial"/>
          <w:color w:val="3F2A55"/>
        </w:rPr>
      </w:pPr>
    </w:p>
    <w:p w14:paraId="1033116C" w14:textId="77777777" w:rsidR="00FA170C" w:rsidRPr="0071560B" w:rsidRDefault="00FA170C" w:rsidP="00FA170C">
      <w:pPr>
        <w:rPr>
          <w:rFonts w:ascii="Arial" w:hAnsi="Arial" w:cs="Arial"/>
          <w:color w:val="3F2A55"/>
        </w:rPr>
      </w:pPr>
    </w:p>
    <w:p w14:paraId="6A92B014" w14:textId="77777777" w:rsidR="00FA170C" w:rsidRPr="0071560B" w:rsidRDefault="00FA170C" w:rsidP="00FA170C">
      <w:pPr>
        <w:rPr>
          <w:rFonts w:ascii="Arial" w:hAnsi="Arial" w:cs="Arial"/>
          <w:color w:val="3F2A55"/>
        </w:rPr>
      </w:pPr>
    </w:p>
    <w:p w14:paraId="5928E56C" w14:textId="3B90C809" w:rsidR="00653BF0" w:rsidRPr="0071560B" w:rsidRDefault="00653BF0" w:rsidP="00FA170C">
      <w:pPr>
        <w:rPr>
          <w:rFonts w:ascii="Arial" w:eastAsia="Calibri" w:hAnsi="Arial" w:cs="Arial"/>
        </w:rPr>
      </w:pPr>
      <w:r w:rsidRPr="0071560B">
        <w:rPr>
          <w:rFonts w:ascii="Arial" w:hAnsi="Arial" w:cs="Arial"/>
          <w:color w:val="3F2A55"/>
        </w:rPr>
        <w:lastRenderedPageBreak/>
        <w:t>5</w:t>
      </w:r>
      <w:r w:rsidR="00FA7FEA" w:rsidRPr="0071560B">
        <w:rPr>
          <w:rFonts w:ascii="Arial" w:hAnsi="Arial" w:cs="Arial"/>
          <w:color w:val="3F2A55"/>
        </w:rPr>
        <w:t>.</w:t>
      </w:r>
      <w:r w:rsidR="008B67CB" w:rsidRPr="0071560B">
        <w:rPr>
          <w:rFonts w:ascii="Arial" w:hAnsi="Arial" w:cs="Arial"/>
          <w:color w:val="3F2A55"/>
        </w:rPr>
        <w:t>10</w:t>
      </w:r>
      <w:r w:rsidR="00FA7FEA" w:rsidRPr="0071560B">
        <w:rPr>
          <w:rFonts w:ascii="Arial" w:hAnsi="Arial" w:cs="Arial"/>
          <w:color w:val="3F2A55"/>
        </w:rPr>
        <w:t xml:space="preserve"> </w:t>
      </w:r>
      <w:r w:rsidRPr="0071560B">
        <w:rPr>
          <w:rFonts w:ascii="Arial" w:hAnsi="Arial" w:cs="Arial"/>
          <w:color w:val="3F2A55"/>
        </w:rPr>
        <w:t>Communication</w:t>
      </w:r>
    </w:p>
    <w:p w14:paraId="10F64850" w14:textId="78CF2F0B" w:rsidR="00653BF0" w:rsidRPr="0071560B" w:rsidRDefault="00653BF0" w:rsidP="004A415B">
      <w:pPr>
        <w:spacing w:after="240" w:line="240" w:lineRule="auto"/>
        <w:jc w:val="both"/>
        <w:rPr>
          <w:rFonts w:ascii="Arial" w:hAnsi="Arial" w:cs="Arial"/>
          <w:sz w:val="24"/>
          <w:szCs w:val="24"/>
        </w:rPr>
      </w:pPr>
      <w:r w:rsidRPr="0071560B">
        <w:rPr>
          <w:rFonts w:ascii="Arial" w:hAnsi="Arial" w:cs="Arial"/>
          <w:sz w:val="24"/>
          <w:szCs w:val="24"/>
        </w:rPr>
        <w:t xml:space="preserve">The </w:t>
      </w:r>
      <w:proofErr w:type="spellStart"/>
      <w:r w:rsidRPr="0071560B">
        <w:rPr>
          <w:rFonts w:ascii="Arial" w:hAnsi="Arial" w:cs="Arial"/>
          <w:sz w:val="24"/>
          <w:szCs w:val="24"/>
        </w:rPr>
        <w:t>ICP</w:t>
      </w:r>
      <w:proofErr w:type="spellEnd"/>
      <w:r w:rsidRPr="0071560B">
        <w:rPr>
          <w:rFonts w:ascii="Arial" w:hAnsi="Arial" w:cs="Arial"/>
          <w:sz w:val="24"/>
          <w:szCs w:val="24"/>
        </w:rPr>
        <w:t xml:space="preserve"> should be consulted for all internal/external communication </w:t>
      </w:r>
      <w:r w:rsidR="00CB6CE3" w:rsidRPr="0071560B">
        <w:rPr>
          <w:rFonts w:ascii="Arial" w:hAnsi="Arial" w:cs="Arial"/>
          <w:sz w:val="24"/>
          <w:szCs w:val="24"/>
        </w:rPr>
        <w:t xml:space="preserve">processes and </w:t>
      </w:r>
      <w:r w:rsidRPr="0071560B">
        <w:rPr>
          <w:rFonts w:ascii="Arial" w:hAnsi="Arial" w:cs="Arial"/>
          <w:sz w:val="24"/>
          <w:szCs w:val="24"/>
        </w:rPr>
        <w:t xml:space="preserve">materials. </w:t>
      </w:r>
      <w:r w:rsidR="000F79AD" w:rsidRPr="0071560B">
        <w:rPr>
          <w:rFonts w:ascii="Arial" w:hAnsi="Arial" w:cs="Arial"/>
          <w:sz w:val="24"/>
          <w:szCs w:val="24"/>
        </w:rPr>
        <w:t xml:space="preserve">The </w:t>
      </w:r>
      <w:hyperlink r:id="rId43" w:history="1">
        <w:proofErr w:type="spellStart"/>
        <w:r w:rsidR="000F79AD" w:rsidRPr="0071560B">
          <w:rPr>
            <w:rStyle w:val="Hyperlink"/>
            <w:rFonts w:ascii="Arial" w:hAnsi="Arial" w:cs="Arial"/>
            <w:sz w:val="24"/>
            <w:szCs w:val="24"/>
          </w:rPr>
          <w:t>ICP</w:t>
        </w:r>
        <w:proofErr w:type="spellEnd"/>
        <w:r w:rsidR="000F79AD" w:rsidRPr="0071560B">
          <w:rPr>
            <w:rStyle w:val="Hyperlink"/>
            <w:rFonts w:ascii="Arial" w:hAnsi="Arial" w:cs="Arial"/>
            <w:sz w:val="24"/>
            <w:szCs w:val="24"/>
          </w:rPr>
          <w:t xml:space="preserve"> can be found</w:t>
        </w:r>
        <w:r w:rsidR="00FA170C" w:rsidRPr="0071560B">
          <w:rPr>
            <w:rStyle w:val="Hyperlink"/>
            <w:rFonts w:ascii="Arial" w:hAnsi="Arial" w:cs="Arial"/>
            <w:sz w:val="24"/>
            <w:szCs w:val="24"/>
          </w:rPr>
          <w:t xml:space="preserve"> on </w:t>
        </w:r>
        <w:proofErr w:type="spellStart"/>
        <w:r w:rsidR="00FA170C" w:rsidRPr="0071560B">
          <w:rPr>
            <w:rStyle w:val="Hyperlink"/>
            <w:rFonts w:ascii="Arial" w:hAnsi="Arial" w:cs="Arial"/>
            <w:sz w:val="24"/>
            <w:szCs w:val="24"/>
          </w:rPr>
          <w:t>FSS’s</w:t>
        </w:r>
        <w:proofErr w:type="spellEnd"/>
        <w:r w:rsidR="00FA170C" w:rsidRPr="0071560B">
          <w:rPr>
            <w:rStyle w:val="Hyperlink"/>
            <w:rFonts w:ascii="Arial" w:hAnsi="Arial" w:cs="Arial"/>
            <w:sz w:val="24"/>
            <w:szCs w:val="24"/>
          </w:rPr>
          <w:t xml:space="preserve"> website</w:t>
        </w:r>
      </w:hyperlink>
      <w:r w:rsidR="00FA170C" w:rsidRPr="0071560B">
        <w:rPr>
          <w:rFonts w:ascii="Arial" w:hAnsi="Arial" w:cs="Arial"/>
          <w:sz w:val="24"/>
          <w:szCs w:val="24"/>
        </w:rPr>
        <w:t xml:space="preserve"> </w:t>
      </w:r>
      <w:r w:rsidR="000F79AD" w:rsidRPr="0071560B">
        <w:rPr>
          <w:rFonts w:ascii="Arial" w:hAnsi="Arial" w:cs="Arial"/>
          <w:sz w:val="24"/>
          <w:szCs w:val="24"/>
        </w:rPr>
        <w:t xml:space="preserve">and is maintained by the </w:t>
      </w:r>
      <w:r w:rsidR="002149CF" w:rsidRPr="0071560B">
        <w:rPr>
          <w:rFonts w:ascii="Arial" w:hAnsi="Arial" w:cs="Arial"/>
          <w:sz w:val="24"/>
          <w:szCs w:val="24"/>
        </w:rPr>
        <w:t>FSS Communications</w:t>
      </w:r>
      <w:r w:rsidR="000F79AD" w:rsidRPr="0071560B">
        <w:rPr>
          <w:rFonts w:ascii="Arial" w:hAnsi="Arial" w:cs="Arial"/>
          <w:sz w:val="24"/>
          <w:szCs w:val="24"/>
        </w:rPr>
        <w:t xml:space="preserve"> </w:t>
      </w:r>
      <w:r w:rsidR="00F37EC8" w:rsidRPr="0071560B">
        <w:rPr>
          <w:rFonts w:ascii="Arial" w:hAnsi="Arial" w:cs="Arial"/>
          <w:sz w:val="24"/>
          <w:szCs w:val="24"/>
        </w:rPr>
        <w:t xml:space="preserve">and Marketing </w:t>
      </w:r>
      <w:r w:rsidR="00FA170C" w:rsidRPr="0071560B">
        <w:rPr>
          <w:rFonts w:ascii="Arial" w:hAnsi="Arial" w:cs="Arial"/>
          <w:sz w:val="24"/>
          <w:szCs w:val="24"/>
        </w:rPr>
        <w:t xml:space="preserve">division. </w:t>
      </w:r>
    </w:p>
    <w:p w14:paraId="7B77C404" w14:textId="0D1FA250" w:rsidR="00653BF0" w:rsidRPr="0071560B" w:rsidRDefault="00C77E1D" w:rsidP="004A415B">
      <w:pPr>
        <w:pStyle w:val="Heading3"/>
        <w:spacing w:after="240"/>
        <w:rPr>
          <w:rFonts w:ascii="Arial" w:hAnsi="Arial" w:cs="Arial"/>
          <w:color w:val="3F2A55"/>
        </w:rPr>
      </w:pPr>
      <w:bookmarkStart w:id="57" w:name="_Toc194956965"/>
      <w:r w:rsidRPr="0071560B">
        <w:rPr>
          <w:rFonts w:ascii="Arial" w:hAnsi="Arial" w:cs="Arial"/>
          <w:color w:val="3F2A55"/>
        </w:rPr>
        <w:t>5.</w:t>
      </w:r>
      <w:r w:rsidR="008B67CB" w:rsidRPr="0071560B">
        <w:rPr>
          <w:rFonts w:ascii="Arial" w:hAnsi="Arial" w:cs="Arial"/>
          <w:color w:val="3F2A55"/>
        </w:rPr>
        <w:t>11</w:t>
      </w:r>
      <w:r w:rsidR="00653BF0" w:rsidRPr="0071560B">
        <w:rPr>
          <w:rFonts w:ascii="Arial" w:hAnsi="Arial" w:cs="Arial"/>
          <w:color w:val="3F2A55"/>
        </w:rPr>
        <w:t xml:space="preserve"> Ministerial Briefings</w:t>
      </w:r>
      <w:bookmarkEnd w:id="57"/>
    </w:p>
    <w:p w14:paraId="3CA7BC7F" w14:textId="2361BF36" w:rsidR="00653BF0" w:rsidRPr="0071560B" w:rsidRDefault="00653BF0" w:rsidP="004A415B">
      <w:pPr>
        <w:spacing w:after="240" w:line="240" w:lineRule="auto"/>
        <w:jc w:val="both"/>
        <w:rPr>
          <w:rFonts w:ascii="Arial" w:hAnsi="Arial" w:cs="Arial"/>
          <w:sz w:val="24"/>
          <w:szCs w:val="24"/>
        </w:rPr>
      </w:pPr>
      <w:r w:rsidRPr="0071560B">
        <w:rPr>
          <w:rFonts w:ascii="Arial" w:hAnsi="Arial" w:cs="Arial"/>
          <w:sz w:val="24"/>
          <w:szCs w:val="24"/>
        </w:rPr>
        <w:t>The Briefing Manager is responsible for developing ministerial briefings</w:t>
      </w:r>
      <w:r w:rsidR="004934FA" w:rsidRPr="0071560B">
        <w:rPr>
          <w:rFonts w:ascii="Arial" w:hAnsi="Arial" w:cs="Arial"/>
          <w:sz w:val="24"/>
          <w:szCs w:val="24"/>
        </w:rPr>
        <w:t xml:space="preserve"> </w:t>
      </w:r>
      <w:r w:rsidR="002A5712" w:rsidRPr="0071560B">
        <w:rPr>
          <w:rFonts w:ascii="Arial" w:hAnsi="Arial" w:cs="Arial"/>
          <w:sz w:val="24"/>
          <w:szCs w:val="24"/>
        </w:rPr>
        <w:t xml:space="preserve">with </w:t>
      </w:r>
      <w:r w:rsidR="00912C97" w:rsidRPr="0071560B">
        <w:rPr>
          <w:rFonts w:ascii="Arial" w:hAnsi="Arial" w:cs="Arial"/>
          <w:sz w:val="24"/>
          <w:szCs w:val="24"/>
        </w:rPr>
        <w:t xml:space="preserve">support from </w:t>
      </w:r>
      <w:r w:rsidR="002A5712" w:rsidRPr="0071560B">
        <w:rPr>
          <w:rFonts w:ascii="Arial" w:hAnsi="Arial" w:cs="Arial"/>
          <w:sz w:val="24"/>
          <w:szCs w:val="24"/>
        </w:rPr>
        <w:t>the OIT Communications Manager</w:t>
      </w:r>
      <w:r w:rsidR="00F37EC8" w:rsidRPr="0071560B">
        <w:rPr>
          <w:rFonts w:ascii="Arial" w:hAnsi="Arial" w:cs="Arial"/>
          <w:sz w:val="24"/>
          <w:szCs w:val="24"/>
        </w:rPr>
        <w:t>,</w:t>
      </w:r>
      <w:r w:rsidR="002A5712" w:rsidRPr="0071560B">
        <w:rPr>
          <w:rFonts w:ascii="Arial" w:hAnsi="Arial" w:cs="Arial"/>
          <w:sz w:val="24"/>
          <w:szCs w:val="24"/>
        </w:rPr>
        <w:t xml:space="preserve"> </w:t>
      </w:r>
      <w:r w:rsidR="004934FA" w:rsidRPr="0071560B">
        <w:rPr>
          <w:rFonts w:ascii="Arial" w:hAnsi="Arial" w:cs="Arial"/>
          <w:sz w:val="24"/>
          <w:szCs w:val="24"/>
        </w:rPr>
        <w:t>as required</w:t>
      </w:r>
      <w:r w:rsidRPr="0071560B">
        <w:rPr>
          <w:rFonts w:ascii="Arial" w:hAnsi="Arial" w:cs="Arial"/>
          <w:sz w:val="24"/>
          <w:szCs w:val="24"/>
        </w:rPr>
        <w:t xml:space="preserve">. Once developed, </w:t>
      </w:r>
      <w:r w:rsidR="004934FA" w:rsidRPr="0071560B">
        <w:rPr>
          <w:rFonts w:ascii="Arial" w:hAnsi="Arial" w:cs="Arial"/>
          <w:sz w:val="24"/>
          <w:szCs w:val="24"/>
        </w:rPr>
        <w:t>ministerial briefings</w:t>
      </w:r>
      <w:r w:rsidRPr="0071560B">
        <w:rPr>
          <w:rFonts w:ascii="Arial" w:hAnsi="Arial" w:cs="Arial"/>
          <w:sz w:val="24"/>
          <w:szCs w:val="24"/>
        </w:rPr>
        <w:t xml:space="preserve"> should be approved by the SIT Chair. If the SIT has not been activated, the briefing should be approved by </w:t>
      </w:r>
      <w:r w:rsidR="00CB6CE3" w:rsidRPr="0071560B">
        <w:rPr>
          <w:rFonts w:ascii="Arial" w:hAnsi="Arial" w:cs="Arial"/>
          <w:sz w:val="24"/>
          <w:szCs w:val="24"/>
        </w:rPr>
        <w:t>the OIT Chair</w:t>
      </w:r>
      <w:r w:rsidRPr="0071560B">
        <w:rPr>
          <w:rFonts w:ascii="Arial" w:hAnsi="Arial" w:cs="Arial"/>
          <w:sz w:val="24"/>
          <w:szCs w:val="24"/>
        </w:rPr>
        <w:t>.</w:t>
      </w:r>
    </w:p>
    <w:p w14:paraId="68E0953A" w14:textId="2D76E02C" w:rsidR="00653BF0" w:rsidRPr="0071560B" w:rsidRDefault="00FA7FEA" w:rsidP="004A415B">
      <w:pPr>
        <w:pStyle w:val="Heading3"/>
        <w:spacing w:after="240"/>
        <w:rPr>
          <w:rFonts w:ascii="Arial" w:hAnsi="Arial" w:cs="Arial"/>
          <w:color w:val="3F2A55"/>
        </w:rPr>
      </w:pPr>
      <w:bookmarkStart w:id="58" w:name="_Toc194956966"/>
      <w:r w:rsidRPr="0071560B">
        <w:rPr>
          <w:rFonts w:ascii="Arial" w:hAnsi="Arial" w:cs="Arial"/>
          <w:color w:val="3F2A55"/>
        </w:rPr>
        <w:t>5.1</w:t>
      </w:r>
      <w:r w:rsidR="008B67CB" w:rsidRPr="0071560B">
        <w:rPr>
          <w:rFonts w:ascii="Arial" w:hAnsi="Arial" w:cs="Arial"/>
          <w:color w:val="3F2A55"/>
        </w:rPr>
        <w:t>2</w:t>
      </w:r>
      <w:r w:rsidR="00653BF0" w:rsidRPr="0071560B">
        <w:rPr>
          <w:rFonts w:ascii="Arial" w:hAnsi="Arial" w:cs="Arial"/>
          <w:color w:val="3F2A55"/>
        </w:rPr>
        <w:t xml:space="preserve"> Stakeholder management</w:t>
      </w:r>
      <w:bookmarkEnd w:id="58"/>
    </w:p>
    <w:p w14:paraId="79B76E91" w14:textId="2C8DCEFC" w:rsidR="005D6250" w:rsidRPr="0071560B" w:rsidRDefault="00653BF0" w:rsidP="004A415B">
      <w:pPr>
        <w:spacing w:after="240" w:line="240" w:lineRule="auto"/>
        <w:jc w:val="both"/>
        <w:rPr>
          <w:rFonts w:ascii="Arial" w:hAnsi="Arial" w:cs="Arial"/>
          <w:sz w:val="24"/>
          <w:szCs w:val="24"/>
        </w:rPr>
      </w:pPr>
      <w:r w:rsidRPr="0071560B">
        <w:rPr>
          <w:rFonts w:ascii="Arial" w:hAnsi="Arial" w:cs="Arial"/>
          <w:sz w:val="24"/>
          <w:szCs w:val="24"/>
        </w:rPr>
        <w:t>The OIT Communication</w:t>
      </w:r>
      <w:r w:rsidR="00CB6CE3" w:rsidRPr="0071560B">
        <w:rPr>
          <w:rFonts w:ascii="Arial" w:hAnsi="Arial" w:cs="Arial"/>
          <w:sz w:val="24"/>
          <w:szCs w:val="24"/>
        </w:rPr>
        <w:t>s</w:t>
      </w:r>
      <w:r w:rsidRPr="0071560B">
        <w:rPr>
          <w:rFonts w:ascii="Arial" w:hAnsi="Arial" w:cs="Arial"/>
          <w:sz w:val="24"/>
          <w:szCs w:val="24"/>
        </w:rPr>
        <w:t xml:space="preserve"> Manager is responsible for the coordination of stakeholder communic</w:t>
      </w:r>
      <w:r w:rsidR="004934FA" w:rsidRPr="0071560B">
        <w:rPr>
          <w:rFonts w:ascii="Arial" w:hAnsi="Arial" w:cs="Arial"/>
          <w:sz w:val="24"/>
          <w:szCs w:val="24"/>
        </w:rPr>
        <w:t>ation</w:t>
      </w:r>
      <w:r w:rsidRPr="0071560B">
        <w:rPr>
          <w:rFonts w:ascii="Arial" w:hAnsi="Arial" w:cs="Arial"/>
          <w:sz w:val="24"/>
          <w:szCs w:val="24"/>
        </w:rPr>
        <w:t xml:space="preserve"> and maintaining the stakeholder engagement matrix. This does not mean they are responsible for contacting all stakeholders, but</w:t>
      </w:r>
      <w:r w:rsidR="004934FA" w:rsidRPr="0071560B">
        <w:rPr>
          <w:rFonts w:ascii="Arial" w:hAnsi="Arial" w:cs="Arial"/>
          <w:sz w:val="24"/>
          <w:szCs w:val="24"/>
        </w:rPr>
        <w:t xml:space="preserve"> are responsible for</w:t>
      </w:r>
      <w:r w:rsidRPr="0071560B">
        <w:rPr>
          <w:rFonts w:ascii="Arial" w:hAnsi="Arial" w:cs="Arial"/>
          <w:sz w:val="24"/>
          <w:szCs w:val="24"/>
        </w:rPr>
        <w:t xml:space="preserve"> the coordination and </w:t>
      </w:r>
      <w:r w:rsidR="00FA7FEA" w:rsidRPr="0071560B">
        <w:rPr>
          <w:rFonts w:ascii="Arial" w:hAnsi="Arial" w:cs="Arial"/>
          <w:sz w:val="24"/>
          <w:szCs w:val="24"/>
        </w:rPr>
        <w:t xml:space="preserve">updating of the documentation. </w:t>
      </w:r>
      <w:r w:rsidRPr="0071560B">
        <w:rPr>
          <w:rFonts w:ascii="Arial" w:hAnsi="Arial" w:cs="Arial"/>
          <w:sz w:val="24"/>
          <w:szCs w:val="24"/>
        </w:rPr>
        <w:t>The Communication</w:t>
      </w:r>
      <w:r w:rsidR="00FA7FEA" w:rsidRPr="0071560B">
        <w:rPr>
          <w:rFonts w:ascii="Arial" w:hAnsi="Arial" w:cs="Arial"/>
          <w:sz w:val="24"/>
          <w:szCs w:val="24"/>
        </w:rPr>
        <w:t>s</w:t>
      </w:r>
      <w:r w:rsidRPr="0071560B">
        <w:rPr>
          <w:rFonts w:ascii="Arial" w:hAnsi="Arial" w:cs="Arial"/>
          <w:sz w:val="24"/>
          <w:szCs w:val="24"/>
        </w:rPr>
        <w:t xml:space="preserve"> Manager should attend each OIT meeting with a populated stakeholder matrix, and assign OIT members (and SIT where needed) as owners for each stakeholder. Individuals are then responsible for contacting relevant st</w:t>
      </w:r>
      <w:r w:rsidR="004934FA" w:rsidRPr="0071560B">
        <w:rPr>
          <w:rFonts w:ascii="Arial" w:hAnsi="Arial" w:cs="Arial"/>
          <w:sz w:val="24"/>
          <w:szCs w:val="24"/>
        </w:rPr>
        <w:t>akeholders in a timely fashion.</w:t>
      </w:r>
      <w:r w:rsidR="00F31933" w:rsidRPr="0071560B">
        <w:rPr>
          <w:rFonts w:ascii="Arial" w:hAnsi="Arial" w:cs="Arial"/>
          <w:sz w:val="24"/>
          <w:szCs w:val="24"/>
        </w:rPr>
        <w:br/>
        <w:t xml:space="preserve">In the event that it </w:t>
      </w:r>
      <w:r w:rsidR="008A5DF2" w:rsidRPr="0071560B">
        <w:rPr>
          <w:rFonts w:ascii="Arial" w:hAnsi="Arial" w:cs="Arial"/>
          <w:sz w:val="24"/>
          <w:szCs w:val="24"/>
        </w:rPr>
        <w:t xml:space="preserve">is deemed beneficial </w:t>
      </w:r>
      <w:r w:rsidR="00F31933" w:rsidRPr="0071560B">
        <w:rPr>
          <w:rFonts w:ascii="Arial" w:hAnsi="Arial" w:cs="Arial"/>
          <w:sz w:val="24"/>
          <w:szCs w:val="24"/>
        </w:rPr>
        <w:t xml:space="preserve">to brief </w:t>
      </w:r>
      <w:r w:rsidR="00F37EC8" w:rsidRPr="0071560B">
        <w:rPr>
          <w:rFonts w:ascii="Arial" w:hAnsi="Arial" w:cs="Arial"/>
          <w:sz w:val="24"/>
          <w:szCs w:val="24"/>
        </w:rPr>
        <w:t>s</w:t>
      </w:r>
      <w:r w:rsidR="00F31933" w:rsidRPr="0071560B">
        <w:rPr>
          <w:rFonts w:ascii="Arial" w:hAnsi="Arial" w:cs="Arial"/>
          <w:sz w:val="24"/>
          <w:szCs w:val="24"/>
        </w:rPr>
        <w:t xml:space="preserve">takeholders </w:t>
      </w:r>
      <w:r w:rsidR="008A5DF2" w:rsidRPr="0071560B">
        <w:rPr>
          <w:rFonts w:ascii="Arial" w:hAnsi="Arial" w:cs="Arial"/>
          <w:sz w:val="24"/>
          <w:szCs w:val="24"/>
        </w:rPr>
        <w:t xml:space="preserve">collectively, a </w:t>
      </w:r>
      <w:proofErr w:type="spellStart"/>
      <w:r w:rsidR="008A5DF2" w:rsidRPr="0071560B">
        <w:rPr>
          <w:rFonts w:ascii="Arial" w:hAnsi="Arial" w:cs="Arial"/>
          <w:sz w:val="24"/>
          <w:szCs w:val="24"/>
        </w:rPr>
        <w:t>Bird</w:t>
      </w:r>
      <w:r w:rsidR="00416432" w:rsidRPr="0071560B">
        <w:rPr>
          <w:rFonts w:ascii="Arial" w:hAnsi="Arial" w:cs="Arial"/>
          <w:sz w:val="24"/>
          <w:szCs w:val="24"/>
        </w:rPr>
        <w:t>t</w:t>
      </w:r>
      <w:r w:rsidR="00375106" w:rsidRPr="0071560B">
        <w:rPr>
          <w:rFonts w:ascii="Arial" w:hAnsi="Arial" w:cs="Arial"/>
          <w:sz w:val="24"/>
          <w:szCs w:val="24"/>
        </w:rPr>
        <w:t>able</w:t>
      </w:r>
      <w:proofErr w:type="spellEnd"/>
      <w:r w:rsidR="00375106" w:rsidRPr="0071560B">
        <w:rPr>
          <w:rFonts w:ascii="Arial" w:hAnsi="Arial" w:cs="Arial"/>
          <w:sz w:val="24"/>
          <w:szCs w:val="24"/>
        </w:rPr>
        <w:t xml:space="preserve"> meeting may be established.</w:t>
      </w:r>
    </w:p>
    <w:p w14:paraId="07683408" w14:textId="503FEEFB" w:rsidR="00375106" w:rsidRPr="0071560B" w:rsidRDefault="00375106" w:rsidP="00DE0BA8">
      <w:pPr>
        <w:pStyle w:val="Heading4"/>
        <w:spacing w:after="240"/>
        <w:rPr>
          <w:rFonts w:cs="Arial"/>
          <w:iCs w:val="0"/>
          <w:color w:val="3F2A55"/>
          <w:szCs w:val="24"/>
        </w:rPr>
      </w:pPr>
      <w:bookmarkStart w:id="59" w:name="_Toc194956967"/>
      <w:r w:rsidRPr="0071560B">
        <w:rPr>
          <w:rFonts w:cs="Arial"/>
          <w:iCs w:val="0"/>
          <w:color w:val="3F2A55"/>
          <w:szCs w:val="24"/>
        </w:rPr>
        <w:t xml:space="preserve">5.12.1 </w:t>
      </w:r>
      <w:proofErr w:type="spellStart"/>
      <w:r w:rsidRPr="0071560B">
        <w:rPr>
          <w:rFonts w:cs="Arial"/>
          <w:iCs w:val="0"/>
          <w:color w:val="3F2A55"/>
          <w:szCs w:val="24"/>
        </w:rPr>
        <w:t>Birdtable</w:t>
      </w:r>
      <w:proofErr w:type="spellEnd"/>
      <w:r w:rsidRPr="0071560B">
        <w:rPr>
          <w:rFonts w:cs="Arial"/>
          <w:iCs w:val="0"/>
          <w:color w:val="3F2A55"/>
          <w:szCs w:val="24"/>
        </w:rPr>
        <w:t xml:space="preserve"> Meetings</w:t>
      </w:r>
      <w:bookmarkEnd w:id="59"/>
    </w:p>
    <w:p w14:paraId="2FC86650" w14:textId="3E3B6396" w:rsidR="00416432" w:rsidRPr="0071560B" w:rsidRDefault="00416432" w:rsidP="00375106">
      <w:pPr>
        <w:jc w:val="both"/>
        <w:rPr>
          <w:rFonts w:ascii="Arial" w:hAnsi="Arial" w:cs="Arial"/>
          <w:sz w:val="24"/>
          <w:szCs w:val="24"/>
        </w:rPr>
      </w:pPr>
      <w:proofErr w:type="spellStart"/>
      <w:r w:rsidRPr="0071560B">
        <w:rPr>
          <w:rFonts w:ascii="Arial" w:hAnsi="Arial" w:cs="Arial"/>
          <w:sz w:val="24"/>
          <w:szCs w:val="24"/>
        </w:rPr>
        <w:t>Birdtable</w:t>
      </w:r>
      <w:proofErr w:type="spellEnd"/>
      <w:r w:rsidRPr="0071560B">
        <w:rPr>
          <w:rFonts w:ascii="Arial" w:hAnsi="Arial" w:cs="Arial"/>
          <w:sz w:val="24"/>
          <w:szCs w:val="24"/>
        </w:rPr>
        <w:t xml:space="preserve"> meetings facilitate the effective management of the incident by ensuring communication between all major stakeholders and partners.</w:t>
      </w:r>
      <w:r w:rsidR="00375106" w:rsidRPr="0071560B">
        <w:rPr>
          <w:rFonts w:ascii="Arial" w:hAnsi="Arial" w:cs="Arial"/>
          <w:sz w:val="24"/>
          <w:szCs w:val="24"/>
        </w:rPr>
        <w:t xml:space="preserve"> The aim of these meetings is to provide brief situation reports on all aspects of the incident to those concerned in its management, which may include OGDs, delivery partners and external stakeholders, to encourage a coordinated and cooperative response.</w:t>
      </w:r>
    </w:p>
    <w:p w14:paraId="4315A9FC" w14:textId="1E4FCC3C" w:rsidR="00416432" w:rsidRPr="0071560B" w:rsidRDefault="00416432" w:rsidP="00375106">
      <w:pPr>
        <w:spacing w:after="200" w:line="240" w:lineRule="auto"/>
        <w:jc w:val="both"/>
        <w:rPr>
          <w:rFonts w:ascii="Arial" w:hAnsi="Arial" w:cs="Arial"/>
          <w:sz w:val="24"/>
          <w:szCs w:val="24"/>
        </w:rPr>
      </w:pPr>
      <w:r w:rsidRPr="0071560B">
        <w:rPr>
          <w:rFonts w:ascii="Arial" w:hAnsi="Arial" w:cs="Arial"/>
          <w:sz w:val="24"/>
          <w:szCs w:val="24"/>
        </w:rPr>
        <w:t xml:space="preserve">The Briefing Manager is responsible for </w:t>
      </w:r>
      <w:r w:rsidR="00375106" w:rsidRPr="0071560B">
        <w:rPr>
          <w:rFonts w:ascii="Arial" w:hAnsi="Arial" w:cs="Arial"/>
          <w:sz w:val="24"/>
          <w:szCs w:val="24"/>
        </w:rPr>
        <w:t>establishing</w:t>
      </w:r>
      <w:r w:rsidRPr="0071560B">
        <w:rPr>
          <w:rFonts w:ascii="Arial" w:hAnsi="Arial" w:cs="Arial"/>
          <w:sz w:val="24"/>
          <w:szCs w:val="24"/>
        </w:rPr>
        <w:t xml:space="preserve"> </w:t>
      </w:r>
      <w:proofErr w:type="spellStart"/>
      <w:r w:rsidRPr="0071560B">
        <w:rPr>
          <w:rFonts w:ascii="Arial" w:hAnsi="Arial" w:cs="Arial"/>
          <w:sz w:val="24"/>
          <w:szCs w:val="24"/>
        </w:rPr>
        <w:t>Birdtable</w:t>
      </w:r>
      <w:proofErr w:type="spellEnd"/>
      <w:r w:rsidRPr="0071560B">
        <w:rPr>
          <w:rFonts w:ascii="Arial" w:hAnsi="Arial" w:cs="Arial"/>
          <w:sz w:val="24"/>
          <w:szCs w:val="24"/>
        </w:rPr>
        <w:t xml:space="preserve"> meetin</w:t>
      </w:r>
      <w:r w:rsidR="00682597" w:rsidRPr="0071560B">
        <w:rPr>
          <w:rFonts w:ascii="Arial" w:hAnsi="Arial" w:cs="Arial"/>
          <w:sz w:val="24"/>
          <w:szCs w:val="24"/>
        </w:rPr>
        <w:t xml:space="preserve">gs </w:t>
      </w:r>
      <w:r w:rsidRPr="0071560B">
        <w:rPr>
          <w:rFonts w:ascii="Arial" w:hAnsi="Arial" w:cs="Arial"/>
          <w:sz w:val="24"/>
          <w:szCs w:val="24"/>
        </w:rPr>
        <w:t xml:space="preserve"> in liaison with the OIT Comm</w:t>
      </w:r>
      <w:r w:rsidR="00F37EC8" w:rsidRPr="0071560B">
        <w:rPr>
          <w:rFonts w:ascii="Arial" w:hAnsi="Arial" w:cs="Arial"/>
          <w:sz w:val="24"/>
          <w:szCs w:val="24"/>
        </w:rPr>
        <w:t>unications</w:t>
      </w:r>
      <w:r w:rsidRPr="0071560B">
        <w:rPr>
          <w:rFonts w:ascii="Arial" w:hAnsi="Arial" w:cs="Arial"/>
          <w:sz w:val="24"/>
          <w:szCs w:val="24"/>
        </w:rPr>
        <w:t xml:space="preserve"> </w:t>
      </w:r>
      <w:r w:rsidR="00FA170C" w:rsidRPr="0071560B">
        <w:rPr>
          <w:rFonts w:ascii="Arial" w:hAnsi="Arial" w:cs="Arial"/>
          <w:sz w:val="24"/>
          <w:szCs w:val="24"/>
        </w:rPr>
        <w:t>Manager. During</w:t>
      </w:r>
      <w:r w:rsidR="00375106" w:rsidRPr="0071560B">
        <w:rPr>
          <w:rFonts w:ascii="Arial" w:hAnsi="Arial" w:cs="Arial"/>
          <w:sz w:val="24"/>
          <w:szCs w:val="24"/>
        </w:rPr>
        <w:t xml:space="preserve"> a Level 2</w:t>
      </w:r>
      <w:r w:rsidR="0005533A" w:rsidRPr="0071560B">
        <w:rPr>
          <w:rFonts w:ascii="Arial" w:hAnsi="Arial" w:cs="Arial"/>
          <w:sz w:val="24"/>
          <w:szCs w:val="24"/>
        </w:rPr>
        <w:t>,</w:t>
      </w:r>
      <w:r w:rsidR="00375106" w:rsidRPr="0071560B">
        <w:rPr>
          <w:rFonts w:ascii="Arial" w:hAnsi="Arial" w:cs="Arial"/>
          <w:sz w:val="24"/>
          <w:szCs w:val="24"/>
        </w:rPr>
        <w:t xml:space="preserve"> </w:t>
      </w:r>
      <w:r w:rsidR="0005533A" w:rsidRPr="0071560B">
        <w:rPr>
          <w:rFonts w:ascii="Arial" w:hAnsi="Arial" w:cs="Arial"/>
          <w:sz w:val="24"/>
          <w:szCs w:val="24"/>
        </w:rPr>
        <w:t>t</w:t>
      </w:r>
      <w:r w:rsidRPr="0071560B">
        <w:rPr>
          <w:rFonts w:ascii="Arial" w:hAnsi="Arial" w:cs="Arial"/>
          <w:sz w:val="24"/>
          <w:szCs w:val="24"/>
        </w:rPr>
        <w:t xml:space="preserve">he OIT Chair is responsible for chairing </w:t>
      </w:r>
      <w:proofErr w:type="spellStart"/>
      <w:r w:rsidRPr="0071560B">
        <w:rPr>
          <w:rFonts w:ascii="Arial" w:hAnsi="Arial" w:cs="Arial"/>
          <w:sz w:val="24"/>
          <w:szCs w:val="24"/>
        </w:rPr>
        <w:t>Birdtable</w:t>
      </w:r>
      <w:proofErr w:type="spellEnd"/>
      <w:r w:rsidRPr="0071560B">
        <w:rPr>
          <w:rFonts w:ascii="Arial" w:hAnsi="Arial" w:cs="Arial"/>
          <w:sz w:val="24"/>
          <w:szCs w:val="24"/>
        </w:rPr>
        <w:t xml:space="preserve"> meetings when the SIT has not been activated.</w:t>
      </w:r>
      <w:r w:rsidR="0080071F" w:rsidRPr="0071560B">
        <w:rPr>
          <w:rFonts w:ascii="Arial" w:hAnsi="Arial" w:cs="Arial"/>
          <w:sz w:val="24"/>
          <w:szCs w:val="24"/>
        </w:rPr>
        <w:t xml:space="preserve"> More information can be found in the OIT IMP.</w:t>
      </w:r>
    </w:p>
    <w:p w14:paraId="2C9B0562" w14:textId="39FC702E" w:rsidR="005D6250" w:rsidRPr="0071560B" w:rsidRDefault="00375106" w:rsidP="004A415B">
      <w:pPr>
        <w:pStyle w:val="Heading3"/>
        <w:spacing w:after="240"/>
        <w:jc w:val="both"/>
        <w:rPr>
          <w:rFonts w:ascii="Arial" w:hAnsi="Arial" w:cs="Arial"/>
          <w:color w:val="3F2A55"/>
        </w:rPr>
      </w:pPr>
      <w:bookmarkStart w:id="60" w:name="_Toc194956968"/>
      <w:r w:rsidRPr="0071560B">
        <w:rPr>
          <w:rFonts w:ascii="Arial" w:hAnsi="Arial" w:cs="Arial"/>
          <w:color w:val="3F2A55"/>
        </w:rPr>
        <w:t>5.13</w:t>
      </w:r>
      <w:r w:rsidR="005D6250" w:rsidRPr="0071560B">
        <w:rPr>
          <w:rFonts w:ascii="Arial" w:hAnsi="Arial" w:cs="Arial"/>
          <w:color w:val="3F2A55"/>
        </w:rPr>
        <w:t xml:space="preserve"> Clearance process</w:t>
      </w:r>
      <w:bookmarkEnd w:id="60"/>
    </w:p>
    <w:p w14:paraId="522A5C76" w14:textId="2BE9D861" w:rsidR="005D6250" w:rsidRPr="0071560B" w:rsidRDefault="005D6250" w:rsidP="004A415B">
      <w:pPr>
        <w:spacing w:after="240" w:line="240" w:lineRule="auto"/>
        <w:jc w:val="both"/>
        <w:rPr>
          <w:rFonts w:ascii="Arial" w:hAnsi="Arial" w:cs="Arial"/>
          <w:sz w:val="24"/>
          <w:szCs w:val="24"/>
        </w:rPr>
      </w:pPr>
      <w:r w:rsidRPr="0071560B">
        <w:rPr>
          <w:rFonts w:ascii="Arial" w:hAnsi="Arial" w:cs="Arial"/>
          <w:sz w:val="24"/>
          <w:szCs w:val="24"/>
        </w:rPr>
        <w:t xml:space="preserve">The OIT/SIT Chair has ultimate sign off and decision making capability within each team during incident management for Level 2 and 3 incidents. </w:t>
      </w:r>
      <w:r w:rsidR="00F463C4" w:rsidRPr="0071560B">
        <w:rPr>
          <w:rFonts w:ascii="Arial" w:hAnsi="Arial" w:cs="Arial"/>
          <w:sz w:val="24"/>
          <w:szCs w:val="24"/>
        </w:rPr>
        <w:t xml:space="preserve">Consideration should be given when issuing any joint organisation communications to ensure all relevant approvals are sought, including with the FSA, PHS and </w:t>
      </w:r>
      <w:proofErr w:type="spellStart"/>
      <w:r w:rsidR="00F463C4" w:rsidRPr="0071560B">
        <w:rPr>
          <w:rFonts w:ascii="Arial" w:hAnsi="Arial" w:cs="Arial"/>
          <w:sz w:val="24"/>
          <w:szCs w:val="24"/>
        </w:rPr>
        <w:t>UKHSA</w:t>
      </w:r>
      <w:proofErr w:type="spellEnd"/>
      <w:r w:rsidR="00F463C4" w:rsidRPr="0071560B">
        <w:rPr>
          <w:rFonts w:ascii="Arial" w:hAnsi="Arial" w:cs="Arial"/>
          <w:sz w:val="24"/>
          <w:szCs w:val="24"/>
        </w:rPr>
        <w:t xml:space="preserve">, etc. </w:t>
      </w:r>
    </w:p>
    <w:p w14:paraId="3E2A0F3B" w14:textId="62D9145E" w:rsidR="005D6250" w:rsidRPr="0071560B" w:rsidRDefault="005D6250" w:rsidP="004A415B">
      <w:pPr>
        <w:spacing w:after="0" w:line="240" w:lineRule="auto"/>
        <w:jc w:val="both"/>
        <w:rPr>
          <w:rFonts w:ascii="Arial" w:hAnsi="Arial" w:cs="Arial"/>
          <w:sz w:val="24"/>
          <w:szCs w:val="24"/>
        </w:rPr>
      </w:pPr>
      <w:r w:rsidRPr="0071560B">
        <w:rPr>
          <w:rFonts w:ascii="Arial" w:hAnsi="Arial" w:cs="Arial"/>
          <w:sz w:val="24"/>
          <w:szCs w:val="24"/>
        </w:rPr>
        <w:t xml:space="preserve">During Level 4 incidents, where </w:t>
      </w:r>
      <w:proofErr w:type="spellStart"/>
      <w:r w:rsidRPr="0071560B">
        <w:rPr>
          <w:rFonts w:ascii="Arial" w:hAnsi="Arial" w:cs="Arial"/>
          <w:sz w:val="24"/>
          <w:szCs w:val="24"/>
        </w:rPr>
        <w:t>SGoRR</w:t>
      </w:r>
      <w:proofErr w:type="spellEnd"/>
      <w:r w:rsidRPr="0071560B">
        <w:rPr>
          <w:rFonts w:ascii="Arial" w:hAnsi="Arial" w:cs="Arial"/>
          <w:sz w:val="24"/>
          <w:szCs w:val="24"/>
        </w:rPr>
        <w:t xml:space="preserve"> is established, it is likely that external communication and stakeholder messaging would be discussed with </w:t>
      </w:r>
      <w:r w:rsidR="00766C68" w:rsidRPr="0071560B">
        <w:rPr>
          <w:rFonts w:ascii="Arial" w:hAnsi="Arial" w:cs="Arial"/>
          <w:sz w:val="24"/>
          <w:szCs w:val="24"/>
        </w:rPr>
        <w:t xml:space="preserve">the </w:t>
      </w:r>
      <w:r w:rsidRPr="0071560B">
        <w:rPr>
          <w:rFonts w:ascii="Arial" w:hAnsi="Arial" w:cs="Arial"/>
          <w:sz w:val="24"/>
          <w:szCs w:val="24"/>
        </w:rPr>
        <w:t>S</w:t>
      </w:r>
      <w:r w:rsidR="00766C68" w:rsidRPr="0071560B">
        <w:rPr>
          <w:rFonts w:ascii="Arial" w:hAnsi="Arial" w:cs="Arial"/>
          <w:sz w:val="24"/>
          <w:szCs w:val="24"/>
        </w:rPr>
        <w:t xml:space="preserve">cottish </w:t>
      </w:r>
      <w:r w:rsidRPr="0071560B">
        <w:rPr>
          <w:rFonts w:ascii="Arial" w:hAnsi="Arial" w:cs="Arial"/>
          <w:sz w:val="24"/>
          <w:szCs w:val="24"/>
        </w:rPr>
        <w:t>G</w:t>
      </w:r>
      <w:r w:rsidR="00766C68" w:rsidRPr="0071560B">
        <w:rPr>
          <w:rFonts w:ascii="Arial" w:hAnsi="Arial" w:cs="Arial"/>
          <w:sz w:val="24"/>
          <w:szCs w:val="24"/>
        </w:rPr>
        <w:t>overnment</w:t>
      </w:r>
      <w:r w:rsidRPr="0071560B">
        <w:rPr>
          <w:rFonts w:ascii="Arial" w:hAnsi="Arial" w:cs="Arial"/>
          <w:sz w:val="24"/>
          <w:szCs w:val="24"/>
        </w:rPr>
        <w:t xml:space="preserve"> and cleared in conjunction with the SIT chair and </w:t>
      </w:r>
      <w:proofErr w:type="spellStart"/>
      <w:r w:rsidRPr="0071560B">
        <w:rPr>
          <w:rFonts w:ascii="Arial" w:hAnsi="Arial" w:cs="Arial"/>
          <w:sz w:val="24"/>
          <w:szCs w:val="24"/>
        </w:rPr>
        <w:t>SGoRR</w:t>
      </w:r>
      <w:proofErr w:type="spellEnd"/>
      <w:r w:rsidRPr="0071560B">
        <w:rPr>
          <w:rFonts w:ascii="Arial" w:hAnsi="Arial" w:cs="Arial"/>
          <w:sz w:val="24"/>
          <w:szCs w:val="24"/>
        </w:rPr>
        <w:t>.</w:t>
      </w:r>
    </w:p>
    <w:p w14:paraId="6E9727A4" w14:textId="1097CC7B" w:rsidR="005D6250" w:rsidRPr="0071560B" w:rsidRDefault="005D6250" w:rsidP="004A415B">
      <w:pPr>
        <w:spacing w:after="0"/>
        <w:jc w:val="both"/>
      </w:pPr>
    </w:p>
    <w:p w14:paraId="29EE8346" w14:textId="77777777" w:rsidR="008514F9" w:rsidRPr="0071560B" w:rsidRDefault="008514F9" w:rsidP="004A415B">
      <w:pPr>
        <w:spacing w:after="0"/>
        <w:jc w:val="both"/>
      </w:pPr>
    </w:p>
    <w:p w14:paraId="37D8BD48" w14:textId="46EF09D2" w:rsidR="005D6250" w:rsidRPr="0071560B" w:rsidRDefault="00CA12FB" w:rsidP="004A415B">
      <w:pPr>
        <w:pStyle w:val="Heading3"/>
        <w:spacing w:after="240" w:line="240" w:lineRule="auto"/>
        <w:jc w:val="both"/>
        <w:rPr>
          <w:rFonts w:ascii="Arial" w:hAnsi="Arial" w:cs="Arial"/>
        </w:rPr>
      </w:pPr>
      <w:bookmarkStart w:id="61" w:name="_Toc194956969"/>
      <w:r w:rsidRPr="0071560B">
        <w:rPr>
          <w:rFonts w:ascii="Arial" w:hAnsi="Arial" w:cs="Arial"/>
          <w:color w:val="3F2A55"/>
        </w:rPr>
        <w:lastRenderedPageBreak/>
        <w:t>5.1</w:t>
      </w:r>
      <w:r w:rsidR="00375106" w:rsidRPr="0071560B">
        <w:rPr>
          <w:rFonts w:ascii="Arial" w:hAnsi="Arial" w:cs="Arial"/>
          <w:color w:val="3F2A55"/>
        </w:rPr>
        <w:t>4</w:t>
      </w:r>
      <w:r w:rsidR="005D6250" w:rsidRPr="0071560B">
        <w:rPr>
          <w:rFonts w:ascii="Arial" w:hAnsi="Arial" w:cs="Arial"/>
          <w:color w:val="3F2A55"/>
        </w:rPr>
        <w:t xml:space="preserve"> Resource</w:t>
      </w:r>
      <w:bookmarkEnd w:id="61"/>
    </w:p>
    <w:p w14:paraId="10E252FE" w14:textId="562AE169" w:rsidR="005D6250" w:rsidRPr="0071560B" w:rsidRDefault="00795FAE" w:rsidP="004A415B">
      <w:pPr>
        <w:spacing w:after="240" w:line="240" w:lineRule="auto"/>
        <w:jc w:val="both"/>
        <w:rPr>
          <w:rFonts w:ascii="Arial" w:hAnsi="Arial" w:cs="Arial"/>
          <w:sz w:val="24"/>
          <w:szCs w:val="24"/>
        </w:rPr>
      </w:pPr>
      <w:r w:rsidRPr="0071560B">
        <w:rPr>
          <w:rFonts w:ascii="Arial" w:hAnsi="Arial" w:cs="Arial"/>
          <w:sz w:val="24"/>
          <w:szCs w:val="24"/>
        </w:rPr>
        <w:t xml:space="preserve">As outlined in the FSS/FSA MoU, </w:t>
      </w:r>
      <w:r w:rsidR="008514F9" w:rsidRPr="0071560B">
        <w:rPr>
          <w:rFonts w:ascii="Arial" w:hAnsi="Arial" w:cs="Arial"/>
          <w:sz w:val="24"/>
          <w:szCs w:val="24"/>
        </w:rPr>
        <w:t xml:space="preserve">assistance </w:t>
      </w:r>
      <w:r w:rsidRPr="0071560B">
        <w:rPr>
          <w:rFonts w:ascii="Arial" w:hAnsi="Arial" w:cs="Arial"/>
          <w:sz w:val="24"/>
          <w:szCs w:val="24"/>
        </w:rPr>
        <w:t xml:space="preserve">can be </w:t>
      </w:r>
      <w:r w:rsidR="005D6250" w:rsidRPr="0071560B">
        <w:rPr>
          <w:rFonts w:ascii="Arial" w:hAnsi="Arial" w:cs="Arial"/>
          <w:sz w:val="24"/>
          <w:szCs w:val="24"/>
        </w:rPr>
        <w:t>can be obtained from FSA to support incident response roles</w:t>
      </w:r>
      <w:r w:rsidRPr="0071560B">
        <w:rPr>
          <w:rFonts w:ascii="Arial" w:hAnsi="Arial" w:cs="Arial"/>
          <w:sz w:val="24"/>
          <w:szCs w:val="24"/>
        </w:rPr>
        <w:t>, if required</w:t>
      </w:r>
      <w:r w:rsidR="005D6250" w:rsidRPr="0071560B">
        <w:rPr>
          <w:rFonts w:ascii="Arial" w:hAnsi="Arial" w:cs="Arial"/>
          <w:sz w:val="24"/>
          <w:szCs w:val="24"/>
        </w:rPr>
        <w:t>. I</w:t>
      </w:r>
      <w:r w:rsidRPr="0071560B">
        <w:rPr>
          <w:rFonts w:ascii="Arial" w:hAnsi="Arial" w:cs="Arial"/>
          <w:sz w:val="24"/>
          <w:szCs w:val="24"/>
        </w:rPr>
        <w:t>n addition,</w:t>
      </w:r>
      <w:r w:rsidR="005D6250" w:rsidRPr="0071560B">
        <w:rPr>
          <w:rFonts w:ascii="Arial" w:hAnsi="Arial" w:cs="Arial"/>
          <w:sz w:val="24"/>
          <w:szCs w:val="24"/>
        </w:rPr>
        <w:t xml:space="preserve"> specialist advice may be sought from FSA, </w:t>
      </w:r>
      <w:proofErr w:type="spellStart"/>
      <w:r w:rsidR="008C52F9" w:rsidRPr="0071560B">
        <w:rPr>
          <w:rFonts w:ascii="Arial" w:hAnsi="Arial" w:cs="Arial"/>
          <w:sz w:val="24"/>
          <w:szCs w:val="24"/>
        </w:rPr>
        <w:t>UKHSA</w:t>
      </w:r>
      <w:proofErr w:type="spellEnd"/>
      <w:r w:rsidR="008C52F9" w:rsidRPr="0071560B">
        <w:rPr>
          <w:rFonts w:ascii="Arial" w:hAnsi="Arial" w:cs="Arial"/>
          <w:sz w:val="24"/>
          <w:szCs w:val="24"/>
        </w:rPr>
        <w:t xml:space="preserve">, </w:t>
      </w:r>
      <w:r w:rsidR="005D6250" w:rsidRPr="0071560B">
        <w:rPr>
          <w:rFonts w:ascii="Arial" w:hAnsi="Arial" w:cs="Arial"/>
          <w:sz w:val="24"/>
          <w:szCs w:val="24"/>
        </w:rPr>
        <w:t>SEPA</w:t>
      </w:r>
      <w:r w:rsidRPr="0071560B">
        <w:rPr>
          <w:rFonts w:ascii="Arial" w:hAnsi="Arial" w:cs="Arial"/>
          <w:sz w:val="24"/>
          <w:szCs w:val="24"/>
        </w:rPr>
        <w:t>, SG, DEFRA</w:t>
      </w:r>
      <w:r w:rsidR="005D6250" w:rsidRPr="0071560B">
        <w:rPr>
          <w:rFonts w:ascii="Arial" w:hAnsi="Arial" w:cs="Arial"/>
          <w:sz w:val="24"/>
          <w:szCs w:val="24"/>
        </w:rPr>
        <w:t xml:space="preserve"> or APHA, depending on the incident type. </w:t>
      </w:r>
    </w:p>
    <w:p w14:paraId="559699F6" w14:textId="31618577" w:rsidR="005D6250" w:rsidRPr="0071560B" w:rsidRDefault="000F79AD" w:rsidP="004A415B">
      <w:pPr>
        <w:spacing w:after="0" w:line="240" w:lineRule="auto"/>
        <w:jc w:val="both"/>
        <w:rPr>
          <w:rFonts w:ascii="Arial" w:hAnsi="Arial" w:cs="Arial"/>
          <w:sz w:val="24"/>
          <w:szCs w:val="24"/>
        </w:rPr>
      </w:pPr>
      <w:r w:rsidRPr="0071560B">
        <w:rPr>
          <w:rFonts w:ascii="Arial" w:hAnsi="Arial" w:cs="Arial"/>
          <w:sz w:val="24"/>
          <w:szCs w:val="24"/>
        </w:rPr>
        <w:t>During a prolonged event it will be necessary to consider staff welfare and wellbeing as a priority due to potential changes in circumstances and working arrangements. All OIT and SIT members deputies and reserves can support surge capacity and long running incident responses. The responsibility to ensure sufficient resourcing sits with both OIT and SIT Chairs</w:t>
      </w:r>
      <w:r w:rsidR="00795FAE" w:rsidRPr="0071560B">
        <w:rPr>
          <w:rFonts w:ascii="Arial" w:hAnsi="Arial" w:cs="Arial"/>
          <w:sz w:val="24"/>
          <w:szCs w:val="24"/>
        </w:rPr>
        <w:t xml:space="preserve"> and the</w:t>
      </w:r>
      <w:r w:rsidRPr="0071560B">
        <w:rPr>
          <w:rFonts w:ascii="Arial" w:hAnsi="Arial" w:cs="Arial"/>
          <w:sz w:val="24"/>
          <w:szCs w:val="24"/>
        </w:rPr>
        <w:t xml:space="preserve"> Facilitator </w:t>
      </w:r>
      <w:r w:rsidR="00795FAE" w:rsidRPr="0071560B">
        <w:rPr>
          <w:rFonts w:ascii="Arial" w:hAnsi="Arial" w:cs="Arial"/>
          <w:sz w:val="24"/>
          <w:szCs w:val="24"/>
        </w:rPr>
        <w:t xml:space="preserve">who can liaise with </w:t>
      </w:r>
      <w:proofErr w:type="spellStart"/>
      <w:r w:rsidR="00795FAE" w:rsidRPr="0071560B">
        <w:rPr>
          <w:rFonts w:ascii="Arial" w:hAnsi="Arial" w:cs="Arial"/>
          <w:sz w:val="24"/>
          <w:szCs w:val="24"/>
        </w:rPr>
        <w:t>FSS’s</w:t>
      </w:r>
      <w:proofErr w:type="spellEnd"/>
      <w:r w:rsidRPr="0071560B">
        <w:rPr>
          <w:rFonts w:ascii="Arial" w:hAnsi="Arial" w:cs="Arial"/>
          <w:sz w:val="24"/>
          <w:szCs w:val="24"/>
        </w:rPr>
        <w:t xml:space="preserve"> HR</w:t>
      </w:r>
      <w:r w:rsidR="00795FAE" w:rsidRPr="0071560B">
        <w:rPr>
          <w:rFonts w:ascii="Arial" w:hAnsi="Arial" w:cs="Arial"/>
          <w:sz w:val="24"/>
          <w:szCs w:val="24"/>
        </w:rPr>
        <w:t xml:space="preserve"> team should additional support be required.</w:t>
      </w:r>
    </w:p>
    <w:p w14:paraId="4DAAA11A" w14:textId="76626967" w:rsidR="002149CF" w:rsidRPr="0071560B" w:rsidRDefault="002149CF" w:rsidP="004A415B">
      <w:pPr>
        <w:spacing w:after="0" w:line="240" w:lineRule="auto"/>
        <w:jc w:val="both"/>
        <w:rPr>
          <w:rFonts w:ascii="Arial" w:hAnsi="Arial" w:cs="Arial"/>
          <w:sz w:val="24"/>
          <w:szCs w:val="24"/>
        </w:rPr>
      </w:pPr>
    </w:p>
    <w:p w14:paraId="5125AFDE" w14:textId="1D662C78" w:rsidR="00880820" w:rsidRPr="0071560B" w:rsidRDefault="00375106" w:rsidP="004A415B">
      <w:pPr>
        <w:pStyle w:val="Heading3"/>
        <w:spacing w:after="240"/>
        <w:jc w:val="both"/>
        <w:rPr>
          <w:rFonts w:ascii="Arial" w:hAnsi="Arial" w:cs="Arial"/>
          <w:color w:val="3F2A56"/>
        </w:rPr>
      </w:pPr>
      <w:bookmarkStart w:id="62" w:name="_Toc194956970"/>
      <w:r w:rsidRPr="0071560B">
        <w:rPr>
          <w:rFonts w:ascii="Arial" w:hAnsi="Arial" w:cs="Arial"/>
          <w:color w:val="3F2A56"/>
        </w:rPr>
        <w:t>5.15</w:t>
      </w:r>
      <w:r w:rsidR="003926F6" w:rsidRPr="0071560B">
        <w:rPr>
          <w:rFonts w:ascii="Arial" w:hAnsi="Arial" w:cs="Arial"/>
          <w:color w:val="3F2A56"/>
        </w:rPr>
        <w:t xml:space="preserve"> </w:t>
      </w:r>
      <w:r w:rsidR="006C50FE" w:rsidRPr="0071560B">
        <w:rPr>
          <w:rFonts w:ascii="Arial" w:hAnsi="Arial" w:cs="Arial"/>
          <w:color w:val="3F2A56"/>
        </w:rPr>
        <w:t>Lead Agency</w:t>
      </w:r>
      <w:bookmarkEnd w:id="62"/>
      <w:r w:rsidR="006C50FE" w:rsidRPr="0071560B">
        <w:rPr>
          <w:rFonts w:ascii="Arial" w:hAnsi="Arial" w:cs="Arial"/>
          <w:color w:val="3F2A56"/>
        </w:rPr>
        <w:t xml:space="preserve"> </w:t>
      </w:r>
    </w:p>
    <w:p w14:paraId="2DD8C246" w14:textId="67FEFD75" w:rsidR="005D6250" w:rsidRPr="0071560B" w:rsidRDefault="005D6250" w:rsidP="004A415B">
      <w:pPr>
        <w:spacing w:after="240"/>
        <w:jc w:val="both"/>
      </w:pPr>
      <w:r w:rsidRPr="0071560B">
        <w:rPr>
          <w:rFonts w:ascii="Arial" w:hAnsi="Arial" w:cs="Arial"/>
          <w:sz w:val="24"/>
          <w:szCs w:val="24"/>
        </w:rPr>
        <w:t xml:space="preserve">Depending on the nature of the incident, FSS may or may not be the </w:t>
      </w:r>
      <w:r w:rsidR="00FA170C" w:rsidRPr="0071560B">
        <w:rPr>
          <w:rFonts w:ascii="Arial" w:hAnsi="Arial" w:cs="Arial"/>
          <w:sz w:val="24"/>
          <w:szCs w:val="24"/>
        </w:rPr>
        <w:t>organisation</w:t>
      </w:r>
      <w:r w:rsidR="008514F9" w:rsidRPr="0071560B">
        <w:rPr>
          <w:rFonts w:ascii="Arial" w:hAnsi="Arial" w:cs="Arial"/>
          <w:sz w:val="24"/>
          <w:szCs w:val="24"/>
        </w:rPr>
        <w:t xml:space="preserve"> leading the incident. </w:t>
      </w:r>
      <w:r w:rsidRPr="0071560B">
        <w:rPr>
          <w:rFonts w:ascii="Arial" w:hAnsi="Arial" w:cs="Arial"/>
          <w:sz w:val="24"/>
          <w:szCs w:val="24"/>
        </w:rPr>
        <w:t>This depends on a number of factors, some of which are outlined in the table below.</w:t>
      </w:r>
    </w:p>
    <w:p w14:paraId="6FA1BD1C" w14:textId="6A63BADB" w:rsidR="005D6250" w:rsidRPr="0071560B" w:rsidRDefault="005D6250" w:rsidP="00B5776E">
      <w:pPr>
        <w:pStyle w:val="ListParagraph"/>
        <w:numPr>
          <w:ilvl w:val="0"/>
          <w:numId w:val="17"/>
        </w:numPr>
        <w:spacing w:after="0" w:line="240" w:lineRule="auto"/>
        <w:rPr>
          <w:sz w:val="24"/>
          <w:szCs w:val="24"/>
        </w:rPr>
      </w:pPr>
      <w:r w:rsidRPr="0071560B">
        <w:rPr>
          <w:sz w:val="24"/>
          <w:szCs w:val="24"/>
        </w:rPr>
        <w:t xml:space="preserve">In situations when </w:t>
      </w:r>
      <w:r w:rsidRPr="0071560B">
        <w:rPr>
          <w:b/>
          <w:color w:val="3F2A56"/>
          <w:sz w:val="24"/>
          <w:szCs w:val="24"/>
        </w:rPr>
        <w:t>FSS is the lead agency</w:t>
      </w:r>
      <w:r w:rsidRPr="0071560B">
        <w:rPr>
          <w:sz w:val="24"/>
          <w:szCs w:val="24"/>
        </w:rPr>
        <w:t>, the battle rhythm can be set by the Facilitator</w:t>
      </w:r>
      <w:r w:rsidR="00795FAE" w:rsidRPr="0071560B">
        <w:rPr>
          <w:sz w:val="24"/>
          <w:szCs w:val="24"/>
        </w:rPr>
        <w:t>,</w:t>
      </w:r>
      <w:r w:rsidRPr="0071560B">
        <w:rPr>
          <w:sz w:val="24"/>
          <w:szCs w:val="24"/>
        </w:rPr>
        <w:t xml:space="preserve"> </w:t>
      </w:r>
      <w:r w:rsidR="00795FAE" w:rsidRPr="0071560B">
        <w:rPr>
          <w:sz w:val="24"/>
          <w:szCs w:val="24"/>
        </w:rPr>
        <w:t xml:space="preserve">in conjunction with OIT/SIT </w:t>
      </w:r>
      <w:r w:rsidR="008514F9" w:rsidRPr="0071560B">
        <w:rPr>
          <w:sz w:val="24"/>
          <w:szCs w:val="24"/>
        </w:rPr>
        <w:t>C</w:t>
      </w:r>
      <w:r w:rsidR="00795FAE" w:rsidRPr="0071560B">
        <w:rPr>
          <w:sz w:val="24"/>
          <w:szCs w:val="24"/>
        </w:rPr>
        <w:t xml:space="preserve">hairs, </w:t>
      </w:r>
      <w:r w:rsidRPr="0071560B">
        <w:rPr>
          <w:sz w:val="24"/>
          <w:szCs w:val="24"/>
        </w:rPr>
        <w:t xml:space="preserve">early in the response. </w:t>
      </w:r>
    </w:p>
    <w:p w14:paraId="2AE0D887" w14:textId="786A6AF3" w:rsidR="00430753" w:rsidRPr="0071560B" w:rsidRDefault="005D6250" w:rsidP="00B5776E">
      <w:pPr>
        <w:pStyle w:val="ListParagraph"/>
        <w:numPr>
          <w:ilvl w:val="0"/>
          <w:numId w:val="17"/>
        </w:numPr>
        <w:spacing w:after="0" w:line="240" w:lineRule="auto"/>
        <w:rPr>
          <w:sz w:val="24"/>
          <w:szCs w:val="24"/>
        </w:rPr>
      </w:pPr>
      <w:r w:rsidRPr="0071560B">
        <w:rPr>
          <w:sz w:val="24"/>
          <w:szCs w:val="24"/>
        </w:rPr>
        <w:t xml:space="preserve">When </w:t>
      </w:r>
      <w:r w:rsidRPr="0071560B">
        <w:rPr>
          <w:b/>
          <w:color w:val="3F2A56"/>
          <w:sz w:val="24"/>
          <w:szCs w:val="24"/>
        </w:rPr>
        <w:t xml:space="preserve">FSS is </w:t>
      </w:r>
      <w:r w:rsidRPr="0071560B">
        <w:rPr>
          <w:b/>
          <w:color w:val="3F2A56"/>
          <w:sz w:val="24"/>
          <w:szCs w:val="24"/>
          <w:u w:val="single"/>
        </w:rPr>
        <w:t>not</w:t>
      </w:r>
      <w:r w:rsidRPr="0071560B">
        <w:rPr>
          <w:b/>
          <w:color w:val="3F2A56"/>
          <w:sz w:val="24"/>
          <w:szCs w:val="24"/>
        </w:rPr>
        <w:t xml:space="preserve"> the lead agency</w:t>
      </w:r>
      <w:r w:rsidRPr="0071560B">
        <w:rPr>
          <w:sz w:val="24"/>
          <w:szCs w:val="24"/>
        </w:rPr>
        <w:t xml:space="preserve">, the Facilitator must take external </w:t>
      </w:r>
      <w:proofErr w:type="spellStart"/>
      <w:r w:rsidRPr="0071560B">
        <w:rPr>
          <w:sz w:val="24"/>
          <w:szCs w:val="24"/>
        </w:rPr>
        <w:t>IMT</w:t>
      </w:r>
      <w:proofErr w:type="spellEnd"/>
      <w:r w:rsidRPr="0071560B">
        <w:rPr>
          <w:sz w:val="24"/>
          <w:szCs w:val="24"/>
        </w:rPr>
        <w:t>/FSA/</w:t>
      </w:r>
      <w:proofErr w:type="spellStart"/>
      <w:r w:rsidRPr="0071560B">
        <w:rPr>
          <w:sz w:val="24"/>
          <w:szCs w:val="24"/>
        </w:rPr>
        <w:t>SGoRR</w:t>
      </w:r>
      <w:proofErr w:type="spellEnd"/>
      <w:r w:rsidRPr="0071560B">
        <w:rPr>
          <w:sz w:val="24"/>
          <w:szCs w:val="24"/>
        </w:rPr>
        <w:t xml:space="preserve"> meetings (as applicable) into account when setting the internal battle rhythm. A suggested battle rhythm during a Level 3 incident with an external </w:t>
      </w:r>
      <w:proofErr w:type="spellStart"/>
      <w:r w:rsidRPr="0071560B">
        <w:rPr>
          <w:sz w:val="24"/>
          <w:szCs w:val="24"/>
        </w:rPr>
        <w:t>IMT</w:t>
      </w:r>
      <w:proofErr w:type="spellEnd"/>
      <w:r w:rsidRPr="0071560B">
        <w:rPr>
          <w:sz w:val="24"/>
          <w:szCs w:val="24"/>
        </w:rPr>
        <w:t xml:space="preserve"> formed is detailed in section </w:t>
      </w:r>
      <w:r w:rsidR="008A5DF2" w:rsidRPr="0071560B">
        <w:rPr>
          <w:sz w:val="24"/>
          <w:szCs w:val="24"/>
        </w:rPr>
        <w:t>5.</w:t>
      </w:r>
      <w:r w:rsidR="002149CF" w:rsidRPr="0071560B">
        <w:rPr>
          <w:sz w:val="24"/>
          <w:szCs w:val="24"/>
        </w:rPr>
        <w:t>8</w:t>
      </w:r>
      <w:r w:rsidR="008514F9" w:rsidRPr="0071560B">
        <w:rPr>
          <w:sz w:val="24"/>
          <w:szCs w:val="24"/>
        </w:rPr>
        <w:t xml:space="preserve">. </w:t>
      </w:r>
    </w:p>
    <w:p w14:paraId="0EDF888A" w14:textId="3AFF7777" w:rsidR="005D6250" w:rsidRPr="0071560B" w:rsidRDefault="005D6250">
      <w:pPr>
        <w:pStyle w:val="ListParagraph"/>
        <w:spacing w:after="0" w:line="240" w:lineRule="auto"/>
        <w:rPr>
          <w:sz w:val="24"/>
          <w:szCs w:val="24"/>
        </w:rPr>
      </w:pPr>
    </w:p>
    <w:tbl>
      <w:tblPr>
        <w:tblpPr w:leftFromText="180" w:rightFromText="180" w:vertAnchor="text" w:horzAnchor="margin" w:tblpXSpec="center" w:tblpY="568"/>
        <w:tblW w:w="5588" w:type="pct"/>
        <w:tblCellMar>
          <w:left w:w="0" w:type="dxa"/>
          <w:right w:w="0" w:type="dxa"/>
        </w:tblCellMar>
        <w:tblLook w:val="04A0" w:firstRow="1" w:lastRow="0" w:firstColumn="1" w:lastColumn="0" w:noHBand="0" w:noVBand="1"/>
      </w:tblPr>
      <w:tblGrid>
        <w:gridCol w:w="3368"/>
        <w:gridCol w:w="3285"/>
        <w:gridCol w:w="3412"/>
      </w:tblGrid>
      <w:tr w:rsidR="008965E1" w:rsidRPr="0071560B" w14:paraId="2166D2BC" w14:textId="77777777" w:rsidTr="008625E7">
        <w:trPr>
          <w:trHeight w:val="209"/>
          <w:tblHeader/>
        </w:trPr>
        <w:tc>
          <w:tcPr>
            <w:tcW w:w="1673" w:type="pct"/>
            <w:tcBorders>
              <w:top w:val="single" w:sz="8" w:space="0" w:color="auto"/>
              <w:left w:val="single" w:sz="8" w:space="0" w:color="auto"/>
              <w:bottom w:val="single" w:sz="8" w:space="0" w:color="auto"/>
              <w:right w:val="single" w:sz="8" w:space="0" w:color="auto"/>
            </w:tcBorders>
            <w:shd w:val="clear" w:color="auto" w:fill="3F2A55"/>
            <w:tcMar>
              <w:top w:w="0" w:type="dxa"/>
              <w:left w:w="108" w:type="dxa"/>
              <w:bottom w:w="0" w:type="dxa"/>
              <w:right w:w="108" w:type="dxa"/>
            </w:tcMar>
            <w:hideMark/>
          </w:tcPr>
          <w:p w14:paraId="440CBB6B" w14:textId="77777777" w:rsidR="008965E1" w:rsidRPr="0071560B" w:rsidRDefault="008965E1" w:rsidP="008965E1">
            <w:pPr>
              <w:spacing w:after="0" w:line="240" w:lineRule="auto"/>
              <w:rPr>
                <w:rFonts w:ascii="Arial" w:hAnsi="Arial" w:cs="Arial"/>
                <w:b/>
                <w:bCs/>
                <w:color w:val="FFFFFF"/>
              </w:rPr>
            </w:pPr>
            <w:r w:rsidRPr="0071560B">
              <w:rPr>
                <w:rFonts w:ascii="Arial" w:hAnsi="Arial" w:cs="Arial"/>
                <w:b/>
                <w:bCs/>
                <w:color w:val="FFFFFF"/>
              </w:rPr>
              <w:lastRenderedPageBreak/>
              <w:t>Situation</w:t>
            </w:r>
          </w:p>
        </w:tc>
        <w:tc>
          <w:tcPr>
            <w:tcW w:w="1632" w:type="pct"/>
            <w:tcBorders>
              <w:top w:val="single" w:sz="8" w:space="0" w:color="auto"/>
              <w:left w:val="nil"/>
              <w:bottom w:val="single" w:sz="8" w:space="0" w:color="auto"/>
              <w:right w:val="single" w:sz="8" w:space="0" w:color="auto"/>
            </w:tcBorders>
            <w:shd w:val="clear" w:color="auto" w:fill="3F2A55"/>
            <w:tcMar>
              <w:top w:w="0" w:type="dxa"/>
              <w:left w:w="108" w:type="dxa"/>
              <w:bottom w:w="0" w:type="dxa"/>
              <w:right w:w="108" w:type="dxa"/>
            </w:tcMar>
            <w:hideMark/>
          </w:tcPr>
          <w:p w14:paraId="377EDE13" w14:textId="77777777" w:rsidR="008965E1" w:rsidRPr="0071560B" w:rsidRDefault="008965E1" w:rsidP="008965E1">
            <w:pPr>
              <w:spacing w:after="0" w:line="240" w:lineRule="auto"/>
              <w:rPr>
                <w:rFonts w:ascii="Arial" w:hAnsi="Arial" w:cs="Arial"/>
                <w:b/>
                <w:bCs/>
                <w:color w:val="FFFFFF"/>
              </w:rPr>
            </w:pPr>
            <w:r w:rsidRPr="0071560B">
              <w:rPr>
                <w:rFonts w:ascii="Arial" w:hAnsi="Arial" w:cs="Arial"/>
                <w:b/>
                <w:bCs/>
                <w:color w:val="FFFFFF"/>
              </w:rPr>
              <w:t>Lead Agency</w:t>
            </w:r>
          </w:p>
        </w:tc>
        <w:tc>
          <w:tcPr>
            <w:tcW w:w="1695" w:type="pct"/>
            <w:tcBorders>
              <w:top w:val="single" w:sz="8" w:space="0" w:color="auto"/>
              <w:left w:val="nil"/>
              <w:bottom w:val="single" w:sz="8" w:space="0" w:color="auto"/>
              <w:right w:val="single" w:sz="8" w:space="0" w:color="auto"/>
            </w:tcBorders>
            <w:shd w:val="clear" w:color="auto" w:fill="3F2A55"/>
            <w:tcMar>
              <w:top w:w="0" w:type="dxa"/>
              <w:left w:w="108" w:type="dxa"/>
              <w:bottom w:w="0" w:type="dxa"/>
              <w:right w:w="108" w:type="dxa"/>
            </w:tcMar>
            <w:hideMark/>
          </w:tcPr>
          <w:p w14:paraId="191A4F74" w14:textId="77777777" w:rsidR="008965E1" w:rsidRPr="0071560B" w:rsidRDefault="008965E1" w:rsidP="008965E1">
            <w:pPr>
              <w:spacing w:after="0" w:line="240" w:lineRule="auto"/>
              <w:rPr>
                <w:rFonts w:ascii="Arial" w:hAnsi="Arial" w:cs="Arial"/>
                <w:b/>
                <w:bCs/>
                <w:color w:val="FFFFFF"/>
              </w:rPr>
            </w:pPr>
            <w:proofErr w:type="spellStart"/>
            <w:r w:rsidRPr="0071560B">
              <w:rPr>
                <w:rFonts w:ascii="Arial" w:hAnsi="Arial" w:cs="Arial"/>
                <w:b/>
                <w:bCs/>
                <w:color w:val="FFFFFF"/>
              </w:rPr>
              <w:t>FSS’s</w:t>
            </w:r>
            <w:proofErr w:type="spellEnd"/>
            <w:r w:rsidRPr="0071560B">
              <w:rPr>
                <w:rFonts w:ascii="Arial" w:hAnsi="Arial" w:cs="Arial"/>
                <w:b/>
                <w:bCs/>
                <w:color w:val="FFFFFF"/>
              </w:rPr>
              <w:t xml:space="preserve"> role</w:t>
            </w:r>
          </w:p>
        </w:tc>
      </w:tr>
      <w:tr w:rsidR="008965E1" w:rsidRPr="0071560B" w14:paraId="63F99DF2" w14:textId="77777777" w:rsidTr="008625E7">
        <w:trPr>
          <w:trHeight w:val="795"/>
          <w:tblHeader/>
        </w:trPr>
        <w:tc>
          <w:tcPr>
            <w:tcW w:w="167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00AF359E"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A Scottish outbreak of foodborne illness, which leads to the activation of the Incident Management Team (</w:t>
            </w:r>
            <w:proofErr w:type="spellStart"/>
            <w:r w:rsidRPr="0071560B">
              <w:rPr>
                <w:rFonts w:ascii="Arial" w:hAnsi="Arial" w:cs="Arial"/>
                <w:sz w:val="20"/>
                <w:szCs w:val="20"/>
              </w:rPr>
              <w:t>IMT</w:t>
            </w:r>
            <w:proofErr w:type="spellEnd"/>
            <w:r w:rsidRPr="0071560B">
              <w:rPr>
                <w:rFonts w:ascii="Arial" w:hAnsi="Arial" w:cs="Arial"/>
                <w:sz w:val="20"/>
                <w:szCs w:val="20"/>
              </w:rPr>
              <w:t>)</w:t>
            </w:r>
          </w:p>
        </w:tc>
        <w:tc>
          <w:tcPr>
            <w:tcW w:w="163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5CA88E2B"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b/>
                <w:bCs/>
                <w:color w:val="3F2A55"/>
                <w:sz w:val="20"/>
                <w:szCs w:val="20"/>
              </w:rPr>
              <w:t>PHS</w:t>
            </w:r>
            <w:r w:rsidRPr="0071560B">
              <w:rPr>
                <w:rFonts w:ascii="Arial" w:hAnsi="Arial" w:cs="Arial"/>
                <w:sz w:val="20"/>
                <w:szCs w:val="20"/>
              </w:rPr>
              <w:t xml:space="preserve"> leads the response </w:t>
            </w:r>
          </w:p>
          <w:p w14:paraId="4962E20F" w14:textId="5FEE639B"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A Consultant in Public Health Medicine (</w:t>
            </w:r>
            <w:proofErr w:type="spellStart"/>
            <w:r w:rsidRPr="0071560B">
              <w:rPr>
                <w:rFonts w:ascii="Arial" w:hAnsi="Arial" w:cs="Arial"/>
                <w:sz w:val="20"/>
                <w:szCs w:val="20"/>
              </w:rPr>
              <w:t>CPHM</w:t>
            </w:r>
            <w:proofErr w:type="spellEnd"/>
            <w:r w:rsidRPr="0071560B">
              <w:rPr>
                <w:rFonts w:ascii="Arial" w:hAnsi="Arial" w:cs="Arial"/>
                <w:sz w:val="20"/>
                <w:szCs w:val="20"/>
              </w:rPr>
              <w:t xml:space="preserve">) is appointed to lead the </w:t>
            </w:r>
            <w:proofErr w:type="spellStart"/>
            <w:r w:rsidRPr="0071560B">
              <w:rPr>
                <w:rFonts w:ascii="Arial" w:hAnsi="Arial" w:cs="Arial"/>
                <w:sz w:val="20"/>
                <w:szCs w:val="20"/>
              </w:rPr>
              <w:t>IMT</w:t>
            </w:r>
            <w:proofErr w:type="spellEnd"/>
            <w:r w:rsidRPr="0071560B">
              <w:rPr>
                <w:rFonts w:ascii="Arial" w:hAnsi="Arial" w:cs="Arial"/>
                <w:sz w:val="20"/>
                <w:szCs w:val="20"/>
              </w:rPr>
              <w:t xml:space="preserve">  If it is a UK wide incident </w:t>
            </w:r>
            <w:proofErr w:type="spellStart"/>
            <w:r w:rsidRPr="0071560B">
              <w:rPr>
                <w:rFonts w:ascii="Arial" w:hAnsi="Arial" w:cs="Arial"/>
                <w:sz w:val="20"/>
                <w:szCs w:val="20"/>
              </w:rPr>
              <w:t>UKSHA</w:t>
            </w:r>
            <w:proofErr w:type="spellEnd"/>
            <w:r w:rsidRPr="0071560B">
              <w:rPr>
                <w:rFonts w:ascii="Arial" w:hAnsi="Arial" w:cs="Arial"/>
                <w:sz w:val="20"/>
                <w:szCs w:val="20"/>
              </w:rPr>
              <w:t xml:space="preserve"> will lead the response.</w:t>
            </w:r>
          </w:p>
        </w:tc>
        <w:tc>
          <w:tcPr>
            <w:tcW w:w="169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718747F7"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Coordinates the Scottish food incident response with Local Authorities.</w:t>
            </w:r>
          </w:p>
          <w:p w14:paraId="6DE0CBDC" w14:textId="3C56E1DA"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 xml:space="preserve">Attend </w:t>
            </w:r>
            <w:proofErr w:type="spellStart"/>
            <w:r w:rsidRPr="0071560B">
              <w:rPr>
                <w:rFonts w:ascii="Arial" w:hAnsi="Arial" w:cs="Arial"/>
                <w:sz w:val="20"/>
                <w:szCs w:val="20"/>
              </w:rPr>
              <w:t>IMT</w:t>
            </w:r>
            <w:proofErr w:type="spellEnd"/>
            <w:r w:rsidRPr="0071560B">
              <w:rPr>
                <w:rFonts w:ascii="Arial" w:hAnsi="Arial" w:cs="Arial"/>
                <w:sz w:val="20"/>
                <w:szCs w:val="20"/>
              </w:rPr>
              <w:t xml:space="preserve"> meetings/ chairs food sub-group as required</w:t>
            </w:r>
            <w:r w:rsidR="00547FAB" w:rsidRPr="0071560B">
              <w:rPr>
                <w:rFonts w:ascii="Arial" w:hAnsi="Arial" w:cs="Arial"/>
                <w:sz w:val="20"/>
                <w:szCs w:val="20"/>
              </w:rPr>
              <w:t>.</w:t>
            </w:r>
          </w:p>
        </w:tc>
      </w:tr>
      <w:tr w:rsidR="008965E1" w:rsidRPr="0071560B" w14:paraId="42BBD837" w14:textId="77777777" w:rsidTr="008625E7">
        <w:trPr>
          <w:trHeight w:val="1279"/>
          <w:tblHeader/>
        </w:trPr>
        <w:tc>
          <w:tcPr>
            <w:tcW w:w="167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7A2D43D2"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UK wide incident with distribution across the UK including  Scotland.</w:t>
            </w:r>
          </w:p>
          <w:p w14:paraId="358FD99C" w14:textId="77777777" w:rsidR="008965E1" w:rsidRPr="0071560B" w:rsidRDefault="008965E1" w:rsidP="008965E1">
            <w:pPr>
              <w:spacing w:after="0" w:line="240" w:lineRule="auto"/>
              <w:rPr>
                <w:rFonts w:ascii="Arial" w:hAnsi="Arial" w:cs="Arial"/>
                <w:sz w:val="20"/>
                <w:szCs w:val="20"/>
              </w:rPr>
            </w:pPr>
          </w:p>
        </w:tc>
        <w:tc>
          <w:tcPr>
            <w:tcW w:w="163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6A9BF522" w14:textId="31FD16F6" w:rsidR="008965E1" w:rsidRPr="0071560B" w:rsidRDefault="008965E1" w:rsidP="008965E1">
            <w:pPr>
              <w:spacing w:after="0" w:line="240" w:lineRule="auto"/>
              <w:rPr>
                <w:rFonts w:ascii="Arial" w:hAnsi="Arial" w:cs="Arial"/>
                <w:sz w:val="20"/>
                <w:szCs w:val="20"/>
              </w:rPr>
            </w:pPr>
            <w:r w:rsidRPr="0071560B">
              <w:rPr>
                <w:rFonts w:ascii="Arial" w:hAnsi="Arial" w:cs="Arial"/>
                <w:b/>
                <w:bCs/>
                <w:color w:val="3F2A55"/>
                <w:sz w:val="20"/>
                <w:szCs w:val="20"/>
              </w:rPr>
              <w:t>FSA</w:t>
            </w:r>
            <w:r w:rsidRPr="0071560B">
              <w:rPr>
                <w:rFonts w:ascii="Arial" w:hAnsi="Arial" w:cs="Arial"/>
                <w:sz w:val="20"/>
                <w:szCs w:val="20"/>
              </w:rPr>
              <w:t xml:space="preserve"> leads the response in accordance with FSA Non- routine Incident Management Plan</w:t>
            </w:r>
            <w:r w:rsidR="00547FAB" w:rsidRPr="0071560B">
              <w:rPr>
                <w:rFonts w:ascii="Arial" w:hAnsi="Arial" w:cs="Arial"/>
                <w:sz w:val="20"/>
                <w:szCs w:val="20"/>
              </w:rPr>
              <w:t xml:space="preserve">. </w:t>
            </w:r>
          </w:p>
        </w:tc>
        <w:tc>
          <w:tcPr>
            <w:tcW w:w="169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7C1813C8" w14:textId="6C234734"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 xml:space="preserve">FSS are core representatives at  FSA </w:t>
            </w:r>
            <w:r w:rsidR="008514F9" w:rsidRPr="0071560B">
              <w:rPr>
                <w:rFonts w:ascii="Arial" w:hAnsi="Arial" w:cs="Arial"/>
                <w:sz w:val="20"/>
                <w:szCs w:val="20"/>
              </w:rPr>
              <w:t xml:space="preserve">operational and strategic response </w:t>
            </w:r>
            <w:r w:rsidRPr="0071560B">
              <w:rPr>
                <w:rFonts w:ascii="Arial" w:hAnsi="Arial" w:cs="Arial"/>
                <w:sz w:val="20"/>
                <w:szCs w:val="20"/>
              </w:rPr>
              <w:t>meetings from the outset following establishment of incident response structure in line with UK-</w:t>
            </w:r>
            <w:r w:rsidR="008514F9" w:rsidRPr="0071560B">
              <w:rPr>
                <w:rFonts w:ascii="Arial" w:hAnsi="Arial" w:cs="Arial"/>
                <w:sz w:val="20"/>
                <w:szCs w:val="20"/>
              </w:rPr>
              <w:t>w</w:t>
            </w:r>
            <w:r w:rsidRPr="0071560B">
              <w:rPr>
                <w:rFonts w:ascii="Arial" w:hAnsi="Arial" w:cs="Arial"/>
                <w:sz w:val="20"/>
                <w:szCs w:val="20"/>
              </w:rPr>
              <w:t>ide incident management arrangements</w:t>
            </w:r>
            <w:r w:rsidR="00547FAB" w:rsidRPr="0071560B">
              <w:rPr>
                <w:rFonts w:ascii="Arial" w:hAnsi="Arial" w:cs="Arial"/>
                <w:sz w:val="20"/>
                <w:szCs w:val="20"/>
              </w:rPr>
              <w:t>.</w:t>
            </w:r>
          </w:p>
        </w:tc>
      </w:tr>
      <w:tr w:rsidR="008965E1" w:rsidRPr="0071560B" w14:paraId="1B7E15E0" w14:textId="77777777" w:rsidTr="008625E7">
        <w:trPr>
          <w:trHeight w:val="732"/>
          <w:tblHeader/>
        </w:trPr>
        <w:tc>
          <w:tcPr>
            <w:tcW w:w="167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3B6299DC"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 xml:space="preserve">An incident which originates in Scotland with </w:t>
            </w:r>
            <w:r w:rsidRPr="0071560B">
              <w:rPr>
                <w:rFonts w:ascii="Arial" w:hAnsi="Arial" w:cs="Arial"/>
                <w:b/>
                <w:color w:val="3F2A55"/>
                <w:sz w:val="20"/>
                <w:szCs w:val="20"/>
              </w:rPr>
              <w:t>no</w:t>
            </w:r>
            <w:r w:rsidRPr="0071560B">
              <w:rPr>
                <w:rFonts w:ascii="Arial" w:hAnsi="Arial" w:cs="Arial"/>
                <w:sz w:val="20"/>
                <w:szCs w:val="20"/>
              </w:rPr>
              <w:t xml:space="preserve"> distribution outside Scotland</w:t>
            </w:r>
          </w:p>
        </w:tc>
        <w:tc>
          <w:tcPr>
            <w:tcW w:w="163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50B56BA1" w14:textId="6B5E4114" w:rsidR="008965E1" w:rsidRPr="0071560B" w:rsidRDefault="008965E1" w:rsidP="008965E1">
            <w:pPr>
              <w:spacing w:after="0" w:line="240" w:lineRule="auto"/>
              <w:rPr>
                <w:rFonts w:ascii="Arial" w:hAnsi="Arial" w:cs="Arial"/>
                <w:sz w:val="20"/>
                <w:szCs w:val="20"/>
              </w:rPr>
            </w:pPr>
            <w:r w:rsidRPr="0071560B">
              <w:rPr>
                <w:rFonts w:ascii="Arial" w:hAnsi="Arial" w:cs="Arial"/>
                <w:b/>
                <w:bCs/>
                <w:color w:val="3F2A55"/>
                <w:sz w:val="20"/>
                <w:szCs w:val="20"/>
              </w:rPr>
              <w:t>FSS</w:t>
            </w:r>
            <w:r w:rsidRPr="0071560B">
              <w:rPr>
                <w:rFonts w:ascii="Arial" w:hAnsi="Arial" w:cs="Arial"/>
                <w:color w:val="3F2A55"/>
                <w:sz w:val="20"/>
                <w:szCs w:val="20"/>
              </w:rPr>
              <w:t xml:space="preserve"> </w:t>
            </w:r>
            <w:r w:rsidRPr="0071560B">
              <w:rPr>
                <w:rFonts w:ascii="Arial" w:hAnsi="Arial" w:cs="Arial"/>
                <w:sz w:val="20"/>
                <w:szCs w:val="20"/>
              </w:rPr>
              <w:t>leads the response</w:t>
            </w:r>
            <w:r w:rsidR="00547FAB" w:rsidRPr="0071560B">
              <w:rPr>
                <w:rFonts w:ascii="Arial" w:hAnsi="Arial" w:cs="Arial"/>
                <w:sz w:val="20"/>
                <w:szCs w:val="20"/>
              </w:rPr>
              <w:t xml:space="preserve">. </w:t>
            </w:r>
          </w:p>
        </w:tc>
        <w:tc>
          <w:tcPr>
            <w:tcW w:w="169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5AEEF01B" w14:textId="6FF59578"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 xml:space="preserve">Manage the incident in accordance with  </w:t>
            </w:r>
            <w:proofErr w:type="spellStart"/>
            <w:r w:rsidRPr="0071560B">
              <w:rPr>
                <w:rFonts w:ascii="Arial" w:hAnsi="Arial" w:cs="Arial"/>
                <w:sz w:val="20"/>
                <w:szCs w:val="20"/>
              </w:rPr>
              <w:t>FSS’s</w:t>
            </w:r>
            <w:proofErr w:type="spellEnd"/>
            <w:r w:rsidRPr="0071560B">
              <w:rPr>
                <w:rFonts w:ascii="Arial" w:hAnsi="Arial" w:cs="Arial"/>
                <w:sz w:val="20"/>
                <w:szCs w:val="20"/>
              </w:rPr>
              <w:t xml:space="preserve"> </w:t>
            </w:r>
            <w:r w:rsidR="008514F9" w:rsidRPr="0071560B">
              <w:rPr>
                <w:rFonts w:ascii="Arial" w:hAnsi="Arial" w:cs="Arial"/>
                <w:sz w:val="20"/>
                <w:szCs w:val="20"/>
              </w:rPr>
              <w:t xml:space="preserve">IMF and </w:t>
            </w:r>
            <w:r w:rsidRPr="0071560B">
              <w:rPr>
                <w:rFonts w:ascii="Arial" w:hAnsi="Arial" w:cs="Arial"/>
                <w:sz w:val="20"/>
                <w:szCs w:val="20"/>
              </w:rPr>
              <w:t>procedures</w:t>
            </w:r>
            <w:r w:rsidR="00547FAB" w:rsidRPr="0071560B">
              <w:rPr>
                <w:rFonts w:ascii="Arial" w:hAnsi="Arial" w:cs="Arial"/>
                <w:sz w:val="20"/>
                <w:szCs w:val="20"/>
              </w:rPr>
              <w:t xml:space="preserve">. </w:t>
            </w:r>
          </w:p>
        </w:tc>
      </w:tr>
      <w:tr w:rsidR="008965E1" w:rsidRPr="0071560B" w14:paraId="1F02B068" w14:textId="77777777" w:rsidTr="008625E7">
        <w:trPr>
          <w:trHeight w:val="1251"/>
          <w:tblHeader/>
        </w:trPr>
        <w:tc>
          <w:tcPr>
            <w:tcW w:w="167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4F19F297"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An incident which originates in Scotland with distribution outside Scotland</w:t>
            </w:r>
          </w:p>
        </w:tc>
        <w:tc>
          <w:tcPr>
            <w:tcW w:w="163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317C57E2" w14:textId="38F79210"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FSS will continue to lead the incident, unless it is mutually agreed that it is more appropriate for the FSA to lead.</w:t>
            </w:r>
          </w:p>
          <w:p w14:paraId="0A444874" w14:textId="77777777" w:rsidR="008965E1" w:rsidRPr="0071560B" w:rsidRDefault="008965E1" w:rsidP="008965E1">
            <w:pPr>
              <w:spacing w:after="0" w:line="240" w:lineRule="auto"/>
              <w:rPr>
                <w:rFonts w:ascii="Arial" w:hAnsi="Arial" w:cs="Arial"/>
                <w:color w:val="3F2A55"/>
                <w:sz w:val="20"/>
                <w:szCs w:val="20"/>
              </w:rPr>
            </w:pPr>
          </w:p>
        </w:tc>
        <w:tc>
          <w:tcPr>
            <w:tcW w:w="169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789C4B53" w14:textId="5DC420A4" w:rsidR="008965E1" w:rsidRPr="0071560B" w:rsidRDefault="008965E1" w:rsidP="008965E1">
            <w:pPr>
              <w:spacing w:after="0" w:line="240" w:lineRule="auto"/>
              <w:rPr>
                <w:rFonts w:ascii="Arial" w:hAnsi="Arial" w:cs="Arial"/>
                <w:color w:val="FF0000"/>
                <w:sz w:val="20"/>
                <w:szCs w:val="20"/>
              </w:rPr>
            </w:pPr>
            <w:r w:rsidRPr="0071560B">
              <w:rPr>
                <w:rFonts w:ascii="Arial" w:hAnsi="Arial" w:cs="Arial"/>
                <w:sz w:val="20"/>
                <w:szCs w:val="20"/>
              </w:rPr>
              <w:t xml:space="preserve">Manage the incident in accordance with </w:t>
            </w:r>
            <w:proofErr w:type="spellStart"/>
            <w:r w:rsidRPr="0071560B">
              <w:rPr>
                <w:rFonts w:ascii="Arial" w:hAnsi="Arial" w:cs="Arial"/>
                <w:sz w:val="20"/>
                <w:szCs w:val="20"/>
              </w:rPr>
              <w:t>FSS’s</w:t>
            </w:r>
            <w:proofErr w:type="spellEnd"/>
            <w:r w:rsidRPr="0071560B">
              <w:rPr>
                <w:rFonts w:ascii="Arial" w:hAnsi="Arial" w:cs="Arial"/>
                <w:sz w:val="20"/>
                <w:szCs w:val="20"/>
              </w:rPr>
              <w:t xml:space="preserve"> </w:t>
            </w:r>
            <w:r w:rsidR="008514F9" w:rsidRPr="0071560B">
              <w:rPr>
                <w:rFonts w:ascii="Arial" w:hAnsi="Arial" w:cs="Arial"/>
                <w:sz w:val="20"/>
                <w:szCs w:val="20"/>
              </w:rPr>
              <w:t>IMF</w:t>
            </w:r>
            <w:r w:rsidRPr="0071560B">
              <w:rPr>
                <w:rFonts w:ascii="Arial" w:hAnsi="Arial" w:cs="Arial"/>
                <w:sz w:val="20"/>
                <w:szCs w:val="20"/>
              </w:rPr>
              <w:t xml:space="preserve"> </w:t>
            </w:r>
            <w:r w:rsidR="008514F9" w:rsidRPr="0071560B">
              <w:rPr>
                <w:rFonts w:ascii="Arial" w:hAnsi="Arial" w:cs="Arial"/>
                <w:sz w:val="20"/>
                <w:szCs w:val="20"/>
              </w:rPr>
              <w:t xml:space="preserve">with FSA reps in attendance </w:t>
            </w:r>
            <w:r w:rsidRPr="0071560B">
              <w:rPr>
                <w:rFonts w:ascii="Arial" w:hAnsi="Arial" w:cs="Arial"/>
                <w:sz w:val="20"/>
                <w:szCs w:val="20"/>
              </w:rPr>
              <w:t>/ FSS representatives join FSA incident meetings, as required (whichever is applicable)</w:t>
            </w:r>
          </w:p>
        </w:tc>
      </w:tr>
      <w:tr w:rsidR="008965E1" w:rsidRPr="0071560B" w14:paraId="070B2C5D" w14:textId="77777777" w:rsidTr="008625E7">
        <w:trPr>
          <w:trHeight w:val="704"/>
          <w:tblHeader/>
        </w:trPr>
        <w:tc>
          <w:tcPr>
            <w:tcW w:w="167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453645FF"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A level 4 incident that requires the activation of the Scottish Government Resilience Room (</w:t>
            </w:r>
            <w:proofErr w:type="spellStart"/>
            <w:r w:rsidRPr="0071560B">
              <w:rPr>
                <w:rFonts w:ascii="Arial" w:hAnsi="Arial" w:cs="Arial"/>
                <w:sz w:val="20"/>
                <w:szCs w:val="20"/>
              </w:rPr>
              <w:t>SGoRR</w:t>
            </w:r>
            <w:proofErr w:type="spellEnd"/>
            <w:r w:rsidRPr="0071560B">
              <w:rPr>
                <w:rFonts w:ascii="Arial" w:hAnsi="Arial" w:cs="Arial"/>
                <w:sz w:val="20"/>
                <w:szCs w:val="20"/>
              </w:rPr>
              <w:t>)</w:t>
            </w:r>
          </w:p>
        </w:tc>
        <w:tc>
          <w:tcPr>
            <w:tcW w:w="163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4E2814AA" w14:textId="77777777" w:rsidR="008965E1" w:rsidRPr="0071560B" w:rsidRDefault="008965E1" w:rsidP="008965E1">
            <w:pPr>
              <w:spacing w:after="0" w:line="240" w:lineRule="auto"/>
              <w:rPr>
                <w:rFonts w:ascii="Arial" w:hAnsi="Arial" w:cs="Arial"/>
                <w:color w:val="000000"/>
                <w:sz w:val="20"/>
                <w:szCs w:val="20"/>
              </w:rPr>
            </w:pPr>
            <w:proofErr w:type="spellStart"/>
            <w:r w:rsidRPr="0071560B">
              <w:rPr>
                <w:rFonts w:ascii="Arial" w:hAnsi="Arial" w:cs="Arial"/>
                <w:b/>
                <w:bCs/>
                <w:color w:val="3F2A55"/>
                <w:sz w:val="20"/>
                <w:szCs w:val="20"/>
              </w:rPr>
              <w:t>SGoRR</w:t>
            </w:r>
            <w:proofErr w:type="spellEnd"/>
            <w:r w:rsidRPr="0071560B">
              <w:rPr>
                <w:rFonts w:ascii="Arial" w:hAnsi="Arial" w:cs="Arial"/>
                <w:color w:val="3F2A55"/>
                <w:sz w:val="20"/>
                <w:szCs w:val="20"/>
              </w:rPr>
              <w:t xml:space="preserve"> </w:t>
            </w:r>
            <w:r w:rsidRPr="0071560B">
              <w:rPr>
                <w:rFonts w:ascii="Arial" w:hAnsi="Arial" w:cs="Arial"/>
                <w:color w:val="000000"/>
                <w:sz w:val="20"/>
                <w:szCs w:val="20"/>
              </w:rPr>
              <w:t>leads the response</w:t>
            </w:r>
          </w:p>
        </w:tc>
        <w:tc>
          <w:tcPr>
            <w:tcW w:w="169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4D819A21" w14:textId="77777777" w:rsidR="008965E1" w:rsidRPr="0071560B" w:rsidRDefault="008965E1" w:rsidP="008965E1">
            <w:pPr>
              <w:spacing w:after="0" w:line="240" w:lineRule="auto"/>
              <w:rPr>
                <w:rFonts w:ascii="Arial" w:hAnsi="Arial" w:cs="Arial"/>
                <w:sz w:val="20"/>
                <w:szCs w:val="20"/>
              </w:rPr>
            </w:pPr>
            <w:r w:rsidRPr="0071560B">
              <w:rPr>
                <w:rFonts w:ascii="Arial" w:hAnsi="Arial" w:cs="Arial"/>
                <w:sz w:val="20"/>
                <w:szCs w:val="20"/>
              </w:rPr>
              <w:t xml:space="preserve">Adhere to </w:t>
            </w:r>
            <w:proofErr w:type="spellStart"/>
            <w:r w:rsidRPr="0071560B">
              <w:rPr>
                <w:rFonts w:ascii="Arial" w:hAnsi="Arial" w:cs="Arial"/>
                <w:sz w:val="20"/>
                <w:szCs w:val="20"/>
              </w:rPr>
              <w:t>FSS’s</w:t>
            </w:r>
            <w:proofErr w:type="spellEnd"/>
            <w:r w:rsidRPr="0071560B">
              <w:rPr>
                <w:rFonts w:ascii="Arial" w:hAnsi="Arial" w:cs="Arial"/>
                <w:sz w:val="20"/>
                <w:szCs w:val="20"/>
              </w:rPr>
              <w:t xml:space="preserve"> </w:t>
            </w:r>
            <w:r w:rsidR="008514F9" w:rsidRPr="0071560B">
              <w:rPr>
                <w:rFonts w:ascii="Arial" w:hAnsi="Arial" w:cs="Arial"/>
                <w:sz w:val="20"/>
                <w:szCs w:val="20"/>
              </w:rPr>
              <w:t>IMF</w:t>
            </w:r>
            <w:r w:rsidRPr="0071560B">
              <w:rPr>
                <w:rFonts w:ascii="Arial" w:hAnsi="Arial" w:cs="Arial"/>
                <w:sz w:val="20"/>
                <w:szCs w:val="20"/>
              </w:rPr>
              <w:t xml:space="preserve"> and to provide food safety advice to </w:t>
            </w:r>
            <w:proofErr w:type="spellStart"/>
            <w:r w:rsidRPr="0071560B">
              <w:rPr>
                <w:rFonts w:ascii="Arial" w:hAnsi="Arial" w:cs="Arial"/>
                <w:sz w:val="20"/>
                <w:szCs w:val="20"/>
              </w:rPr>
              <w:t>SGoRR</w:t>
            </w:r>
            <w:proofErr w:type="spellEnd"/>
            <w:r w:rsidR="008514F9" w:rsidRPr="0071560B">
              <w:rPr>
                <w:rFonts w:ascii="Arial" w:hAnsi="Arial" w:cs="Arial"/>
                <w:sz w:val="20"/>
                <w:szCs w:val="20"/>
              </w:rPr>
              <w:t xml:space="preserve">. FSS CEO is the nominated rep at </w:t>
            </w:r>
            <w:proofErr w:type="spellStart"/>
            <w:r w:rsidR="008514F9" w:rsidRPr="0071560B">
              <w:rPr>
                <w:rFonts w:ascii="Arial" w:hAnsi="Arial" w:cs="Arial"/>
                <w:sz w:val="20"/>
                <w:szCs w:val="20"/>
              </w:rPr>
              <w:t>SGoRR</w:t>
            </w:r>
            <w:proofErr w:type="spellEnd"/>
            <w:r w:rsidR="008514F9" w:rsidRPr="0071560B">
              <w:rPr>
                <w:rFonts w:ascii="Arial" w:hAnsi="Arial" w:cs="Arial"/>
                <w:sz w:val="20"/>
                <w:szCs w:val="20"/>
              </w:rPr>
              <w:t xml:space="preserve"> meetings. </w:t>
            </w:r>
          </w:p>
          <w:p w14:paraId="72AD8D1B" w14:textId="2DACB03B" w:rsidR="00547FAB" w:rsidRPr="0071560B" w:rsidRDefault="00547FAB" w:rsidP="008965E1">
            <w:pPr>
              <w:spacing w:after="0" w:line="240" w:lineRule="auto"/>
              <w:rPr>
                <w:rFonts w:ascii="Arial" w:hAnsi="Arial" w:cs="Arial"/>
                <w:sz w:val="20"/>
                <w:szCs w:val="20"/>
              </w:rPr>
            </w:pPr>
            <w:r w:rsidRPr="0071560B">
              <w:rPr>
                <w:rFonts w:ascii="Arial" w:hAnsi="Arial" w:cs="Arial"/>
                <w:sz w:val="20"/>
                <w:szCs w:val="20"/>
              </w:rPr>
              <w:t xml:space="preserve">It is expected that </w:t>
            </w:r>
            <w:proofErr w:type="spellStart"/>
            <w:r w:rsidRPr="0071560B">
              <w:rPr>
                <w:rFonts w:ascii="Arial" w:hAnsi="Arial" w:cs="Arial"/>
                <w:sz w:val="20"/>
                <w:szCs w:val="20"/>
              </w:rPr>
              <w:t>FSS’s</w:t>
            </w:r>
            <w:proofErr w:type="spellEnd"/>
            <w:r w:rsidRPr="0071560B">
              <w:rPr>
                <w:rFonts w:ascii="Arial" w:hAnsi="Arial" w:cs="Arial"/>
                <w:sz w:val="20"/>
                <w:szCs w:val="20"/>
              </w:rPr>
              <w:t xml:space="preserve"> IMF and procedures will be invoked. </w:t>
            </w:r>
          </w:p>
        </w:tc>
      </w:tr>
    </w:tbl>
    <w:p w14:paraId="3085D347" w14:textId="3EAFEDAD" w:rsidR="006C50FE" w:rsidRPr="0071560B" w:rsidRDefault="00A62343" w:rsidP="004A415B">
      <w:pPr>
        <w:spacing w:line="240" w:lineRule="auto"/>
        <w:jc w:val="both"/>
        <w:rPr>
          <w:rFonts w:ascii="Arial" w:hAnsi="Arial" w:cs="Arial"/>
          <w:sz w:val="24"/>
          <w:szCs w:val="24"/>
        </w:rPr>
      </w:pPr>
      <w:r w:rsidRPr="0071560B">
        <w:rPr>
          <w:rFonts w:ascii="Arial" w:hAnsi="Arial" w:cs="Arial"/>
          <w:sz w:val="24"/>
          <w:szCs w:val="24"/>
        </w:rPr>
        <w:t xml:space="preserve">The below table </w:t>
      </w:r>
      <w:r w:rsidR="003C50CC" w:rsidRPr="0071560B">
        <w:rPr>
          <w:rFonts w:ascii="Arial" w:hAnsi="Arial" w:cs="Arial"/>
          <w:sz w:val="24"/>
          <w:szCs w:val="24"/>
        </w:rPr>
        <w:t>outlines the designated lead agencies in a variety of potential incident scenarios.</w:t>
      </w:r>
    </w:p>
    <w:p w14:paraId="2D0CB5D0" w14:textId="3B740BA3" w:rsidR="00430753" w:rsidRPr="0071560B" w:rsidRDefault="00345C6A" w:rsidP="004A415B">
      <w:pPr>
        <w:pStyle w:val="Heading4"/>
        <w:spacing w:before="320" w:after="240" w:line="240" w:lineRule="auto"/>
        <w:jc w:val="both"/>
        <w:rPr>
          <w:rFonts w:cs="Arial"/>
          <w:i/>
          <w:color w:val="3F2A55"/>
          <w:szCs w:val="24"/>
        </w:rPr>
      </w:pPr>
      <w:bookmarkStart w:id="63" w:name="_Toc194956971"/>
      <w:r w:rsidRPr="0071560B">
        <w:rPr>
          <w:rFonts w:cs="Arial"/>
          <w:i/>
          <w:noProof/>
          <w:lang w:eastAsia="en-GB"/>
        </w:rPr>
        <mc:AlternateContent>
          <mc:Choice Requires="wps">
            <w:drawing>
              <wp:anchor distT="0" distB="0" distL="114300" distR="114300" simplePos="0" relativeHeight="251663872" behindDoc="0" locked="0" layoutInCell="1" allowOverlap="1" wp14:anchorId="50B7D02A" wp14:editId="6DEF4D8B">
                <wp:simplePos x="0" y="0"/>
                <wp:positionH relativeFrom="margin">
                  <wp:posOffset>6120484</wp:posOffset>
                </wp:positionH>
                <wp:positionV relativeFrom="paragraph">
                  <wp:posOffset>-4736465</wp:posOffset>
                </wp:positionV>
                <wp:extent cx="342900" cy="2286000"/>
                <wp:effectExtent l="0" t="0" r="19050" b="19050"/>
                <wp:wrapNone/>
                <wp:docPr id="17" name="Text Box 17"/>
                <wp:cNvGraphicFramePr/>
                <a:graphic xmlns:a="http://schemas.openxmlformats.org/drawingml/2006/main">
                  <a:graphicData uri="http://schemas.microsoft.com/office/word/2010/wordprocessingShape">
                    <wps:wsp>
                      <wps:cNvSpPr txBox="1"/>
                      <wps:spPr>
                        <a:xfrm rot="10800000">
                          <a:off x="0" y="0"/>
                          <a:ext cx="342900" cy="2286000"/>
                        </a:xfrm>
                        <a:prstGeom prst="rect">
                          <a:avLst/>
                        </a:prstGeom>
                        <a:solidFill>
                          <a:srgbClr val="FF0000"/>
                        </a:solidFill>
                        <a:ln>
                          <a:solidFill>
                            <a:srgbClr val="FF0000"/>
                          </a:solid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5B74AB7E" w14:textId="77777777" w:rsidR="004B6FBE" w:rsidRPr="0071560B" w:rsidRDefault="004B6FBE" w:rsidP="005D6250">
                            <w:pPr>
                              <w:shd w:val="clear" w:color="auto" w:fill="FF0000"/>
                              <w:jc w:val="center"/>
                              <w:rPr>
                                <w:rFonts w:ascii="Arial" w:hAnsi="Arial" w:cs="Arial"/>
                                <w:b/>
                                <w:color w:val="FFFFFF" w:themeColor="background1"/>
                                <w:sz w:val="24"/>
                                <w:szCs w:val="24"/>
                              </w:rPr>
                            </w:pPr>
                            <w:r w:rsidRPr="0071560B">
                              <w:rPr>
                                <w:rFonts w:ascii="Arial" w:hAnsi="Arial" w:cs="Arial"/>
                                <w:b/>
                                <w:color w:val="FFFFFF" w:themeColor="background1"/>
                                <w:sz w:val="24"/>
                                <w:szCs w:val="24"/>
                              </w:rPr>
                              <w:t>MODE OF OPERATION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0B7D02A" id="Text Box 17" o:spid="_x0000_s1041" type="#_x0000_t202" style="position:absolute;left:0;text-align:left;margin-left:481.95pt;margin-top:-372.95pt;width:27pt;height:180pt;rotation:180;z-index:2516638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TCFZfwIAAKAFAAAOAAAAZHJzL2Uyb0RvYy54bWysVN9P2zAQfp+0/8Hy+0ibdVAqUtSBOk1C&#10;gAYTz65jt9Ecn2dfm3R//c5OGjq2F9DyYJ1933253xeXbW3YTvlQgS34+GTEmbISysquC/79cflh&#10;yllAYUthwKqC71Xgl/P37y4aN1M5bMCUyjMisWHWuIJvEN0sy4LcqFqEE3DKklKDrwXS1a+z0ouG&#10;2GuT5aPRadaAL50HqUKg1+tOyeeJX2sl8U7roJCZgpNvmE6fzlU8s/mFmK29cJtK9m6IN3hRi8rS&#10;Tweqa4GCbX31F1VdSQ8BNJ5IqDPQupIqxUDRjEcvonnYCKdSLJSc4IY0hf9HK293D+7eM2w/Q0sF&#10;jAlpXJgFeozxtNrXzAPlbTyajuKXwiTHGcEpo/shi6pFJunx4yQ/JxiTpMrz6Wm0IdasI4ukzgf8&#10;oqBmUSi4pyolVrG7CdhBD5AID2CqclkZky5+vboynu0EVXS5TB51Jn/AjH2bJXnZmarUPL0/zxlJ&#10;Eu6NivTGflOaVWXKRPpfbFs1uCekVBZTThMvoSNKUyivMezx0bTz6jXGg0X6M1gcjOvKgk95T9P2&#10;7Hb54+Cy7vBUvKO4o4jtqqXAqSuGjllBuadGSr1C1Q9OLisq740IeC88DRU90qLAOzq0gabg0Euc&#10;bcD/+td7xBc8nvkZmTc0pwUPP7fCK87MV0uDcD6eTEiF6TL5dJbTxR9rVscau62vgBpnnBxMYsSj&#10;OYjaQ/1EK2URf0wqYSU5V3A8iFfYbQ9aSVItFglEo+wE3tgHJyN1zHTs38f2SXjXNznSeNzCYaLF&#10;7EWvd9hoaWGxRdBVGoSY6y6xfQ1oDaRR6ldW3DPH94R6Xqzz3wAAAP//AwBQSwMEFAAGAAgAAAAh&#10;AHHjMq3iAAAADgEAAA8AAABkcnMvZG93bnJldi54bWxMj0FPwzAMhe9I/IfISNy2dAy2tTSd0CRA&#10;QrswhgS3rDFNReN0SbaVf493gtvz89Pz53I5uE4cMcTWk4LJOAOBVHvTUqNg+/Y4WoCISZPRnSdU&#10;8IMRltXlRakL40/0isdNagSXUCy0AptSX0gZa4tOx7HvkXj35YPTicfQSBP0ictdJ2+ybCadbokv&#10;WN3jymL9vTk4Bf4jRG/2T88r+7nNQ3p/Wddyr9T11fBwDyLhkP7CcMZndKiYaecPZKLoFOSzac5R&#10;BaP57R2rcySbzFnt2Jsu2JNVKf+/Uf0CAAD//wMAUEsBAi0AFAAGAAgAAAAhALaDOJL+AAAA4QEA&#10;ABMAAAAAAAAAAAAAAAAAAAAAAFtDb250ZW50X1R5cGVzXS54bWxQSwECLQAUAAYACAAAACEAOP0h&#10;/9YAAACUAQAACwAAAAAAAAAAAAAAAAAvAQAAX3JlbHMvLnJlbHNQSwECLQAUAAYACAAAACEAC0wh&#10;WX8CAACgBQAADgAAAAAAAAAAAAAAAAAuAgAAZHJzL2Uyb0RvYy54bWxQSwECLQAUAAYACAAAACEA&#10;ceMyreIAAAAOAQAADwAAAAAAAAAAAAAAAADZBAAAZHJzL2Rvd25yZXYueG1sUEsFBgAAAAAEAAQA&#10;8wAAAOgFAAAAAA==&#10;" fillcolor="red" strokecolor="red">
                <v:textbox style="layout-flow:vertical;mso-layout-flow-alt:bottom-to-top">
                  <w:txbxContent>
                    <w:p w14:paraId="5B74AB7E" w14:textId="77777777" w:rsidR="004B6FBE" w:rsidRPr="0071560B" w:rsidRDefault="004B6FBE" w:rsidP="005D6250">
                      <w:pPr>
                        <w:shd w:val="clear" w:color="auto" w:fill="FF0000"/>
                        <w:jc w:val="center"/>
                        <w:rPr>
                          <w:rFonts w:ascii="Arial" w:hAnsi="Arial" w:cs="Arial"/>
                          <w:b/>
                          <w:color w:val="FFFFFF" w:themeColor="background1"/>
                          <w:sz w:val="24"/>
                          <w:szCs w:val="24"/>
                        </w:rPr>
                      </w:pPr>
                      <w:r w:rsidRPr="0071560B">
                        <w:rPr>
                          <w:rFonts w:ascii="Arial" w:hAnsi="Arial" w:cs="Arial"/>
                          <w:b/>
                          <w:color w:val="FFFFFF" w:themeColor="background1"/>
                          <w:sz w:val="24"/>
                          <w:szCs w:val="24"/>
                        </w:rPr>
                        <w:t>MODE OF OPERATION</w:t>
                      </w:r>
                    </w:p>
                  </w:txbxContent>
                </v:textbox>
                <w10:wrap anchorx="margin"/>
              </v:shape>
            </w:pict>
          </mc:Fallback>
        </mc:AlternateContent>
      </w:r>
      <w:r w:rsidR="00396659" w:rsidRPr="0071560B">
        <w:rPr>
          <w:rFonts w:cs="Arial"/>
          <w:color w:val="3F2A55"/>
          <w:szCs w:val="24"/>
        </w:rPr>
        <w:t>5.1</w:t>
      </w:r>
      <w:r w:rsidR="00375106" w:rsidRPr="0071560B">
        <w:rPr>
          <w:rFonts w:cs="Arial"/>
          <w:color w:val="3F2A55"/>
          <w:szCs w:val="24"/>
        </w:rPr>
        <w:t>5.</w:t>
      </w:r>
      <w:r w:rsidR="00396659" w:rsidRPr="0071560B">
        <w:rPr>
          <w:rFonts w:cs="Arial"/>
          <w:color w:val="3F2A55"/>
          <w:szCs w:val="24"/>
        </w:rPr>
        <w:t>1 Scottish Government central response</w:t>
      </w:r>
      <w:bookmarkEnd w:id="63"/>
    </w:p>
    <w:p w14:paraId="5BA7B4F1" w14:textId="37003452" w:rsidR="00396659" w:rsidRPr="0071560B" w:rsidRDefault="00396659" w:rsidP="004A415B">
      <w:pPr>
        <w:spacing w:after="240"/>
        <w:jc w:val="both"/>
        <w:rPr>
          <w:rFonts w:ascii="Arial" w:hAnsi="Arial" w:cs="Arial"/>
          <w:sz w:val="24"/>
          <w:szCs w:val="24"/>
        </w:rPr>
      </w:pPr>
      <w:r w:rsidRPr="0071560B">
        <w:rPr>
          <w:rFonts w:ascii="Arial" w:hAnsi="Arial" w:cs="Arial"/>
          <w:sz w:val="24"/>
          <w:szCs w:val="24"/>
        </w:rPr>
        <w:t>When the sca</w:t>
      </w:r>
      <w:r w:rsidR="00235DD7" w:rsidRPr="0071560B">
        <w:rPr>
          <w:rFonts w:ascii="Arial" w:hAnsi="Arial" w:cs="Arial"/>
          <w:sz w:val="24"/>
          <w:szCs w:val="24"/>
        </w:rPr>
        <w:t xml:space="preserve">le or complexity of an incident </w:t>
      </w:r>
      <w:r w:rsidRPr="0071560B">
        <w:rPr>
          <w:rFonts w:ascii="Arial" w:hAnsi="Arial" w:cs="Arial"/>
          <w:sz w:val="24"/>
          <w:szCs w:val="24"/>
        </w:rPr>
        <w:t xml:space="preserve">is such that some degree of central government co-ordination or support becomes necessary, Scottish Government will activate its emergency response arrangements through the </w:t>
      </w:r>
      <w:proofErr w:type="spellStart"/>
      <w:r w:rsidR="000F79AD" w:rsidRPr="0071560B">
        <w:rPr>
          <w:rFonts w:ascii="Arial" w:hAnsi="Arial" w:cs="Arial"/>
          <w:sz w:val="24"/>
          <w:szCs w:val="24"/>
        </w:rPr>
        <w:t>SGoRR</w:t>
      </w:r>
      <w:proofErr w:type="spellEnd"/>
      <w:r w:rsidR="00235DD7" w:rsidRPr="0071560B">
        <w:rPr>
          <w:rFonts w:ascii="Arial" w:hAnsi="Arial" w:cs="Arial"/>
          <w:sz w:val="24"/>
          <w:szCs w:val="24"/>
        </w:rPr>
        <w:t xml:space="preserve"> in line with </w:t>
      </w:r>
      <w:hyperlink r:id="rId44" w:history="1">
        <w:r w:rsidR="00235DD7" w:rsidRPr="0071560B">
          <w:rPr>
            <w:rStyle w:val="Hyperlink"/>
            <w:rFonts w:ascii="Arial" w:hAnsi="Arial" w:cs="Arial"/>
            <w:sz w:val="24"/>
            <w:szCs w:val="24"/>
          </w:rPr>
          <w:t>Preparing Scotland Guidance</w:t>
        </w:r>
      </w:hyperlink>
      <w:r w:rsidR="00547FAB" w:rsidRPr="0071560B">
        <w:rPr>
          <w:rFonts w:ascii="Arial" w:hAnsi="Arial" w:cs="Arial"/>
          <w:sz w:val="24"/>
          <w:szCs w:val="24"/>
        </w:rPr>
        <w:t>.</w:t>
      </w:r>
      <w:r w:rsidRPr="0071560B">
        <w:rPr>
          <w:rFonts w:ascii="Arial" w:hAnsi="Arial" w:cs="Arial"/>
          <w:sz w:val="24"/>
          <w:szCs w:val="24"/>
        </w:rPr>
        <w:t xml:space="preserve"> Ministers would expect senior FSS representation at this meeting with the relevant authority and accountability. </w:t>
      </w:r>
      <w:r w:rsidR="00235DD7" w:rsidRPr="0071560B">
        <w:rPr>
          <w:rFonts w:ascii="Arial" w:hAnsi="Arial" w:cs="Arial"/>
          <w:sz w:val="24"/>
          <w:szCs w:val="24"/>
        </w:rPr>
        <w:t xml:space="preserve">This is likely to be </w:t>
      </w:r>
      <w:r w:rsidR="000F79AD" w:rsidRPr="0071560B">
        <w:rPr>
          <w:rFonts w:ascii="Arial" w:hAnsi="Arial" w:cs="Arial"/>
          <w:sz w:val="24"/>
          <w:szCs w:val="24"/>
        </w:rPr>
        <w:t xml:space="preserve">the </w:t>
      </w:r>
      <w:r w:rsidR="00235DD7" w:rsidRPr="0071560B">
        <w:rPr>
          <w:rFonts w:ascii="Arial" w:hAnsi="Arial" w:cs="Arial"/>
          <w:sz w:val="24"/>
          <w:szCs w:val="24"/>
        </w:rPr>
        <w:t>FSS Chief Executive or nominated deputy.</w:t>
      </w:r>
      <w:r w:rsidRPr="0071560B">
        <w:rPr>
          <w:rFonts w:ascii="Arial" w:hAnsi="Arial" w:cs="Arial"/>
          <w:sz w:val="24"/>
          <w:szCs w:val="24"/>
        </w:rPr>
        <w:t xml:space="preserve"> The</w:t>
      </w:r>
      <w:r w:rsidR="00235DD7" w:rsidRPr="0071560B">
        <w:rPr>
          <w:rFonts w:ascii="Arial" w:hAnsi="Arial" w:cs="Arial"/>
          <w:sz w:val="24"/>
          <w:szCs w:val="24"/>
        </w:rPr>
        <w:t xml:space="preserve">y will be expected to provide detailed information about the ongoing incident and are encouraged to invite a colleague who will have a full understanding of the tactical &amp; operational issues. </w:t>
      </w:r>
    </w:p>
    <w:p w14:paraId="4BD56D39" w14:textId="1B575EB5" w:rsidR="00FA7FEA" w:rsidRPr="0071560B" w:rsidRDefault="00FA7FEA" w:rsidP="00C61898">
      <w:pPr>
        <w:pStyle w:val="Heading4"/>
        <w:spacing w:before="320" w:after="240" w:line="240" w:lineRule="auto"/>
        <w:jc w:val="both"/>
        <w:rPr>
          <w:rFonts w:cs="Arial"/>
          <w:i/>
          <w:color w:val="3F2A55"/>
          <w:szCs w:val="24"/>
        </w:rPr>
      </w:pPr>
      <w:bookmarkStart w:id="64" w:name="_Toc194956972"/>
      <w:r w:rsidRPr="0071560B">
        <w:rPr>
          <w:rFonts w:cs="Arial"/>
          <w:color w:val="3F2A55"/>
          <w:szCs w:val="24"/>
        </w:rPr>
        <w:t>5.1</w:t>
      </w:r>
      <w:r w:rsidR="00375106" w:rsidRPr="0071560B">
        <w:rPr>
          <w:rFonts w:cs="Arial"/>
          <w:color w:val="3F2A55"/>
          <w:szCs w:val="24"/>
        </w:rPr>
        <w:t>5</w:t>
      </w:r>
      <w:r w:rsidR="00EA6667" w:rsidRPr="0071560B">
        <w:rPr>
          <w:rFonts w:cs="Arial"/>
          <w:color w:val="3F2A55"/>
          <w:szCs w:val="24"/>
        </w:rPr>
        <w:t>.</w:t>
      </w:r>
      <w:r w:rsidR="00396659" w:rsidRPr="0071560B">
        <w:rPr>
          <w:rFonts w:cs="Arial"/>
          <w:color w:val="3F2A55"/>
          <w:szCs w:val="24"/>
        </w:rPr>
        <w:t>2</w:t>
      </w:r>
      <w:r w:rsidRPr="0071560B">
        <w:rPr>
          <w:rFonts w:cs="Arial"/>
          <w:color w:val="3F2A55"/>
          <w:szCs w:val="24"/>
        </w:rPr>
        <w:t xml:space="preserve"> Cross border incidents</w:t>
      </w:r>
      <w:bookmarkEnd w:id="64"/>
    </w:p>
    <w:p w14:paraId="55CBFE38" w14:textId="63AF4519" w:rsidR="00FA7FEA" w:rsidRPr="0071560B" w:rsidRDefault="00FA7FEA" w:rsidP="002A27D2">
      <w:pPr>
        <w:spacing w:after="0" w:line="240" w:lineRule="auto"/>
        <w:jc w:val="both"/>
        <w:rPr>
          <w:rFonts w:ascii="Arial" w:hAnsi="Arial" w:cs="Arial"/>
          <w:sz w:val="24"/>
          <w:szCs w:val="24"/>
        </w:rPr>
      </w:pPr>
      <w:r w:rsidRPr="0071560B">
        <w:rPr>
          <w:rFonts w:ascii="Arial" w:hAnsi="Arial" w:cs="Arial"/>
          <w:sz w:val="24"/>
          <w:szCs w:val="24"/>
        </w:rPr>
        <w:t xml:space="preserve">Cross border incidents require constant communication and coordination between FSS and FSA. Liaison between the teams should be made immediately, and at the appropriate levels. The precautionary principle should be applied here, in order to ensure sufficient resource and expertise early on in an incident. </w:t>
      </w:r>
    </w:p>
    <w:p w14:paraId="0DE4945F" w14:textId="670C30A7" w:rsidR="00FA7FEA" w:rsidRPr="0071560B" w:rsidRDefault="00FA7FEA" w:rsidP="002A27D2">
      <w:pPr>
        <w:spacing w:after="0" w:line="240" w:lineRule="auto"/>
        <w:jc w:val="both"/>
        <w:rPr>
          <w:rFonts w:ascii="Arial" w:hAnsi="Arial" w:cs="Arial"/>
          <w:sz w:val="24"/>
          <w:szCs w:val="24"/>
        </w:rPr>
      </w:pPr>
    </w:p>
    <w:p w14:paraId="151CB4D1" w14:textId="5202DCF8" w:rsidR="00FA7FEA" w:rsidRPr="0071560B" w:rsidRDefault="00FA7FEA" w:rsidP="00C61898">
      <w:pPr>
        <w:pStyle w:val="Heading4"/>
        <w:spacing w:after="240" w:line="240" w:lineRule="auto"/>
        <w:jc w:val="both"/>
        <w:rPr>
          <w:rFonts w:cs="Arial"/>
          <w:i/>
          <w:color w:val="3F2A55"/>
          <w:szCs w:val="24"/>
        </w:rPr>
      </w:pPr>
      <w:bookmarkStart w:id="65" w:name="_Toc194956973"/>
      <w:r w:rsidRPr="0071560B">
        <w:rPr>
          <w:rFonts w:cs="Arial"/>
          <w:color w:val="3F2A55"/>
          <w:szCs w:val="24"/>
        </w:rPr>
        <w:t>5.1</w:t>
      </w:r>
      <w:r w:rsidR="00375106" w:rsidRPr="0071560B">
        <w:rPr>
          <w:rFonts w:cs="Arial"/>
          <w:color w:val="3F2A55"/>
          <w:szCs w:val="24"/>
        </w:rPr>
        <w:t>5</w:t>
      </w:r>
      <w:r w:rsidRPr="0071560B">
        <w:rPr>
          <w:rFonts w:cs="Arial"/>
          <w:color w:val="3F2A55"/>
          <w:szCs w:val="24"/>
        </w:rPr>
        <w:t>.</w:t>
      </w:r>
      <w:r w:rsidR="00396659" w:rsidRPr="0071560B">
        <w:rPr>
          <w:rFonts w:cs="Arial"/>
          <w:color w:val="3F2A55"/>
          <w:szCs w:val="24"/>
        </w:rPr>
        <w:t>3</w:t>
      </w:r>
      <w:r w:rsidRPr="0071560B">
        <w:rPr>
          <w:rFonts w:cs="Arial"/>
          <w:color w:val="3F2A55"/>
          <w:szCs w:val="24"/>
        </w:rPr>
        <w:t xml:space="preserve"> Out of hours response</w:t>
      </w:r>
      <w:bookmarkEnd w:id="65"/>
    </w:p>
    <w:p w14:paraId="5B9C22B4" w14:textId="5063BE8A" w:rsidR="00FA170C" w:rsidRPr="0071560B" w:rsidRDefault="00FA7FEA" w:rsidP="002A27D2">
      <w:pPr>
        <w:spacing w:after="0" w:line="240" w:lineRule="auto"/>
        <w:jc w:val="both"/>
        <w:rPr>
          <w:rFonts w:ascii="Arial" w:hAnsi="Arial" w:cs="Arial"/>
          <w:sz w:val="24"/>
          <w:szCs w:val="24"/>
        </w:rPr>
      </w:pPr>
      <w:r w:rsidRPr="0071560B">
        <w:rPr>
          <w:rFonts w:ascii="Arial" w:hAnsi="Arial" w:cs="Arial"/>
          <w:sz w:val="24"/>
          <w:szCs w:val="24"/>
        </w:rPr>
        <w:t>A member of the</w:t>
      </w:r>
      <w:r w:rsidR="000042EA" w:rsidRPr="0071560B">
        <w:rPr>
          <w:rFonts w:ascii="Arial" w:hAnsi="Arial" w:cs="Arial"/>
          <w:sz w:val="24"/>
          <w:szCs w:val="24"/>
        </w:rPr>
        <w:t xml:space="preserve"> SLG and</w:t>
      </w:r>
      <w:r w:rsidRPr="0071560B">
        <w:rPr>
          <w:rFonts w:ascii="Arial" w:hAnsi="Arial" w:cs="Arial"/>
          <w:sz w:val="24"/>
          <w:szCs w:val="24"/>
        </w:rPr>
        <w:t xml:space="preserve"> </w:t>
      </w:r>
      <w:r w:rsidR="000042EA" w:rsidRPr="0071560B">
        <w:rPr>
          <w:rFonts w:ascii="Arial" w:hAnsi="Arial" w:cs="Arial"/>
          <w:sz w:val="24"/>
          <w:szCs w:val="24"/>
        </w:rPr>
        <w:t>EMT (all heads of divisions)</w:t>
      </w:r>
      <w:r w:rsidRPr="0071560B">
        <w:rPr>
          <w:rFonts w:ascii="Arial" w:hAnsi="Arial" w:cs="Arial"/>
          <w:sz w:val="24"/>
          <w:szCs w:val="24"/>
        </w:rPr>
        <w:t xml:space="preserve">, </w:t>
      </w:r>
      <w:r w:rsidR="00CF7F79" w:rsidRPr="0071560B">
        <w:rPr>
          <w:rFonts w:ascii="Arial" w:hAnsi="Arial" w:cs="Arial"/>
          <w:sz w:val="24"/>
          <w:szCs w:val="24"/>
        </w:rPr>
        <w:t>the Incidents</w:t>
      </w:r>
      <w:r w:rsidR="000F79AD" w:rsidRPr="0071560B">
        <w:rPr>
          <w:rFonts w:ascii="Arial" w:hAnsi="Arial" w:cs="Arial"/>
          <w:sz w:val="24"/>
          <w:szCs w:val="24"/>
        </w:rPr>
        <w:t xml:space="preserve"> </w:t>
      </w:r>
      <w:r w:rsidR="00FA170C" w:rsidRPr="0071560B">
        <w:rPr>
          <w:rFonts w:ascii="Arial" w:hAnsi="Arial" w:cs="Arial"/>
          <w:sz w:val="24"/>
          <w:szCs w:val="24"/>
        </w:rPr>
        <w:t>T</w:t>
      </w:r>
      <w:r w:rsidR="000F79AD" w:rsidRPr="0071560B">
        <w:rPr>
          <w:rFonts w:ascii="Arial" w:hAnsi="Arial" w:cs="Arial"/>
          <w:sz w:val="24"/>
          <w:szCs w:val="24"/>
        </w:rPr>
        <w:t>eam</w:t>
      </w:r>
      <w:r w:rsidRPr="0071560B">
        <w:rPr>
          <w:rFonts w:ascii="Arial" w:hAnsi="Arial" w:cs="Arial"/>
          <w:sz w:val="24"/>
          <w:szCs w:val="24"/>
        </w:rPr>
        <w:t xml:space="preserve"> and Communications </w:t>
      </w:r>
      <w:r w:rsidR="00FA170C" w:rsidRPr="0071560B">
        <w:rPr>
          <w:rFonts w:ascii="Arial" w:hAnsi="Arial" w:cs="Arial"/>
          <w:sz w:val="24"/>
          <w:szCs w:val="24"/>
        </w:rPr>
        <w:t xml:space="preserve">and Marketing </w:t>
      </w:r>
      <w:r w:rsidR="000F79AD" w:rsidRPr="0071560B">
        <w:rPr>
          <w:rFonts w:ascii="Arial" w:hAnsi="Arial" w:cs="Arial"/>
          <w:sz w:val="24"/>
          <w:szCs w:val="24"/>
        </w:rPr>
        <w:t>t</w:t>
      </w:r>
      <w:r w:rsidRPr="0071560B">
        <w:rPr>
          <w:rFonts w:ascii="Arial" w:hAnsi="Arial" w:cs="Arial"/>
          <w:sz w:val="24"/>
          <w:szCs w:val="24"/>
        </w:rPr>
        <w:t xml:space="preserve">eam are all </w:t>
      </w:r>
      <w:r w:rsidR="00F473C7" w:rsidRPr="0071560B">
        <w:rPr>
          <w:rFonts w:ascii="Arial" w:hAnsi="Arial" w:cs="Arial"/>
          <w:sz w:val="24"/>
          <w:szCs w:val="24"/>
        </w:rPr>
        <w:t>on call 24/7 as standard</w:t>
      </w:r>
      <w:r w:rsidR="00547FAB" w:rsidRPr="0071560B">
        <w:rPr>
          <w:rFonts w:ascii="Arial" w:hAnsi="Arial" w:cs="Arial"/>
          <w:sz w:val="24"/>
          <w:szCs w:val="24"/>
        </w:rPr>
        <w:t>.</w:t>
      </w:r>
      <w:r w:rsidRPr="0071560B">
        <w:rPr>
          <w:rFonts w:ascii="Arial" w:hAnsi="Arial" w:cs="Arial"/>
          <w:sz w:val="24"/>
          <w:szCs w:val="24"/>
        </w:rPr>
        <w:t xml:space="preserve"> </w:t>
      </w:r>
    </w:p>
    <w:p w14:paraId="2C774233" w14:textId="04853C9A" w:rsidR="00FA7FEA" w:rsidRPr="0071560B" w:rsidRDefault="00FA7FEA" w:rsidP="00C61898">
      <w:pPr>
        <w:pStyle w:val="Heading4"/>
        <w:spacing w:after="240" w:line="240" w:lineRule="auto"/>
        <w:jc w:val="both"/>
        <w:rPr>
          <w:rFonts w:cs="Arial"/>
          <w:i/>
          <w:color w:val="3F2A55"/>
          <w:szCs w:val="24"/>
        </w:rPr>
      </w:pPr>
      <w:bookmarkStart w:id="66" w:name="_Toc194956974"/>
      <w:r w:rsidRPr="0071560B">
        <w:rPr>
          <w:rFonts w:cs="Arial"/>
          <w:color w:val="3F2A55"/>
          <w:szCs w:val="24"/>
        </w:rPr>
        <w:lastRenderedPageBreak/>
        <w:t>5.1</w:t>
      </w:r>
      <w:r w:rsidR="00375106" w:rsidRPr="0071560B">
        <w:rPr>
          <w:rFonts w:cs="Arial"/>
          <w:color w:val="3F2A55"/>
          <w:szCs w:val="24"/>
        </w:rPr>
        <w:t>5</w:t>
      </w:r>
      <w:r w:rsidRPr="0071560B">
        <w:rPr>
          <w:rFonts w:cs="Arial"/>
          <w:color w:val="3F2A55"/>
          <w:szCs w:val="24"/>
        </w:rPr>
        <w:t>.</w:t>
      </w:r>
      <w:r w:rsidR="00396659" w:rsidRPr="0071560B">
        <w:rPr>
          <w:rFonts w:cs="Arial"/>
          <w:color w:val="3F2A55"/>
          <w:szCs w:val="24"/>
        </w:rPr>
        <w:t>4</w:t>
      </w:r>
      <w:r w:rsidRPr="0071560B">
        <w:rPr>
          <w:rFonts w:cs="Arial"/>
          <w:color w:val="3F2A55"/>
          <w:szCs w:val="24"/>
        </w:rPr>
        <w:t xml:space="preserve"> Shift handover</w:t>
      </w:r>
      <w:bookmarkEnd w:id="66"/>
    </w:p>
    <w:p w14:paraId="76336DA6" w14:textId="297CA015" w:rsidR="004934FA" w:rsidRPr="0071560B" w:rsidRDefault="00FA7FEA" w:rsidP="004A415B">
      <w:pPr>
        <w:spacing w:line="240" w:lineRule="auto"/>
        <w:jc w:val="both"/>
        <w:rPr>
          <w:rFonts w:ascii="Arial" w:hAnsi="Arial" w:cs="Arial"/>
          <w:sz w:val="24"/>
          <w:szCs w:val="24"/>
        </w:rPr>
      </w:pPr>
      <w:r w:rsidRPr="0071560B">
        <w:rPr>
          <w:rFonts w:ascii="Arial" w:hAnsi="Arial" w:cs="Arial"/>
          <w:sz w:val="24"/>
          <w:szCs w:val="24"/>
        </w:rPr>
        <w:t xml:space="preserve">The template in section </w:t>
      </w:r>
      <w:r w:rsidR="002149CF" w:rsidRPr="0071560B">
        <w:rPr>
          <w:rFonts w:ascii="Arial" w:hAnsi="Arial" w:cs="Arial"/>
          <w:sz w:val="24"/>
          <w:szCs w:val="24"/>
        </w:rPr>
        <w:t>8</w:t>
      </w:r>
      <w:r w:rsidR="00FA170C" w:rsidRPr="0071560B">
        <w:rPr>
          <w:rFonts w:ascii="Arial" w:hAnsi="Arial" w:cs="Arial"/>
          <w:sz w:val="24"/>
          <w:szCs w:val="24"/>
        </w:rPr>
        <w:t xml:space="preserve"> </w:t>
      </w:r>
      <w:r w:rsidRPr="0071560B">
        <w:rPr>
          <w:rFonts w:ascii="Arial" w:hAnsi="Arial" w:cs="Arial"/>
          <w:sz w:val="24"/>
          <w:szCs w:val="24"/>
        </w:rPr>
        <w:t>can be used to provide timely, consistent and comprehensive updates to all team members, particularly during handover for a change of shift. It can either be completed in detail or the template can be used as an agenda/prompt f</w:t>
      </w:r>
      <w:r w:rsidR="004934FA" w:rsidRPr="0071560B">
        <w:rPr>
          <w:rFonts w:ascii="Arial" w:hAnsi="Arial" w:cs="Arial"/>
          <w:sz w:val="24"/>
          <w:szCs w:val="24"/>
        </w:rPr>
        <w:t xml:space="preserve">or a verbal handover if needed. </w:t>
      </w:r>
    </w:p>
    <w:p w14:paraId="2E027251" w14:textId="4D62D59D" w:rsidR="00FA7FEA" w:rsidRPr="0071560B" w:rsidRDefault="00FA7FEA">
      <w:pPr>
        <w:spacing w:line="240" w:lineRule="auto"/>
        <w:jc w:val="both"/>
        <w:rPr>
          <w:rFonts w:ascii="Arial" w:hAnsi="Arial" w:cs="Arial"/>
          <w:sz w:val="24"/>
          <w:szCs w:val="24"/>
        </w:rPr>
      </w:pPr>
      <w:r w:rsidRPr="0071560B">
        <w:rPr>
          <w:rFonts w:ascii="Arial" w:hAnsi="Arial" w:cs="Arial"/>
          <w:sz w:val="24"/>
          <w:szCs w:val="24"/>
        </w:rPr>
        <w:t>The shi</w:t>
      </w:r>
      <w:r w:rsidR="004934FA" w:rsidRPr="0071560B">
        <w:rPr>
          <w:rFonts w:ascii="Arial" w:hAnsi="Arial" w:cs="Arial"/>
          <w:sz w:val="24"/>
          <w:szCs w:val="24"/>
        </w:rPr>
        <w:t>ft handover should be staggered</w:t>
      </w:r>
      <w:r w:rsidRPr="0071560B">
        <w:rPr>
          <w:rFonts w:ascii="Arial" w:hAnsi="Arial" w:cs="Arial"/>
          <w:sz w:val="24"/>
          <w:szCs w:val="24"/>
        </w:rPr>
        <w:t xml:space="preserve"> in order to ensure all team members are not </w:t>
      </w:r>
      <w:r w:rsidR="000042EA" w:rsidRPr="0071560B">
        <w:rPr>
          <w:rFonts w:ascii="Arial" w:hAnsi="Arial" w:cs="Arial"/>
          <w:sz w:val="24"/>
          <w:szCs w:val="24"/>
        </w:rPr>
        <w:t xml:space="preserve">replaced </w:t>
      </w:r>
      <w:r w:rsidRPr="0071560B">
        <w:rPr>
          <w:rFonts w:ascii="Arial" w:hAnsi="Arial" w:cs="Arial"/>
          <w:sz w:val="24"/>
          <w:szCs w:val="24"/>
        </w:rPr>
        <w:t xml:space="preserve">at the same time. It is also advisable to have the person coming on shift shadow the outgoing team member for </w:t>
      </w:r>
      <w:r w:rsidR="00795FAE" w:rsidRPr="0071560B">
        <w:rPr>
          <w:rFonts w:ascii="Arial" w:hAnsi="Arial" w:cs="Arial"/>
          <w:sz w:val="24"/>
          <w:szCs w:val="24"/>
        </w:rPr>
        <w:t>an agreed period of time</w:t>
      </w:r>
      <w:r w:rsidRPr="0071560B">
        <w:rPr>
          <w:rFonts w:ascii="Arial" w:hAnsi="Arial" w:cs="Arial"/>
          <w:sz w:val="24"/>
          <w:szCs w:val="24"/>
        </w:rPr>
        <w:t xml:space="preserve"> in order to familiarise themselves with the incident updates and latest information.</w:t>
      </w:r>
      <w:r w:rsidR="000042EA" w:rsidRPr="0071560B">
        <w:rPr>
          <w:rFonts w:ascii="Arial" w:hAnsi="Arial" w:cs="Arial"/>
          <w:sz w:val="24"/>
          <w:szCs w:val="24"/>
        </w:rPr>
        <w:t xml:space="preserve"> </w:t>
      </w:r>
      <w:bookmarkStart w:id="67" w:name="_Hlk193195073"/>
      <w:r w:rsidR="000042EA" w:rsidRPr="0071560B">
        <w:rPr>
          <w:rFonts w:ascii="Arial" w:hAnsi="Arial" w:cs="Arial"/>
          <w:sz w:val="24"/>
          <w:szCs w:val="24"/>
        </w:rPr>
        <w:t xml:space="preserve">CLIO </w:t>
      </w:r>
      <w:r w:rsidR="00934B36" w:rsidRPr="0071560B">
        <w:rPr>
          <w:rFonts w:ascii="Arial" w:hAnsi="Arial" w:cs="Arial"/>
          <w:sz w:val="24"/>
          <w:szCs w:val="24"/>
        </w:rPr>
        <w:t xml:space="preserve">can also be used as a useful reference to provide background information. </w:t>
      </w:r>
    </w:p>
    <w:bookmarkEnd w:id="67"/>
    <w:p w14:paraId="7CB55BC8" w14:textId="7A584048" w:rsidR="004A415B" w:rsidRPr="0071560B" w:rsidRDefault="004A415B" w:rsidP="004934FA">
      <w:pPr>
        <w:spacing w:line="240" w:lineRule="auto"/>
        <w:jc w:val="both"/>
        <w:rPr>
          <w:rFonts w:ascii="Arial" w:hAnsi="Arial" w:cs="Arial"/>
          <w:sz w:val="24"/>
          <w:szCs w:val="24"/>
        </w:rPr>
      </w:pPr>
    </w:p>
    <w:p w14:paraId="49C3C3B0" w14:textId="2B7CDDC9" w:rsidR="00642987" w:rsidRPr="0071560B" w:rsidRDefault="00EA6667" w:rsidP="007D47C4">
      <w:pPr>
        <w:pStyle w:val="Heading1"/>
        <w:rPr>
          <w:rFonts w:ascii="Arial" w:hAnsi="Arial" w:cs="Arial"/>
          <w:color w:val="3F2A56"/>
        </w:rPr>
      </w:pPr>
      <w:bookmarkStart w:id="68" w:name="_Toc194956975"/>
      <w:r w:rsidRPr="0071560B">
        <w:rPr>
          <w:rFonts w:ascii="Arial" w:hAnsi="Arial" w:cs="Arial"/>
          <w:color w:val="3F2A56"/>
        </w:rPr>
        <w:t>6</w:t>
      </w:r>
      <w:r w:rsidR="007D47C4" w:rsidRPr="0071560B">
        <w:rPr>
          <w:rFonts w:ascii="Arial" w:hAnsi="Arial" w:cs="Arial"/>
          <w:color w:val="3F2A56"/>
        </w:rPr>
        <w:t xml:space="preserve">. </w:t>
      </w:r>
      <w:r w:rsidR="00A73DBA" w:rsidRPr="0071560B">
        <w:rPr>
          <w:rFonts w:ascii="Arial" w:hAnsi="Arial" w:cs="Arial"/>
          <w:color w:val="3F2A56"/>
        </w:rPr>
        <w:t xml:space="preserve">Stand </w:t>
      </w:r>
      <w:r w:rsidR="00EB08B0" w:rsidRPr="0071560B">
        <w:rPr>
          <w:rFonts w:ascii="Arial" w:hAnsi="Arial" w:cs="Arial"/>
          <w:color w:val="3F2A56"/>
        </w:rPr>
        <w:t>d</w:t>
      </w:r>
      <w:r w:rsidR="00642987" w:rsidRPr="0071560B">
        <w:rPr>
          <w:rFonts w:ascii="Arial" w:hAnsi="Arial" w:cs="Arial"/>
          <w:color w:val="3F2A56"/>
        </w:rPr>
        <w:t>own</w:t>
      </w:r>
      <w:r w:rsidR="00F473C7" w:rsidRPr="0071560B">
        <w:rPr>
          <w:rFonts w:ascii="Arial" w:hAnsi="Arial" w:cs="Arial"/>
          <w:color w:val="3F2A56"/>
        </w:rPr>
        <w:t xml:space="preserve"> and </w:t>
      </w:r>
      <w:r w:rsidR="00AC0FAF" w:rsidRPr="0071560B">
        <w:rPr>
          <w:rFonts w:ascii="Arial" w:hAnsi="Arial" w:cs="Arial"/>
          <w:color w:val="3F2A56"/>
        </w:rPr>
        <w:t>Post - Incident Review</w:t>
      </w:r>
      <w:bookmarkEnd w:id="68"/>
    </w:p>
    <w:p w14:paraId="763716D8" w14:textId="300C977E" w:rsidR="00602CA2" w:rsidRPr="0071560B" w:rsidRDefault="00602CA2" w:rsidP="002A27D2">
      <w:pPr>
        <w:pStyle w:val="Heading3"/>
        <w:spacing w:after="240" w:line="240" w:lineRule="auto"/>
        <w:rPr>
          <w:rFonts w:ascii="Arial" w:hAnsi="Arial" w:cs="Arial"/>
          <w:color w:val="3F2A56"/>
        </w:rPr>
      </w:pPr>
      <w:bookmarkStart w:id="69" w:name="_Toc194956976"/>
      <w:r w:rsidRPr="0071560B">
        <w:rPr>
          <w:rFonts w:ascii="Arial" w:hAnsi="Arial" w:cs="Arial"/>
          <w:color w:val="3F2A56"/>
        </w:rPr>
        <w:t>6.1 De-escalation</w:t>
      </w:r>
      <w:bookmarkEnd w:id="69"/>
    </w:p>
    <w:p w14:paraId="3A74497D" w14:textId="77777777" w:rsidR="00602CA2" w:rsidRPr="0071560B" w:rsidRDefault="00602CA2" w:rsidP="002A27D2">
      <w:pPr>
        <w:spacing w:after="240"/>
        <w:jc w:val="both"/>
        <w:rPr>
          <w:rFonts w:ascii="Arial" w:hAnsi="Arial" w:cs="Arial"/>
          <w:sz w:val="24"/>
        </w:rPr>
      </w:pPr>
      <w:r w:rsidRPr="0071560B">
        <w:rPr>
          <w:rFonts w:ascii="Arial" w:hAnsi="Arial" w:cs="Arial"/>
          <w:sz w:val="24"/>
        </w:rPr>
        <w:t>The classification of an incident should be re-assessed throughout the response. In the event that the classification of an incident changes or the requirements for managing the incident reduce, a de-escalation plan should be considered by the teams. The decision to de-escalate will be taken by the most senior team that was set up to lead the response i.e. If a SIT was established, then the SIT will decide whether it</w:t>
      </w:r>
      <w:r w:rsidR="00B81C0E" w:rsidRPr="0071560B">
        <w:rPr>
          <w:rFonts w:ascii="Arial" w:hAnsi="Arial" w:cs="Arial"/>
          <w:sz w:val="24"/>
        </w:rPr>
        <w:t xml:space="preserve"> is appropriate to de-escalate.</w:t>
      </w:r>
    </w:p>
    <w:p w14:paraId="5D8947C8" w14:textId="359F967C" w:rsidR="00602CA2" w:rsidRPr="0071560B" w:rsidRDefault="00602CA2" w:rsidP="002A27D2">
      <w:pPr>
        <w:jc w:val="both"/>
        <w:rPr>
          <w:rFonts w:ascii="Arial" w:hAnsi="Arial" w:cs="Arial"/>
          <w:sz w:val="24"/>
        </w:rPr>
      </w:pPr>
      <w:r w:rsidRPr="0071560B">
        <w:rPr>
          <w:rFonts w:ascii="Arial" w:hAnsi="Arial" w:cs="Arial"/>
          <w:sz w:val="24"/>
        </w:rPr>
        <w:t xml:space="preserve">The </w:t>
      </w:r>
      <w:r w:rsidR="00DB7330" w:rsidRPr="0071560B">
        <w:rPr>
          <w:rFonts w:ascii="Arial" w:hAnsi="Arial" w:cs="Arial"/>
          <w:sz w:val="24"/>
        </w:rPr>
        <w:t>C</w:t>
      </w:r>
      <w:r w:rsidRPr="0071560B">
        <w:rPr>
          <w:rFonts w:ascii="Arial" w:hAnsi="Arial" w:cs="Arial"/>
          <w:sz w:val="24"/>
        </w:rPr>
        <w:t>hair of the most senior team leading the response will review any outstanding actions to ensure it is appropriate to de-escalate and/or close the incident.</w:t>
      </w:r>
    </w:p>
    <w:p w14:paraId="18921CDD" w14:textId="15933CCE" w:rsidR="00602CA2" w:rsidRPr="0071560B" w:rsidRDefault="00602CA2" w:rsidP="002A27D2">
      <w:pPr>
        <w:jc w:val="both"/>
        <w:rPr>
          <w:rFonts w:ascii="Arial" w:hAnsi="Arial" w:cs="Arial"/>
          <w:sz w:val="24"/>
        </w:rPr>
      </w:pPr>
      <w:r w:rsidRPr="0071560B">
        <w:rPr>
          <w:rFonts w:ascii="Arial" w:hAnsi="Arial" w:cs="Arial"/>
          <w:sz w:val="24"/>
        </w:rPr>
        <w:t xml:space="preserve">If a decision is made that a FSS response is no longer appropriate, the stand down process will be initiated. All response level changes will be communicated formally both internally and externally to </w:t>
      </w:r>
      <w:r w:rsidR="00405E97" w:rsidRPr="0071560B">
        <w:rPr>
          <w:rFonts w:ascii="Arial" w:hAnsi="Arial" w:cs="Arial"/>
          <w:sz w:val="24"/>
        </w:rPr>
        <w:t xml:space="preserve">those involved in the response and with FSS staff, if required. </w:t>
      </w:r>
      <w:r w:rsidR="00B626E1" w:rsidRPr="0071560B">
        <w:rPr>
          <w:rFonts w:ascii="Arial" w:hAnsi="Arial" w:cs="Arial"/>
          <w:sz w:val="24"/>
        </w:rPr>
        <w:t xml:space="preserve">An incident’s closure and rationale should be recorded on CLIO. </w:t>
      </w:r>
    </w:p>
    <w:p w14:paraId="0F53F14E" w14:textId="279B0187" w:rsidR="00F473C7" w:rsidRPr="0071560B" w:rsidRDefault="00405E97" w:rsidP="00F473C7">
      <w:pPr>
        <w:pStyle w:val="Heading3"/>
        <w:spacing w:after="240" w:line="240" w:lineRule="auto"/>
        <w:rPr>
          <w:rFonts w:ascii="Arial" w:hAnsi="Arial" w:cs="Arial"/>
          <w:color w:val="3F2A56"/>
        </w:rPr>
      </w:pPr>
      <w:bookmarkStart w:id="70" w:name="_Toc194956977"/>
      <w:r w:rsidRPr="0071560B">
        <w:rPr>
          <w:rFonts w:ascii="Arial" w:hAnsi="Arial" w:cs="Arial"/>
          <w:color w:val="3F2A56"/>
        </w:rPr>
        <w:t xml:space="preserve">6.2 </w:t>
      </w:r>
      <w:r w:rsidR="00F473C7" w:rsidRPr="0071560B">
        <w:rPr>
          <w:rFonts w:ascii="Arial" w:hAnsi="Arial" w:cs="Arial"/>
          <w:color w:val="3F2A56"/>
        </w:rPr>
        <w:t>Post Incident Review</w:t>
      </w:r>
      <w:bookmarkEnd w:id="70"/>
      <w:r w:rsidR="002F6F27" w:rsidRPr="0071560B">
        <w:rPr>
          <w:rFonts w:ascii="Arial" w:hAnsi="Arial" w:cs="Arial"/>
          <w:color w:val="3F2A56"/>
        </w:rPr>
        <w:t xml:space="preserve"> </w:t>
      </w:r>
    </w:p>
    <w:p w14:paraId="616C25E9" w14:textId="0290A411" w:rsidR="00F473C7" w:rsidRPr="0071560B" w:rsidRDefault="00F473C7" w:rsidP="002F6F27">
      <w:pPr>
        <w:jc w:val="both"/>
        <w:rPr>
          <w:rFonts w:ascii="Arial" w:hAnsi="Arial" w:cs="Arial"/>
          <w:sz w:val="24"/>
        </w:rPr>
      </w:pPr>
      <w:r w:rsidRPr="0071560B">
        <w:rPr>
          <w:rFonts w:ascii="Arial" w:hAnsi="Arial" w:cs="Arial"/>
          <w:sz w:val="24"/>
        </w:rPr>
        <w:t xml:space="preserve">Upon return to business as usual, each significant incident should be used as an opportunity to assess, learn, rebuild and adapt where necessary. </w:t>
      </w:r>
    </w:p>
    <w:p w14:paraId="5B7CAF5B" w14:textId="701F329C" w:rsidR="00405E97" w:rsidRPr="0071560B" w:rsidRDefault="00405E97" w:rsidP="002A27D2">
      <w:pPr>
        <w:spacing w:after="240"/>
        <w:jc w:val="both"/>
        <w:rPr>
          <w:rFonts w:ascii="Arial" w:hAnsi="Arial" w:cs="Arial"/>
          <w:sz w:val="24"/>
          <w:szCs w:val="24"/>
        </w:rPr>
      </w:pPr>
      <w:r w:rsidRPr="0071560B">
        <w:rPr>
          <w:rFonts w:ascii="Arial" w:hAnsi="Arial" w:cs="Arial"/>
          <w:sz w:val="24"/>
          <w:szCs w:val="24"/>
        </w:rPr>
        <w:t xml:space="preserve">Post-incident reviews take place for 10% of Level 1 incidents and will take place for all Level 2 and above incidents. Members of the associated IAT, OIT and SIT will be responsible for participating in and contributing to these reviews. Additional </w:t>
      </w:r>
      <w:r w:rsidR="00F82975" w:rsidRPr="0071560B">
        <w:rPr>
          <w:rFonts w:ascii="Arial" w:hAnsi="Arial" w:cs="Arial"/>
          <w:sz w:val="24"/>
          <w:szCs w:val="24"/>
        </w:rPr>
        <w:t>stakeholders</w:t>
      </w:r>
      <w:r w:rsidR="00192E5F" w:rsidRPr="0071560B">
        <w:rPr>
          <w:rFonts w:ascii="Arial" w:hAnsi="Arial" w:cs="Arial"/>
          <w:sz w:val="24"/>
          <w:szCs w:val="24"/>
        </w:rPr>
        <w:t xml:space="preserve"> </w:t>
      </w:r>
      <w:r w:rsidRPr="0071560B">
        <w:rPr>
          <w:rFonts w:ascii="Arial" w:hAnsi="Arial" w:cs="Arial"/>
          <w:sz w:val="24"/>
          <w:szCs w:val="24"/>
        </w:rPr>
        <w:t>may also be invited to contribute as appropriate.</w:t>
      </w:r>
      <w:r w:rsidR="00C81B65" w:rsidRPr="0071560B">
        <w:rPr>
          <w:rFonts w:ascii="Arial" w:hAnsi="Arial" w:cs="Arial"/>
          <w:sz w:val="24"/>
          <w:szCs w:val="24"/>
        </w:rPr>
        <w:t xml:space="preserve"> </w:t>
      </w:r>
    </w:p>
    <w:p w14:paraId="30797C0F" w14:textId="26128D1B" w:rsidR="002F6F27" w:rsidRPr="0071560B" w:rsidRDefault="002F6F27" w:rsidP="002A27D2">
      <w:pPr>
        <w:spacing w:after="240"/>
        <w:jc w:val="both"/>
        <w:rPr>
          <w:rFonts w:ascii="Arial" w:hAnsi="Arial" w:cs="Arial"/>
          <w:sz w:val="24"/>
        </w:rPr>
      </w:pPr>
      <w:r w:rsidRPr="0071560B">
        <w:rPr>
          <w:rFonts w:ascii="Arial" w:hAnsi="Arial" w:cs="Arial"/>
          <w:sz w:val="24"/>
        </w:rPr>
        <w:t xml:space="preserve">This activity will assist </w:t>
      </w:r>
      <w:proofErr w:type="spellStart"/>
      <w:r w:rsidRPr="0071560B">
        <w:rPr>
          <w:rFonts w:ascii="Arial" w:hAnsi="Arial" w:cs="Arial"/>
          <w:sz w:val="24"/>
        </w:rPr>
        <w:t>FSS’s</w:t>
      </w:r>
      <w:proofErr w:type="spellEnd"/>
      <w:r w:rsidRPr="0071560B">
        <w:rPr>
          <w:rFonts w:ascii="Arial" w:hAnsi="Arial" w:cs="Arial"/>
          <w:sz w:val="24"/>
        </w:rPr>
        <w:t xml:space="preserve"> ability to secure long-term recovery from the incident and further enhance its incident preparedness capability.</w:t>
      </w:r>
      <w:r w:rsidR="007A77FA" w:rsidRPr="0071560B">
        <w:rPr>
          <w:rFonts w:ascii="Arial" w:hAnsi="Arial" w:cs="Arial"/>
          <w:sz w:val="24"/>
        </w:rPr>
        <w:t xml:space="preserve"> </w:t>
      </w:r>
    </w:p>
    <w:p w14:paraId="641264BD" w14:textId="77777777" w:rsidR="00B626E1" w:rsidRPr="0071560B" w:rsidRDefault="00B626E1" w:rsidP="002A27D2">
      <w:pPr>
        <w:spacing w:after="240"/>
        <w:jc w:val="both"/>
        <w:rPr>
          <w:rFonts w:ascii="Arial" w:hAnsi="Arial" w:cs="Arial"/>
          <w:sz w:val="24"/>
        </w:rPr>
      </w:pPr>
    </w:p>
    <w:p w14:paraId="6C725EA4" w14:textId="33DAC562" w:rsidR="002A27D2" w:rsidRPr="0071560B" w:rsidRDefault="002A27D2" w:rsidP="00DE0BA8">
      <w:pPr>
        <w:pStyle w:val="Heading4"/>
        <w:spacing w:after="240"/>
        <w:rPr>
          <w:rFonts w:cs="Arial"/>
          <w:iCs w:val="0"/>
          <w:color w:val="3F2A56"/>
          <w:szCs w:val="24"/>
        </w:rPr>
      </w:pPr>
      <w:bookmarkStart w:id="71" w:name="_Toc194956978"/>
      <w:r w:rsidRPr="0071560B">
        <w:rPr>
          <w:rFonts w:cs="Arial"/>
          <w:iCs w:val="0"/>
          <w:color w:val="3F2A56"/>
          <w:szCs w:val="24"/>
        </w:rPr>
        <w:lastRenderedPageBreak/>
        <w:t>6.2.</w:t>
      </w:r>
      <w:r w:rsidR="002F6F27" w:rsidRPr="0071560B">
        <w:rPr>
          <w:rFonts w:cs="Arial"/>
          <w:iCs w:val="0"/>
          <w:color w:val="3F2A56"/>
          <w:szCs w:val="24"/>
        </w:rPr>
        <w:t>1</w:t>
      </w:r>
      <w:r w:rsidRPr="0071560B">
        <w:rPr>
          <w:rFonts w:cs="Arial"/>
          <w:iCs w:val="0"/>
          <w:color w:val="3F2A56"/>
          <w:szCs w:val="24"/>
        </w:rPr>
        <w:t xml:space="preserve"> </w:t>
      </w:r>
      <w:r w:rsidR="00CF7F79" w:rsidRPr="0071560B">
        <w:rPr>
          <w:rFonts w:cs="Arial"/>
          <w:iCs w:val="0"/>
          <w:color w:val="3F2A56"/>
          <w:szCs w:val="24"/>
        </w:rPr>
        <w:t>Debrief</w:t>
      </w:r>
      <w:r w:rsidR="006679D9" w:rsidRPr="0071560B">
        <w:rPr>
          <w:rFonts w:cs="Arial"/>
          <w:iCs w:val="0"/>
          <w:color w:val="3F2A56"/>
          <w:szCs w:val="24"/>
        </w:rPr>
        <w:t xml:space="preserve"> Process</w:t>
      </w:r>
      <w:bookmarkEnd w:id="71"/>
    </w:p>
    <w:p w14:paraId="6D04EF03" w14:textId="53671686" w:rsidR="00192E5F" w:rsidRPr="0071560B" w:rsidRDefault="006679D9" w:rsidP="002F6F27">
      <w:pPr>
        <w:jc w:val="both"/>
        <w:rPr>
          <w:rFonts w:ascii="Arial" w:hAnsi="Arial" w:cs="Arial"/>
          <w:sz w:val="24"/>
        </w:rPr>
      </w:pPr>
      <w:r w:rsidRPr="0071560B">
        <w:rPr>
          <w:rFonts w:ascii="Arial" w:hAnsi="Arial" w:cs="Arial"/>
          <w:sz w:val="24"/>
        </w:rPr>
        <w:t xml:space="preserve">Following </w:t>
      </w:r>
      <w:r w:rsidR="007A77FA" w:rsidRPr="0071560B">
        <w:rPr>
          <w:rFonts w:ascii="Arial" w:hAnsi="Arial" w:cs="Arial"/>
          <w:sz w:val="24"/>
        </w:rPr>
        <w:t>Scottish Government’s</w:t>
      </w:r>
      <w:r w:rsidRPr="0071560B">
        <w:rPr>
          <w:rFonts w:ascii="Arial" w:hAnsi="Arial" w:cs="Arial"/>
          <w:sz w:val="24"/>
        </w:rPr>
        <w:t xml:space="preserve"> National Debriefing and Lessons Protocol, t</w:t>
      </w:r>
      <w:r w:rsidR="00192E5F" w:rsidRPr="0071560B">
        <w:rPr>
          <w:rFonts w:ascii="Arial" w:hAnsi="Arial" w:cs="Arial"/>
          <w:sz w:val="24"/>
        </w:rPr>
        <w:t xml:space="preserve">he </w:t>
      </w:r>
      <w:r w:rsidR="002F6F27" w:rsidRPr="0071560B">
        <w:rPr>
          <w:rFonts w:ascii="Arial" w:hAnsi="Arial" w:cs="Arial"/>
          <w:sz w:val="24"/>
        </w:rPr>
        <w:t xml:space="preserve">post incident review </w:t>
      </w:r>
      <w:r w:rsidR="00192E5F" w:rsidRPr="0071560B">
        <w:rPr>
          <w:rFonts w:ascii="Arial" w:hAnsi="Arial" w:cs="Arial"/>
          <w:sz w:val="24"/>
        </w:rPr>
        <w:t xml:space="preserve">process should begin immediately after the closure of the incident by: </w:t>
      </w:r>
    </w:p>
    <w:p w14:paraId="089523C2" w14:textId="67BA52F0" w:rsidR="00192E5F" w:rsidRPr="0071560B" w:rsidRDefault="00DC3B57" w:rsidP="00192E5F">
      <w:pPr>
        <w:pStyle w:val="ListParagraph"/>
        <w:numPr>
          <w:ilvl w:val="0"/>
          <w:numId w:val="43"/>
        </w:numPr>
        <w:rPr>
          <w:sz w:val="24"/>
        </w:rPr>
      </w:pPr>
      <w:r w:rsidRPr="0071560B">
        <w:rPr>
          <w:sz w:val="24"/>
        </w:rPr>
        <w:t>Circulation of</w:t>
      </w:r>
      <w:r w:rsidR="00192E5F" w:rsidRPr="0071560B">
        <w:rPr>
          <w:sz w:val="24"/>
        </w:rPr>
        <w:t xml:space="preserve"> the debrief template (section 8</w:t>
      </w:r>
      <w:r w:rsidR="00C94357" w:rsidRPr="0071560B">
        <w:rPr>
          <w:sz w:val="24"/>
        </w:rPr>
        <w:t>)</w:t>
      </w:r>
      <w:r w:rsidR="00192E5F" w:rsidRPr="0071560B">
        <w:rPr>
          <w:sz w:val="24"/>
        </w:rPr>
        <w:t xml:space="preserve"> </w:t>
      </w:r>
      <w:r w:rsidRPr="0071560B">
        <w:rPr>
          <w:sz w:val="24"/>
        </w:rPr>
        <w:t>to</w:t>
      </w:r>
      <w:r w:rsidR="00192E5F" w:rsidRPr="0071560B">
        <w:rPr>
          <w:sz w:val="24"/>
        </w:rPr>
        <w:t xml:space="preserve"> all response team members and relevant stakeholders</w:t>
      </w:r>
      <w:r w:rsidRPr="0071560B">
        <w:rPr>
          <w:sz w:val="24"/>
        </w:rPr>
        <w:t xml:space="preserve"> </w:t>
      </w:r>
      <w:r w:rsidR="00192E5F" w:rsidRPr="0071560B">
        <w:rPr>
          <w:sz w:val="24"/>
        </w:rPr>
        <w:t>to consider in advance of a debrief session</w:t>
      </w:r>
      <w:r w:rsidRPr="0071560B">
        <w:rPr>
          <w:sz w:val="24"/>
        </w:rPr>
        <w:t xml:space="preserve"> – no later than one week after the </w:t>
      </w:r>
      <w:r w:rsidR="008C2066" w:rsidRPr="0071560B">
        <w:rPr>
          <w:sz w:val="24"/>
        </w:rPr>
        <w:t xml:space="preserve">incident has closed. </w:t>
      </w:r>
    </w:p>
    <w:p w14:paraId="0ABF94B1" w14:textId="7B00831C" w:rsidR="002F6F27" w:rsidRPr="0071560B" w:rsidRDefault="00192E5F" w:rsidP="002F6F27">
      <w:pPr>
        <w:pStyle w:val="ListParagraph"/>
        <w:numPr>
          <w:ilvl w:val="0"/>
          <w:numId w:val="43"/>
        </w:numPr>
        <w:rPr>
          <w:sz w:val="24"/>
        </w:rPr>
      </w:pPr>
      <w:r w:rsidRPr="0071560B">
        <w:rPr>
          <w:sz w:val="24"/>
        </w:rPr>
        <w:t xml:space="preserve">A </w:t>
      </w:r>
      <w:r w:rsidR="006679D9" w:rsidRPr="0071560B">
        <w:rPr>
          <w:sz w:val="24"/>
        </w:rPr>
        <w:t xml:space="preserve">cold </w:t>
      </w:r>
      <w:r w:rsidRPr="0071560B">
        <w:rPr>
          <w:sz w:val="24"/>
        </w:rPr>
        <w:t>debrief session should take place</w:t>
      </w:r>
      <w:r w:rsidR="006679D9" w:rsidRPr="0071560B">
        <w:rPr>
          <w:sz w:val="24"/>
        </w:rPr>
        <w:t xml:space="preserve"> </w:t>
      </w:r>
      <w:r w:rsidRPr="0071560B">
        <w:rPr>
          <w:sz w:val="24"/>
        </w:rPr>
        <w:t xml:space="preserve">– </w:t>
      </w:r>
      <w:r w:rsidR="006679D9" w:rsidRPr="0071560B">
        <w:rPr>
          <w:sz w:val="24"/>
        </w:rPr>
        <w:t xml:space="preserve">ideally </w:t>
      </w:r>
      <w:r w:rsidRPr="0071560B">
        <w:rPr>
          <w:sz w:val="24"/>
        </w:rPr>
        <w:t xml:space="preserve">no </w:t>
      </w:r>
      <w:r w:rsidR="006679D9" w:rsidRPr="0071560B">
        <w:rPr>
          <w:sz w:val="24"/>
        </w:rPr>
        <w:t>sooner than two</w:t>
      </w:r>
      <w:r w:rsidR="008C2066" w:rsidRPr="0071560B">
        <w:rPr>
          <w:sz w:val="24"/>
        </w:rPr>
        <w:t xml:space="preserve"> </w:t>
      </w:r>
      <w:r w:rsidRPr="0071560B">
        <w:rPr>
          <w:sz w:val="24"/>
        </w:rPr>
        <w:t xml:space="preserve">weeks </w:t>
      </w:r>
      <w:r w:rsidR="006679D9" w:rsidRPr="0071560B">
        <w:rPr>
          <w:sz w:val="24"/>
        </w:rPr>
        <w:t xml:space="preserve">and no later than six weeks </w:t>
      </w:r>
      <w:r w:rsidRPr="0071560B">
        <w:rPr>
          <w:sz w:val="24"/>
        </w:rPr>
        <w:t>after the incident has closed.</w:t>
      </w:r>
      <w:r w:rsidR="006679D9" w:rsidRPr="0071560B">
        <w:rPr>
          <w:sz w:val="24"/>
        </w:rPr>
        <w:t xml:space="preserve"> This will allow time for the divisions and external organisations involved to complete their own internal debriefs.</w:t>
      </w:r>
      <w:r w:rsidRPr="0071560B">
        <w:rPr>
          <w:sz w:val="24"/>
        </w:rPr>
        <w:t xml:space="preserve"> </w:t>
      </w:r>
      <w:r w:rsidR="007A77FA" w:rsidRPr="0071560B">
        <w:rPr>
          <w:sz w:val="24"/>
        </w:rPr>
        <w:t>A formal debrief</w:t>
      </w:r>
      <w:r w:rsidRPr="0071560B">
        <w:rPr>
          <w:sz w:val="24"/>
        </w:rPr>
        <w:t xml:space="preserve"> should be conducted by a senior member of FSS staff (</w:t>
      </w:r>
      <w:proofErr w:type="spellStart"/>
      <w:r w:rsidRPr="0071560B">
        <w:rPr>
          <w:sz w:val="24"/>
        </w:rPr>
        <w:t>C1</w:t>
      </w:r>
      <w:proofErr w:type="spellEnd"/>
      <w:r w:rsidRPr="0071560B">
        <w:rPr>
          <w:sz w:val="24"/>
        </w:rPr>
        <w:t xml:space="preserve">/C2) who was not involved in the incident response (if possible) and supported by the </w:t>
      </w:r>
      <w:r w:rsidR="00C94357" w:rsidRPr="0071560B">
        <w:rPr>
          <w:sz w:val="24"/>
        </w:rPr>
        <w:t xml:space="preserve">Resilience Manager (Incident Support Team). </w:t>
      </w:r>
      <w:r w:rsidRPr="0071560B">
        <w:rPr>
          <w:sz w:val="24"/>
        </w:rPr>
        <w:t xml:space="preserve"> </w:t>
      </w:r>
    </w:p>
    <w:p w14:paraId="0C8A0081" w14:textId="6FD5AD08" w:rsidR="006679D9" w:rsidRPr="0071560B" w:rsidRDefault="008C2066" w:rsidP="00C94357">
      <w:pPr>
        <w:pStyle w:val="ListParagraph"/>
        <w:numPr>
          <w:ilvl w:val="0"/>
          <w:numId w:val="43"/>
        </w:numPr>
        <w:rPr>
          <w:sz w:val="24"/>
        </w:rPr>
      </w:pPr>
      <w:r w:rsidRPr="0071560B">
        <w:rPr>
          <w:sz w:val="24"/>
        </w:rPr>
        <w:t xml:space="preserve">A Post Incident </w:t>
      </w:r>
      <w:r w:rsidR="00C94357" w:rsidRPr="0071560B">
        <w:rPr>
          <w:sz w:val="24"/>
        </w:rPr>
        <w:t xml:space="preserve">Review </w:t>
      </w:r>
      <w:r w:rsidRPr="0071560B">
        <w:rPr>
          <w:sz w:val="24"/>
        </w:rPr>
        <w:t xml:space="preserve">Report should be complied by the Resilience Manager and circulated to response team members and relevant stakeholders (if appropriate) </w:t>
      </w:r>
      <w:r w:rsidR="007A77FA" w:rsidRPr="0071560B">
        <w:rPr>
          <w:sz w:val="24"/>
        </w:rPr>
        <w:t xml:space="preserve">detailing recommended actions and timescales to address issues identified </w:t>
      </w:r>
      <w:r w:rsidRPr="0071560B">
        <w:rPr>
          <w:sz w:val="24"/>
        </w:rPr>
        <w:t xml:space="preserve">– no later than eight weeks after the incident has closed. </w:t>
      </w:r>
    </w:p>
    <w:p w14:paraId="64ADEE6C" w14:textId="77777777" w:rsidR="00C94357" w:rsidRPr="0071560B" w:rsidRDefault="00C94357" w:rsidP="00C94357">
      <w:pPr>
        <w:pStyle w:val="ListParagraph"/>
        <w:rPr>
          <w:sz w:val="24"/>
        </w:rPr>
      </w:pPr>
    </w:p>
    <w:p w14:paraId="027D6AC2" w14:textId="77777777" w:rsidR="007A77FA" w:rsidRPr="0071560B" w:rsidRDefault="007A77FA" w:rsidP="002F6F27">
      <w:pPr>
        <w:jc w:val="both"/>
        <w:rPr>
          <w:rFonts w:ascii="Arial" w:hAnsi="Arial" w:cs="Arial"/>
          <w:sz w:val="24"/>
        </w:rPr>
      </w:pPr>
      <w:r w:rsidRPr="0071560B">
        <w:rPr>
          <w:rFonts w:ascii="Arial" w:hAnsi="Arial" w:cs="Arial"/>
          <w:sz w:val="24"/>
        </w:rPr>
        <w:t xml:space="preserve">The overall aims of a debrief are to: </w:t>
      </w:r>
    </w:p>
    <w:p w14:paraId="201D8A92" w14:textId="0E02AC86" w:rsidR="007A77FA" w:rsidRPr="0071560B" w:rsidRDefault="007A77FA" w:rsidP="007A77FA">
      <w:pPr>
        <w:pStyle w:val="ListParagraph"/>
        <w:numPr>
          <w:ilvl w:val="0"/>
          <w:numId w:val="44"/>
        </w:numPr>
        <w:rPr>
          <w:sz w:val="24"/>
        </w:rPr>
      </w:pPr>
      <w:r w:rsidRPr="0071560B">
        <w:rPr>
          <w:sz w:val="24"/>
        </w:rPr>
        <w:t>Identify challenging aspects and consider what did not work well</w:t>
      </w:r>
    </w:p>
    <w:p w14:paraId="36E7C903" w14:textId="7F040139" w:rsidR="007A77FA" w:rsidRPr="0071560B" w:rsidRDefault="007A77FA" w:rsidP="007A77FA">
      <w:pPr>
        <w:pStyle w:val="ListParagraph"/>
        <w:numPr>
          <w:ilvl w:val="0"/>
          <w:numId w:val="44"/>
        </w:numPr>
        <w:rPr>
          <w:sz w:val="24"/>
        </w:rPr>
      </w:pPr>
      <w:r w:rsidRPr="0071560B">
        <w:rPr>
          <w:sz w:val="24"/>
        </w:rPr>
        <w:t xml:space="preserve">Identify the positive points and what worked well </w:t>
      </w:r>
    </w:p>
    <w:p w14:paraId="53FCB5F4" w14:textId="08EDB3E6" w:rsidR="007A77FA" w:rsidRPr="0071560B" w:rsidRDefault="007A77FA" w:rsidP="00C94357">
      <w:pPr>
        <w:pStyle w:val="ListParagraph"/>
        <w:numPr>
          <w:ilvl w:val="0"/>
          <w:numId w:val="44"/>
        </w:numPr>
        <w:rPr>
          <w:sz w:val="24"/>
        </w:rPr>
      </w:pPr>
      <w:r w:rsidRPr="0071560B">
        <w:rPr>
          <w:sz w:val="24"/>
        </w:rPr>
        <w:t xml:space="preserve">Identify key areas for improvement </w:t>
      </w:r>
    </w:p>
    <w:p w14:paraId="72B81334" w14:textId="4AE0760C" w:rsidR="002F6F27" w:rsidRPr="0071560B" w:rsidRDefault="002F6F27" w:rsidP="002F6F27">
      <w:pPr>
        <w:jc w:val="both"/>
        <w:rPr>
          <w:rFonts w:ascii="Arial" w:hAnsi="Arial" w:cs="Arial"/>
          <w:sz w:val="24"/>
        </w:rPr>
      </w:pPr>
      <w:r w:rsidRPr="0071560B">
        <w:rPr>
          <w:rFonts w:ascii="Arial" w:hAnsi="Arial" w:cs="Arial"/>
          <w:sz w:val="24"/>
        </w:rPr>
        <w:t>Additional questions below can guide a team discussion and they can also be used in conjunction with, or as an alternative to, completing individual forms:</w:t>
      </w:r>
    </w:p>
    <w:p w14:paraId="1AC5A7FB" w14:textId="0CBB06CC" w:rsidR="002F6F27" w:rsidRPr="0071560B" w:rsidRDefault="002F6F27" w:rsidP="00B5776E">
      <w:pPr>
        <w:pStyle w:val="ListParagraph"/>
        <w:numPr>
          <w:ilvl w:val="0"/>
          <w:numId w:val="23"/>
        </w:numPr>
        <w:rPr>
          <w:sz w:val="24"/>
        </w:rPr>
      </w:pPr>
      <w:r w:rsidRPr="0071560B">
        <w:rPr>
          <w:sz w:val="24"/>
        </w:rPr>
        <w:t>What did not work well, causing problems, unplanned events and failings?</w:t>
      </w:r>
    </w:p>
    <w:p w14:paraId="2BCA05DA" w14:textId="285AAF78" w:rsidR="002F6F27" w:rsidRPr="0071560B" w:rsidRDefault="002F6F27" w:rsidP="00B5776E">
      <w:pPr>
        <w:pStyle w:val="ListParagraph"/>
        <w:numPr>
          <w:ilvl w:val="0"/>
          <w:numId w:val="23"/>
        </w:numPr>
        <w:rPr>
          <w:sz w:val="24"/>
        </w:rPr>
      </w:pPr>
      <w:r w:rsidRPr="0071560B">
        <w:rPr>
          <w:sz w:val="24"/>
        </w:rPr>
        <w:t xml:space="preserve">How effective was communication within and between teams handling the incident? </w:t>
      </w:r>
    </w:p>
    <w:p w14:paraId="004F427B" w14:textId="10BAF62B" w:rsidR="002F6F27" w:rsidRPr="0071560B" w:rsidRDefault="002F6F27" w:rsidP="00B5776E">
      <w:pPr>
        <w:pStyle w:val="ListParagraph"/>
        <w:numPr>
          <w:ilvl w:val="0"/>
          <w:numId w:val="23"/>
        </w:numPr>
        <w:rPr>
          <w:sz w:val="24"/>
        </w:rPr>
      </w:pPr>
      <w:r w:rsidRPr="0071560B">
        <w:rPr>
          <w:sz w:val="24"/>
        </w:rPr>
        <w:t>In what ways, if at all, could the incident have been avoided or reduced in magnitude from a reputation management perspective?</w:t>
      </w:r>
    </w:p>
    <w:p w14:paraId="7BB62AB1" w14:textId="77777777" w:rsidR="002F6F27" w:rsidRPr="0071560B" w:rsidRDefault="002F6F27" w:rsidP="00B5776E">
      <w:pPr>
        <w:pStyle w:val="ListParagraph"/>
        <w:numPr>
          <w:ilvl w:val="0"/>
          <w:numId w:val="23"/>
        </w:numPr>
        <w:rPr>
          <w:sz w:val="24"/>
        </w:rPr>
      </w:pPr>
      <w:r w:rsidRPr="0071560B">
        <w:rPr>
          <w:sz w:val="24"/>
        </w:rPr>
        <w:t>What worked well during the incident response?</w:t>
      </w:r>
    </w:p>
    <w:p w14:paraId="1690C97B" w14:textId="316433BF" w:rsidR="002F6F27" w:rsidRPr="0071560B" w:rsidRDefault="002F6F27" w:rsidP="00B5776E">
      <w:pPr>
        <w:pStyle w:val="ListParagraph"/>
        <w:numPr>
          <w:ilvl w:val="0"/>
          <w:numId w:val="23"/>
        </w:numPr>
        <w:rPr>
          <w:sz w:val="24"/>
        </w:rPr>
      </w:pPr>
      <w:r w:rsidRPr="0071560B">
        <w:rPr>
          <w:sz w:val="24"/>
        </w:rPr>
        <w:t>Which actions/resources made a difference in our response? Which actions/resources might have made a difference if they had/had not been available?</w:t>
      </w:r>
    </w:p>
    <w:p w14:paraId="4B8E3B3D" w14:textId="56FBDC97" w:rsidR="002F6F27" w:rsidRPr="0071560B" w:rsidRDefault="002F6F27" w:rsidP="00B5776E">
      <w:pPr>
        <w:pStyle w:val="ListParagraph"/>
        <w:numPr>
          <w:ilvl w:val="0"/>
          <w:numId w:val="23"/>
        </w:numPr>
        <w:rPr>
          <w:sz w:val="24"/>
        </w:rPr>
      </w:pPr>
      <w:r w:rsidRPr="0071560B">
        <w:rPr>
          <w:sz w:val="24"/>
        </w:rPr>
        <w:t>How did you feel during the response e.g. in relation to the shift length, strain on resources, allocation of business as usual responsibilities etc.?</w:t>
      </w:r>
    </w:p>
    <w:p w14:paraId="2A837EE9" w14:textId="2E29621B" w:rsidR="002F6F27" w:rsidRPr="0071560B" w:rsidRDefault="002F6F27" w:rsidP="00B5776E">
      <w:pPr>
        <w:pStyle w:val="ListParagraph"/>
        <w:numPr>
          <w:ilvl w:val="0"/>
          <w:numId w:val="23"/>
        </w:numPr>
        <w:rPr>
          <w:sz w:val="24"/>
        </w:rPr>
      </w:pPr>
      <w:r w:rsidRPr="0071560B">
        <w:rPr>
          <w:sz w:val="24"/>
        </w:rPr>
        <w:t xml:space="preserve">How well did our Incident Management </w:t>
      </w:r>
      <w:r w:rsidR="00C81B65" w:rsidRPr="0071560B">
        <w:rPr>
          <w:sz w:val="24"/>
        </w:rPr>
        <w:t xml:space="preserve">Frameworks </w:t>
      </w:r>
      <w:r w:rsidRPr="0071560B">
        <w:rPr>
          <w:sz w:val="24"/>
        </w:rPr>
        <w:t>work? Does anything need to change to make the process/tools more effective?</w:t>
      </w:r>
    </w:p>
    <w:p w14:paraId="11A86BC4" w14:textId="0E974FFA" w:rsidR="002F6F27" w:rsidRPr="0071560B" w:rsidRDefault="002F6F27" w:rsidP="00B5776E">
      <w:pPr>
        <w:pStyle w:val="ListParagraph"/>
        <w:numPr>
          <w:ilvl w:val="0"/>
          <w:numId w:val="23"/>
        </w:numPr>
        <w:rPr>
          <w:sz w:val="24"/>
        </w:rPr>
      </w:pPr>
      <w:r w:rsidRPr="0071560B">
        <w:rPr>
          <w:sz w:val="24"/>
        </w:rPr>
        <w:t>To what extent was our communication and stakeholder engagement strategy/approach successful in managing this incident? How could it have been improved?</w:t>
      </w:r>
    </w:p>
    <w:p w14:paraId="053AFDBF" w14:textId="77777777" w:rsidR="002F6F27" w:rsidRPr="0071560B" w:rsidRDefault="002F6F27" w:rsidP="00B5776E">
      <w:pPr>
        <w:pStyle w:val="ListParagraph"/>
        <w:numPr>
          <w:ilvl w:val="0"/>
          <w:numId w:val="23"/>
        </w:numPr>
        <w:rPr>
          <w:sz w:val="24"/>
        </w:rPr>
      </w:pPr>
      <w:r w:rsidRPr="0071560B">
        <w:rPr>
          <w:sz w:val="24"/>
        </w:rPr>
        <w:lastRenderedPageBreak/>
        <w:t xml:space="preserve">What is our assessment of any news media coverage generated as a result of the incident and its impact on the organisation: staff? general public? Scottish and/or UK Governments? Reputation? </w:t>
      </w:r>
    </w:p>
    <w:p w14:paraId="43253D10" w14:textId="77777777" w:rsidR="002F6F27" w:rsidRPr="0071560B" w:rsidRDefault="002F6F27" w:rsidP="00B5776E">
      <w:pPr>
        <w:pStyle w:val="ListParagraph"/>
        <w:numPr>
          <w:ilvl w:val="0"/>
          <w:numId w:val="23"/>
        </w:numPr>
        <w:rPr>
          <w:sz w:val="24"/>
        </w:rPr>
      </w:pPr>
      <w:r w:rsidRPr="0071560B">
        <w:rPr>
          <w:sz w:val="24"/>
        </w:rPr>
        <w:t>In what ways, if at all, could we have managed media coverage more effectively?</w:t>
      </w:r>
    </w:p>
    <w:p w14:paraId="06A45CE4" w14:textId="77777777" w:rsidR="002F6F27" w:rsidRPr="0071560B" w:rsidRDefault="002F6F27" w:rsidP="00B5776E">
      <w:pPr>
        <w:pStyle w:val="ListParagraph"/>
        <w:numPr>
          <w:ilvl w:val="0"/>
          <w:numId w:val="23"/>
        </w:numPr>
        <w:rPr>
          <w:sz w:val="24"/>
        </w:rPr>
      </w:pPr>
      <w:r w:rsidRPr="0071560B">
        <w:rPr>
          <w:sz w:val="24"/>
        </w:rPr>
        <w:t>What would we do differently if we had to do it all over again?</w:t>
      </w:r>
    </w:p>
    <w:p w14:paraId="0E8AB209" w14:textId="1EFA137E" w:rsidR="00AC0FAF" w:rsidRPr="0071560B" w:rsidRDefault="00AC0FAF" w:rsidP="00DE0BA8">
      <w:pPr>
        <w:pStyle w:val="Heading4"/>
        <w:spacing w:after="240"/>
      </w:pPr>
      <w:bookmarkStart w:id="72" w:name="_Toc194956979"/>
      <w:r w:rsidRPr="0071560B">
        <w:rPr>
          <w:rFonts w:cs="Arial"/>
          <w:iCs w:val="0"/>
          <w:color w:val="3F2A56"/>
          <w:szCs w:val="24"/>
        </w:rPr>
        <w:t>6.2.2 Lessons Learned</w:t>
      </w:r>
      <w:bookmarkEnd w:id="72"/>
    </w:p>
    <w:p w14:paraId="4E2404C0" w14:textId="478DC353" w:rsidR="002A27D2" w:rsidRPr="0071560B" w:rsidRDefault="002A27D2" w:rsidP="002A27D2">
      <w:pPr>
        <w:jc w:val="both"/>
        <w:rPr>
          <w:rFonts w:ascii="Arial" w:hAnsi="Arial" w:cs="Arial"/>
          <w:sz w:val="24"/>
        </w:rPr>
      </w:pPr>
      <w:r w:rsidRPr="0071560B">
        <w:rPr>
          <w:rFonts w:ascii="Arial" w:hAnsi="Arial" w:cs="Arial"/>
          <w:sz w:val="24"/>
        </w:rPr>
        <w:t>All team members will be encouraged to consider any lessons when the topic is covered as a standing agenda item at OIT and SIT meetings. This is to address any issues that may require immediate action during an incident</w:t>
      </w:r>
      <w:r w:rsidR="00DC3B57" w:rsidRPr="0071560B">
        <w:rPr>
          <w:rFonts w:ascii="Arial" w:hAnsi="Arial" w:cs="Arial"/>
          <w:sz w:val="24"/>
        </w:rPr>
        <w:t>, as well as longer terms lessons to be considered post incident</w:t>
      </w:r>
      <w:r w:rsidR="00C94357" w:rsidRPr="0071560B">
        <w:rPr>
          <w:rFonts w:ascii="Arial" w:hAnsi="Arial" w:cs="Arial"/>
          <w:sz w:val="24"/>
        </w:rPr>
        <w:t>.</w:t>
      </w:r>
    </w:p>
    <w:p w14:paraId="68303235" w14:textId="05B48855" w:rsidR="00AC0FAF" w:rsidRPr="0071560B" w:rsidRDefault="00405E97" w:rsidP="00C94357">
      <w:pPr>
        <w:jc w:val="both"/>
        <w:rPr>
          <w:rFonts w:ascii="Arial" w:hAnsi="Arial" w:cs="Arial"/>
          <w:sz w:val="24"/>
        </w:rPr>
      </w:pPr>
      <w:r w:rsidRPr="0071560B">
        <w:rPr>
          <w:rFonts w:ascii="Arial" w:hAnsi="Arial" w:cs="Arial"/>
          <w:sz w:val="24"/>
        </w:rPr>
        <w:t>All lessons captured</w:t>
      </w:r>
      <w:r w:rsidR="00AC0FAF" w:rsidRPr="0071560B">
        <w:rPr>
          <w:rFonts w:ascii="Arial" w:hAnsi="Arial" w:cs="Arial"/>
          <w:sz w:val="24"/>
        </w:rPr>
        <w:t xml:space="preserve"> during and after the incident</w:t>
      </w:r>
      <w:r w:rsidRPr="0071560B">
        <w:rPr>
          <w:rFonts w:ascii="Arial" w:hAnsi="Arial" w:cs="Arial"/>
          <w:sz w:val="24"/>
        </w:rPr>
        <w:t xml:space="preserve"> will be incorporated into</w:t>
      </w:r>
      <w:r w:rsidR="007A77FA" w:rsidRPr="0071560B">
        <w:rPr>
          <w:rFonts w:ascii="Arial" w:hAnsi="Arial" w:cs="Arial"/>
          <w:sz w:val="24"/>
        </w:rPr>
        <w:t xml:space="preserve"> a Post Incident Review Report and transferred onto</w:t>
      </w:r>
      <w:r w:rsidRPr="0071560B">
        <w:rPr>
          <w:rFonts w:ascii="Arial" w:hAnsi="Arial" w:cs="Arial"/>
          <w:sz w:val="24"/>
        </w:rPr>
        <w:t xml:space="preserve"> </w:t>
      </w:r>
      <w:hyperlink r:id="rId45" w:history="1">
        <w:r w:rsidR="00814352" w:rsidRPr="0071560B">
          <w:rPr>
            <w:rStyle w:val="Hyperlink"/>
            <w:rFonts w:ascii="Arial" w:hAnsi="Arial" w:cs="Arial"/>
            <w:sz w:val="24"/>
          </w:rPr>
          <w:t>FSS Lessons Learned Log</w:t>
        </w:r>
      </w:hyperlink>
      <w:r w:rsidR="000F443F" w:rsidRPr="0071560B">
        <w:rPr>
          <w:rFonts w:ascii="Arial" w:hAnsi="Arial" w:cs="Arial"/>
          <w:sz w:val="24"/>
        </w:rPr>
        <w:t xml:space="preserve">, </w:t>
      </w:r>
      <w:r w:rsidRPr="0071560B">
        <w:rPr>
          <w:rFonts w:ascii="Arial" w:hAnsi="Arial" w:cs="Arial"/>
          <w:sz w:val="24"/>
        </w:rPr>
        <w:t xml:space="preserve">which is managed by the </w:t>
      </w:r>
      <w:proofErr w:type="spellStart"/>
      <w:r w:rsidR="00DC3B57" w:rsidRPr="0071560B">
        <w:rPr>
          <w:rFonts w:ascii="Arial" w:hAnsi="Arial" w:cs="Arial"/>
          <w:sz w:val="24"/>
        </w:rPr>
        <w:t>SFCIU’s</w:t>
      </w:r>
      <w:proofErr w:type="spellEnd"/>
      <w:r w:rsidR="00DC3B57" w:rsidRPr="0071560B">
        <w:rPr>
          <w:rFonts w:ascii="Arial" w:hAnsi="Arial" w:cs="Arial"/>
          <w:sz w:val="24"/>
        </w:rPr>
        <w:t xml:space="preserve"> Incident Support Team. </w:t>
      </w:r>
      <w:r w:rsidRPr="0071560B">
        <w:rPr>
          <w:rFonts w:ascii="Arial" w:hAnsi="Arial" w:cs="Arial"/>
          <w:sz w:val="24"/>
        </w:rPr>
        <w:t xml:space="preserve">The log is reviewed </w:t>
      </w:r>
      <w:r w:rsidR="00DC3B57" w:rsidRPr="0071560B">
        <w:rPr>
          <w:rFonts w:ascii="Arial" w:hAnsi="Arial" w:cs="Arial"/>
          <w:sz w:val="24"/>
        </w:rPr>
        <w:t xml:space="preserve">on a monthly basis </w:t>
      </w:r>
      <w:r w:rsidR="00C32812" w:rsidRPr="0071560B">
        <w:rPr>
          <w:rFonts w:ascii="Arial" w:hAnsi="Arial" w:cs="Arial"/>
          <w:sz w:val="24"/>
        </w:rPr>
        <w:t xml:space="preserve">by the SFCIU Incident Support </w:t>
      </w:r>
      <w:r w:rsidR="00C94357" w:rsidRPr="0071560B">
        <w:rPr>
          <w:rFonts w:ascii="Arial" w:hAnsi="Arial" w:cs="Arial"/>
          <w:sz w:val="24"/>
        </w:rPr>
        <w:t>T</w:t>
      </w:r>
      <w:r w:rsidR="00C32812" w:rsidRPr="0071560B">
        <w:rPr>
          <w:rFonts w:ascii="Arial" w:hAnsi="Arial" w:cs="Arial"/>
          <w:sz w:val="24"/>
        </w:rPr>
        <w:t>eam</w:t>
      </w:r>
      <w:r w:rsidR="00C94357" w:rsidRPr="0071560B">
        <w:rPr>
          <w:rFonts w:ascii="Arial" w:hAnsi="Arial" w:cs="Arial"/>
          <w:sz w:val="24"/>
        </w:rPr>
        <w:t>. This is</w:t>
      </w:r>
      <w:r w:rsidRPr="0071560B">
        <w:rPr>
          <w:rFonts w:ascii="Arial" w:hAnsi="Arial" w:cs="Arial"/>
          <w:sz w:val="24"/>
        </w:rPr>
        <w:t xml:space="preserve"> part of our continuous improvement approach and will ensure relevant actions are taken forward in a timely manner to support any recovery phase or future incident. </w:t>
      </w:r>
      <w:r w:rsidR="007A77FA" w:rsidRPr="0071560B">
        <w:rPr>
          <w:rFonts w:ascii="Arial" w:hAnsi="Arial" w:cs="Arial"/>
          <w:sz w:val="24"/>
        </w:rPr>
        <w:t>Individual t</w:t>
      </w:r>
      <w:r w:rsidR="00C32812" w:rsidRPr="0071560B">
        <w:rPr>
          <w:rFonts w:ascii="Arial" w:hAnsi="Arial" w:cs="Arial"/>
          <w:sz w:val="24"/>
        </w:rPr>
        <w:t xml:space="preserve">imescales to achieve each action </w:t>
      </w:r>
      <w:r w:rsidR="002A6D2F" w:rsidRPr="0071560B">
        <w:rPr>
          <w:rFonts w:ascii="Arial" w:hAnsi="Arial" w:cs="Arial"/>
          <w:sz w:val="24"/>
        </w:rPr>
        <w:t>will be</w:t>
      </w:r>
      <w:r w:rsidR="00C32812" w:rsidRPr="0071560B">
        <w:rPr>
          <w:rFonts w:ascii="Arial" w:hAnsi="Arial" w:cs="Arial"/>
          <w:sz w:val="24"/>
        </w:rPr>
        <w:t xml:space="preserve"> detailed on the Lessons Learned Log with the aim of completing all actions within </w:t>
      </w:r>
      <w:r w:rsidR="006E0CC0" w:rsidRPr="0071560B">
        <w:rPr>
          <w:rFonts w:ascii="Arial" w:hAnsi="Arial" w:cs="Arial"/>
          <w:sz w:val="24"/>
        </w:rPr>
        <w:t>12 months</w:t>
      </w:r>
      <w:r w:rsidR="00C32812" w:rsidRPr="0071560B">
        <w:rPr>
          <w:rFonts w:ascii="Arial" w:hAnsi="Arial" w:cs="Arial"/>
          <w:sz w:val="24"/>
        </w:rPr>
        <w:t xml:space="preserve"> from </w:t>
      </w:r>
      <w:r w:rsidR="000F443F" w:rsidRPr="0071560B">
        <w:rPr>
          <w:rFonts w:ascii="Arial" w:hAnsi="Arial" w:cs="Arial"/>
          <w:sz w:val="24"/>
        </w:rPr>
        <w:t>an</w:t>
      </w:r>
      <w:r w:rsidR="00C32812" w:rsidRPr="0071560B">
        <w:rPr>
          <w:rFonts w:ascii="Arial" w:hAnsi="Arial" w:cs="Arial"/>
          <w:sz w:val="24"/>
        </w:rPr>
        <w:t xml:space="preserve"> </w:t>
      </w:r>
      <w:r w:rsidR="00F07946" w:rsidRPr="0071560B">
        <w:rPr>
          <w:rFonts w:ascii="Arial" w:hAnsi="Arial" w:cs="Arial"/>
          <w:sz w:val="24"/>
        </w:rPr>
        <w:t xml:space="preserve">incident’s closure. </w:t>
      </w:r>
      <w:r w:rsidR="00C32812" w:rsidRPr="0071560B">
        <w:rPr>
          <w:rFonts w:ascii="Arial" w:hAnsi="Arial" w:cs="Arial"/>
          <w:sz w:val="24"/>
        </w:rPr>
        <w:t xml:space="preserve"> </w:t>
      </w:r>
    </w:p>
    <w:p w14:paraId="49BA3D31" w14:textId="77777777" w:rsidR="00C94357" w:rsidRPr="0071560B" w:rsidRDefault="00C94357" w:rsidP="00C94357">
      <w:pPr>
        <w:jc w:val="both"/>
        <w:rPr>
          <w:rFonts w:ascii="Arial" w:hAnsi="Arial" w:cs="Arial"/>
          <w:sz w:val="24"/>
        </w:rPr>
      </w:pPr>
    </w:p>
    <w:p w14:paraId="07F4BF84" w14:textId="0057E8E2" w:rsidR="00642987" w:rsidRPr="0071560B" w:rsidRDefault="00EA6667" w:rsidP="007D47C4">
      <w:pPr>
        <w:pStyle w:val="Heading1"/>
        <w:rPr>
          <w:rFonts w:ascii="Arial" w:hAnsi="Arial" w:cs="Arial"/>
          <w:color w:val="3F2A56"/>
        </w:rPr>
      </w:pPr>
      <w:bookmarkStart w:id="73" w:name="_Toc194956980"/>
      <w:r w:rsidRPr="0071560B">
        <w:rPr>
          <w:rFonts w:ascii="Arial" w:hAnsi="Arial" w:cs="Arial"/>
          <w:color w:val="3F2A56"/>
        </w:rPr>
        <w:t>7</w:t>
      </w:r>
      <w:r w:rsidR="007D47C4" w:rsidRPr="0071560B">
        <w:rPr>
          <w:rFonts w:ascii="Arial" w:hAnsi="Arial" w:cs="Arial"/>
          <w:color w:val="3F2A56"/>
        </w:rPr>
        <w:t xml:space="preserve">. </w:t>
      </w:r>
      <w:r w:rsidR="00642987" w:rsidRPr="0071560B">
        <w:rPr>
          <w:rFonts w:ascii="Arial" w:hAnsi="Arial" w:cs="Arial"/>
          <w:color w:val="3F2A56"/>
        </w:rPr>
        <w:t>Preparedness</w:t>
      </w:r>
      <w:bookmarkEnd w:id="73"/>
    </w:p>
    <w:p w14:paraId="5363DE47" w14:textId="17E11FEC" w:rsidR="00B96600" w:rsidRPr="0071560B" w:rsidRDefault="00EA6667" w:rsidP="002A27D2">
      <w:pPr>
        <w:pStyle w:val="Heading3"/>
        <w:spacing w:after="240" w:line="240" w:lineRule="auto"/>
        <w:rPr>
          <w:rFonts w:ascii="Arial" w:hAnsi="Arial" w:cs="Arial"/>
          <w:color w:val="3F2A55"/>
        </w:rPr>
      </w:pPr>
      <w:bookmarkStart w:id="74" w:name="_Toc194956981"/>
      <w:r w:rsidRPr="0071560B">
        <w:rPr>
          <w:rFonts w:ascii="Arial" w:hAnsi="Arial" w:cs="Arial"/>
          <w:color w:val="3F2A55"/>
        </w:rPr>
        <w:t>7</w:t>
      </w:r>
      <w:r w:rsidR="00C07C06" w:rsidRPr="0071560B">
        <w:rPr>
          <w:rFonts w:ascii="Arial" w:hAnsi="Arial" w:cs="Arial"/>
          <w:color w:val="3F2A55"/>
        </w:rPr>
        <w:t xml:space="preserve">.1 </w:t>
      </w:r>
      <w:r w:rsidR="00B96600" w:rsidRPr="0071560B">
        <w:rPr>
          <w:rFonts w:ascii="Arial" w:hAnsi="Arial" w:cs="Arial"/>
          <w:color w:val="3F2A55"/>
        </w:rPr>
        <w:t>Training</w:t>
      </w:r>
      <w:bookmarkEnd w:id="74"/>
    </w:p>
    <w:p w14:paraId="395333E4" w14:textId="2059242F" w:rsidR="00B96600" w:rsidRPr="0071560B" w:rsidRDefault="00B96600" w:rsidP="002A27D2">
      <w:pPr>
        <w:pStyle w:val="FSectionTitle"/>
        <w:spacing w:before="0" w:after="240" w:line="240" w:lineRule="auto"/>
        <w:rPr>
          <w:rFonts w:ascii="Arial" w:hAnsi="Arial" w:cs="Arial"/>
          <w:b w:val="0"/>
          <w:color w:val="auto"/>
          <w:sz w:val="24"/>
          <w:szCs w:val="24"/>
        </w:rPr>
      </w:pPr>
      <w:r w:rsidRPr="0071560B">
        <w:rPr>
          <w:rFonts w:ascii="Arial" w:hAnsi="Arial" w:cs="Arial"/>
          <w:b w:val="0"/>
          <w:color w:val="auto"/>
          <w:sz w:val="24"/>
          <w:szCs w:val="24"/>
        </w:rPr>
        <w:t xml:space="preserve">Training Needs Analysis (TNA) will identify the requirements for training, from initial induction training through to regular training activity for all FSS staff. This will allow FSS to identify and train all staff who have a role to play in responding to an incident. </w:t>
      </w:r>
      <w:r w:rsidR="004934FA" w:rsidRPr="0071560B">
        <w:rPr>
          <w:rFonts w:ascii="Arial" w:hAnsi="Arial" w:cs="Arial"/>
          <w:b w:val="0"/>
          <w:color w:val="auto"/>
          <w:sz w:val="24"/>
          <w:szCs w:val="24"/>
        </w:rPr>
        <w:t>Those nominated as primaries</w:t>
      </w:r>
      <w:r w:rsidR="002C3A23" w:rsidRPr="0071560B">
        <w:rPr>
          <w:rFonts w:ascii="Arial" w:hAnsi="Arial" w:cs="Arial"/>
          <w:b w:val="0"/>
          <w:color w:val="auto"/>
          <w:sz w:val="24"/>
          <w:szCs w:val="24"/>
        </w:rPr>
        <w:t>,</w:t>
      </w:r>
      <w:r w:rsidR="004934FA" w:rsidRPr="0071560B">
        <w:rPr>
          <w:rFonts w:ascii="Arial" w:hAnsi="Arial" w:cs="Arial"/>
          <w:b w:val="0"/>
          <w:color w:val="auto"/>
          <w:sz w:val="24"/>
          <w:szCs w:val="24"/>
        </w:rPr>
        <w:t xml:space="preserve"> </w:t>
      </w:r>
      <w:r w:rsidR="00C34418" w:rsidRPr="0071560B">
        <w:rPr>
          <w:rFonts w:ascii="Arial" w:hAnsi="Arial" w:cs="Arial"/>
          <w:b w:val="0"/>
          <w:color w:val="auto"/>
          <w:sz w:val="24"/>
          <w:szCs w:val="24"/>
        </w:rPr>
        <w:t>secondary or reserves staff at</w:t>
      </w:r>
      <w:r w:rsidR="004934FA" w:rsidRPr="0071560B">
        <w:rPr>
          <w:rFonts w:ascii="Arial" w:hAnsi="Arial" w:cs="Arial"/>
          <w:b w:val="0"/>
          <w:color w:val="auto"/>
          <w:sz w:val="24"/>
          <w:szCs w:val="24"/>
        </w:rPr>
        <w:t xml:space="preserve"> the OIT/SIT are required to undergo mandatory incident management training before fulfilling a role on either team</w:t>
      </w:r>
      <w:r w:rsidR="00724A75" w:rsidRPr="0071560B">
        <w:rPr>
          <w:rFonts w:ascii="Arial" w:hAnsi="Arial" w:cs="Arial"/>
          <w:b w:val="0"/>
          <w:color w:val="auto"/>
          <w:sz w:val="24"/>
          <w:szCs w:val="24"/>
        </w:rPr>
        <w:t xml:space="preserve"> and take part in subsequent </w:t>
      </w:r>
      <w:proofErr w:type="spellStart"/>
      <w:r w:rsidR="00724A75" w:rsidRPr="0071560B">
        <w:rPr>
          <w:rFonts w:ascii="Arial" w:hAnsi="Arial" w:cs="Arial"/>
          <w:b w:val="0"/>
          <w:color w:val="auto"/>
          <w:sz w:val="24"/>
          <w:szCs w:val="24"/>
        </w:rPr>
        <w:t>familarisation</w:t>
      </w:r>
      <w:proofErr w:type="spellEnd"/>
      <w:r w:rsidR="00724A75" w:rsidRPr="0071560B">
        <w:rPr>
          <w:rFonts w:ascii="Arial" w:hAnsi="Arial" w:cs="Arial"/>
          <w:b w:val="0"/>
          <w:color w:val="auto"/>
          <w:sz w:val="24"/>
          <w:szCs w:val="24"/>
        </w:rPr>
        <w:t xml:space="preserve"> training as defined by the TNA.</w:t>
      </w:r>
      <w:r w:rsidRPr="0071560B">
        <w:rPr>
          <w:rFonts w:ascii="Arial" w:hAnsi="Arial" w:cs="Arial"/>
          <w:b w:val="0"/>
          <w:color w:val="auto"/>
          <w:sz w:val="24"/>
          <w:szCs w:val="24"/>
        </w:rPr>
        <w:t xml:space="preserve"> </w:t>
      </w:r>
    </w:p>
    <w:p w14:paraId="72F7E357" w14:textId="39BC8004" w:rsidR="00B96600" w:rsidRPr="0071560B" w:rsidRDefault="00B96600" w:rsidP="00630C85">
      <w:pPr>
        <w:pStyle w:val="FSectionTitle"/>
        <w:spacing w:before="0" w:after="0" w:line="240" w:lineRule="auto"/>
        <w:rPr>
          <w:rFonts w:ascii="Arial" w:hAnsi="Arial" w:cs="Arial"/>
          <w:b w:val="0"/>
          <w:color w:val="FF0000"/>
          <w:sz w:val="24"/>
          <w:szCs w:val="24"/>
        </w:rPr>
      </w:pPr>
      <w:r w:rsidRPr="0071560B">
        <w:rPr>
          <w:rFonts w:ascii="Arial" w:hAnsi="Arial" w:cs="Arial"/>
          <w:b w:val="0"/>
          <w:color w:val="auto"/>
          <w:sz w:val="24"/>
          <w:szCs w:val="24"/>
        </w:rPr>
        <w:t xml:space="preserve">Those required to be part of the OIT or SIT should have this reflected in their </w:t>
      </w:r>
      <w:r w:rsidR="004934FA" w:rsidRPr="0071560B">
        <w:rPr>
          <w:rFonts w:ascii="Arial" w:hAnsi="Arial" w:cs="Arial"/>
          <w:b w:val="0"/>
          <w:color w:val="auto"/>
          <w:sz w:val="24"/>
          <w:szCs w:val="24"/>
        </w:rPr>
        <w:t>business roles &amp;</w:t>
      </w:r>
      <w:r w:rsidRPr="0071560B">
        <w:rPr>
          <w:rFonts w:ascii="Arial" w:hAnsi="Arial" w:cs="Arial"/>
          <w:b w:val="0"/>
          <w:color w:val="auto"/>
          <w:sz w:val="24"/>
          <w:szCs w:val="24"/>
        </w:rPr>
        <w:t xml:space="preserve"> responsibilitie</w:t>
      </w:r>
      <w:r w:rsidR="002A6D2F" w:rsidRPr="0071560B">
        <w:rPr>
          <w:rFonts w:ascii="Arial" w:hAnsi="Arial" w:cs="Arial"/>
          <w:b w:val="0"/>
          <w:color w:val="auto"/>
          <w:sz w:val="24"/>
          <w:szCs w:val="24"/>
        </w:rPr>
        <w:t>s</w:t>
      </w:r>
      <w:r w:rsidRPr="0071560B">
        <w:rPr>
          <w:rFonts w:ascii="Arial" w:hAnsi="Arial" w:cs="Arial"/>
          <w:b w:val="0"/>
          <w:color w:val="auto"/>
          <w:sz w:val="24"/>
          <w:szCs w:val="24"/>
        </w:rPr>
        <w:t xml:space="preserve">. </w:t>
      </w:r>
    </w:p>
    <w:p w14:paraId="2AD979C4" w14:textId="77777777" w:rsidR="00B96600" w:rsidRPr="0071560B" w:rsidRDefault="00B96600" w:rsidP="00630C85">
      <w:pPr>
        <w:pStyle w:val="FSectionTitle"/>
        <w:spacing w:before="0" w:after="0" w:line="240" w:lineRule="auto"/>
        <w:rPr>
          <w:rFonts w:ascii="Arial" w:hAnsi="Arial" w:cs="Arial"/>
          <w:b w:val="0"/>
          <w:color w:val="auto"/>
          <w:sz w:val="24"/>
          <w:szCs w:val="24"/>
        </w:rPr>
      </w:pPr>
    </w:p>
    <w:p w14:paraId="7421231A" w14:textId="77777777" w:rsidR="00B96600" w:rsidRPr="0071560B" w:rsidRDefault="00B96600" w:rsidP="00630C85">
      <w:pPr>
        <w:pStyle w:val="FSectionTitle"/>
        <w:spacing w:before="0" w:after="0" w:line="240" w:lineRule="auto"/>
        <w:rPr>
          <w:rFonts w:ascii="Arial" w:hAnsi="Arial" w:cs="Arial"/>
          <w:b w:val="0"/>
          <w:color w:val="auto"/>
          <w:sz w:val="24"/>
          <w:szCs w:val="24"/>
        </w:rPr>
      </w:pPr>
      <w:r w:rsidRPr="0071560B">
        <w:rPr>
          <w:rFonts w:ascii="Arial" w:hAnsi="Arial" w:cs="Arial"/>
          <w:b w:val="0"/>
          <w:color w:val="auto"/>
          <w:sz w:val="24"/>
          <w:szCs w:val="24"/>
        </w:rPr>
        <w:t>This training requirement applies to all relevant existing FSS staff, staff promoted into new roles, and all staff recruited in the future.</w:t>
      </w:r>
    </w:p>
    <w:p w14:paraId="364C808D" w14:textId="77777777" w:rsidR="00B96600" w:rsidRPr="0071560B" w:rsidRDefault="00B96600" w:rsidP="00630C85">
      <w:pPr>
        <w:pStyle w:val="FSectionTitle"/>
        <w:spacing w:before="0" w:after="0" w:line="240" w:lineRule="auto"/>
        <w:rPr>
          <w:rFonts w:ascii="Arial" w:hAnsi="Arial" w:cs="Arial"/>
          <w:b w:val="0"/>
          <w:color w:val="auto"/>
          <w:sz w:val="24"/>
          <w:szCs w:val="24"/>
        </w:rPr>
      </w:pPr>
    </w:p>
    <w:p w14:paraId="2FEC6E7A" w14:textId="0F87F3E5" w:rsidR="00B96600" w:rsidRPr="0071560B" w:rsidRDefault="00B96600" w:rsidP="00630C85">
      <w:pPr>
        <w:pStyle w:val="FSectionTitle"/>
        <w:spacing w:before="0" w:after="0" w:line="240" w:lineRule="auto"/>
        <w:rPr>
          <w:rFonts w:ascii="Arial" w:hAnsi="Arial" w:cs="Arial"/>
          <w:b w:val="0"/>
          <w:color w:val="FF0000"/>
          <w:sz w:val="24"/>
          <w:szCs w:val="24"/>
        </w:rPr>
      </w:pPr>
      <w:r w:rsidRPr="0071560B">
        <w:rPr>
          <w:rFonts w:ascii="Arial" w:hAnsi="Arial" w:cs="Arial"/>
          <w:b w:val="0"/>
          <w:color w:val="auto"/>
          <w:sz w:val="24"/>
          <w:szCs w:val="24"/>
        </w:rPr>
        <w:t xml:space="preserve">Training will be the responsibility of the </w:t>
      </w:r>
      <w:r w:rsidR="00405E97" w:rsidRPr="0071560B">
        <w:rPr>
          <w:rFonts w:ascii="Arial" w:hAnsi="Arial" w:cs="Arial"/>
          <w:b w:val="0"/>
          <w:color w:val="auto"/>
          <w:sz w:val="24"/>
          <w:szCs w:val="24"/>
        </w:rPr>
        <w:t xml:space="preserve">Resilience Manager </w:t>
      </w:r>
      <w:r w:rsidR="00F07946" w:rsidRPr="0071560B">
        <w:rPr>
          <w:rFonts w:ascii="Arial" w:hAnsi="Arial" w:cs="Arial"/>
          <w:b w:val="0"/>
          <w:color w:val="auto"/>
          <w:sz w:val="24"/>
          <w:szCs w:val="24"/>
        </w:rPr>
        <w:t xml:space="preserve">and supported by </w:t>
      </w:r>
      <w:proofErr w:type="spellStart"/>
      <w:r w:rsidR="00F07946" w:rsidRPr="0071560B">
        <w:rPr>
          <w:rFonts w:ascii="Arial" w:hAnsi="Arial" w:cs="Arial"/>
          <w:b w:val="0"/>
          <w:color w:val="auto"/>
          <w:sz w:val="24"/>
          <w:szCs w:val="24"/>
        </w:rPr>
        <w:t>SFCIU’s</w:t>
      </w:r>
      <w:proofErr w:type="spellEnd"/>
      <w:r w:rsidR="00F07946" w:rsidRPr="0071560B">
        <w:rPr>
          <w:rFonts w:ascii="Arial" w:hAnsi="Arial" w:cs="Arial"/>
          <w:b w:val="0"/>
          <w:color w:val="auto"/>
          <w:sz w:val="24"/>
          <w:szCs w:val="24"/>
        </w:rPr>
        <w:t xml:space="preserve"> Incident Support Team </w:t>
      </w:r>
      <w:r w:rsidR="00405E97" w:rsidRPr="0071560B">
        <w:rPr>
          <w:rFonts w:ascii="Arial" w:hAnsi="Arial" w:cs="Arial"/>
          <w:b w:val="0"/>
          <w:color w:val="auto"/>
          <w:sz w:val="24"/>
          <w:szCs w:val="24"/>
        </w:rPr>
        <w:t xml:space="preserve">and will aim to take place annually. </w:t>
      </w:r>
    </w:p>
    <w:p w14:paraId="1C56FC37" w14:textId="77777777" w:rsidR="00B96600" w:rsidRPr="0071560B" w:rsidRDefault="00B96600" w:rsidP="00630C85">
      <w:pPr>
        <w:pStyle w:val="FSectionTitle"/>
        <w:spacing w:before="0" w:after="0" w:line="240" w:lineRule="auto"/>
        <w:rPr>
          <w:rFonts w:ascii="Arial" w:hAnsi="Arial" w:cs="Arial"/>
          <w:b w:val="0"/>
          <w:color w:val="auto"/>
          <w:sz w:val="24"/>
          <w:szCs w:val="24"/>
        </w:rPr>
      </w:pPr>
      <w:r w:rsidRPr="0071560B">
        <w:rPr>
          <w:rFonts w:ascii="Arial" w:hAnsi="Arial" w:cs="Arial"/>
          <w:b w:val="0"/>
          <w:color w:val="auto"/>
          <w:sz w:val="24"/>
          <w:szCs w:val="24"/>
        </w:rPr>
        <w:t xml:space="preserve"> </w:t>
      </w:r>
    </w:p>
    <w:p w14:paraId="50167ECE" w14:textId="548A6979" w:rsidR="00B96600" w:rsidRPr="0071560B" w:rsidRDefault="00EA6667" w:rsidP="002A27D2">
      <w:pPr>
        <w:pStyle w:val="Heading3"/>
        <w:spacing w:after="240" w:line="240" w:lineRule="auto"/>
        <w:rPr>
          <w:rFonts w:ascii="Arial" w:hAnsi="Arial" w:cs="Arial"/>
          <w:color w:val="3F2A55"/>
        </w:rPr>
      </w:pPr>
      <w:bookmarkStart w:id="75" w:name="_Toc493683037"/>
      <w:bookmarkStart w:id="76" w:name="_Toc194956982"/>
      <w:r w:rsidRPr="0071560B">
        <w:rPr>
          <w:rFonts w:ascii="Arial" w:hAnsi="Arial" w:cs="Arial"/>
          <w:color w:val="3F2A55"/>
        </w:rPr>
        <w:t>7</w:t>
      </w:r>
      <w:r w:rsidR="00C07C06" w:rsidRPr="0071560B">
        <w:rPr>
          <w:rFonts w:ascii="Arial" w:hAnsi="Arial" w:cs="Arial"/>
          <w:color w:val="3F2A55"/>
        </w:rPr>
        <w:t xml:space="preserve">.2 </w:t>
      </w:r>
      <w:r w:rsidR="00B96600" w:rsidRPr="0071560B">
        <w:rPr>
          <w:rFonts w:ascii="Arial" w:hAnsi="Arial" w:cs="Arial"/>
          <w:color w:val="3F2A55"/>
        </w:rPr>
        <w:t>Exercising</w:t>
      </w:r>
      <w:bookmarkEnd w:id="75"/>
      <w:bookmarkEnd w:id="76"/>
    </w:p>
    <w:p w14:paraId="0A0B80DA" w14:textId="4D1EB6C0" w:rsidR="00B96600" w:rsidRPr="0071560B" w:rsidRDefault="00B96600" w:rsidP="002A27D2">
      <w:pPr>
        <w:pStyle w:val="FSectionTitle"/>
        <w:spacing w:before="0" w:after="240" w:line="240" w:lineRule="auto"/>
        <w:rPr>
          <w:rFonts w:ascii="Arial" w:hAnsi="Arial" w:cs="Arial"/>
          <w:b w:val="0"/>
          <w:color w:val="auto"/>
          <w:sz w:val="24"/>
          <w:szCs w:val="24"/>
        </w:rPr>
      </w:pPr>
      <w:r w:rsidRPr="0071560B">
        <w:rPr>
          <w:rFonts w:ascii="Arial" w:hAnsi="Arial" w:cs="Arial"/>
          <w:b w:val="0"/>
          <w:color w:val="auto"/>
          <w:sz w:val="24"/>
          <w:szCs w:val="24"/>
        </w:rPr>
        <w:t xml:space="preserve">An annual programme of selective training </w:t>
      </w:r>
      <w:r w:rsidR="00724A75" w:rsidRPr="0071560B">
        <w:rPr>
          <w:rFonts w:ascii="Arial" w:hAnsi="Arial" w:cs="Arial"/>
          <w:b w:val="0"/>
          <w:color w:val="auto"/>
          <w:sz w:val="24"/>
          <w:szCs w:val="24"/>
        </w:rPr>
        <w:t xml:space="preserve">opportunities </w:t>
      </w:r>
      <w:r w:rsidR="00405E97" w:rsidRPr="0071560B">
        <w:rPr>
          <w:rFonts w:ascii="Arial" w:hAnsi="Arial" w:cs="Arial"/>
          <w:b w:val="0"/>
          <w:color w:val="auto"/>
          <w:sz w:val="24"/>
          <w:szCs w:val="24"/>
        </w:rPr>
        <w:t>(</w:t>
      </w:r>
      <w:r w:rsidR="002A27D2" w:rsidRPr="0071560B">
        <w:rPr>
          <w:rFonts w:ascii="Arial" w:hAnsi="Arial" w:cs="Arial"/>
          <w:b w:val="0"/>
          <w:color w:val="auto"/>
          <w:sz w:val="24"/>
          <w:szCs w:val="24"/>
        </w:rPr>
        <w:t xml:space="preserve">internal &amp; </w:t>
      </w:r>
      <w:r w:rsidR="00405E97" w:rsidRPr="0071560B">
        <w:rPr>
          <w:rFonts w:ascii="Arial" w:hAnsi="Arial" w:cs="Arial"/>
          <w:b w:val="0"/>
          <w:color w:val="auto"/>
          <w:sz w:val="24"/>
          <w:szCs w:val="24"/>
        </w:rPr>
        <w:t>external)</w:t>
      </w:r>
      <w:r w:rsidRPr="0071560B">
        <w:rPr>
          <w:rFonts w:ascii="Arial" w:hAnsi="Arial" w:cs="Arial"/>
          <w:b w:val="0"/>
          <w:color w:val="auto"/>
          <w:sz w:val="24"/>
          <w:szCs w:val="24"/>
        </w:rPr>
        <w:t xml:space="preserve"> will be </w:t>
      </w:r>
      <w:r w:rsidR="00724A75" w:rsidRPr="0071560B">
        <w:rPr>
          <w:rFonts w:ascii="Arial" w:hAnsi="Arial" w:cs="Arial"/>
          <w:b w:val="0"/>
          <w:color w:val="auto"/>
          <w:sz w:val="24"/>
          <w:szCs w:val="24"/>
        </w:rPr>
        <w:t xml:space="preserve">identified </w:t>
      </w:r>
      <w:r w:rsidRPr="0071560B">
        <w:rPr>
          <w:rFonts w:ascii="Arial" w:hAnsi="Arial" w:cs="Arial"/>
          <w:b w:val="0"/>
          <w:color w:val="auto"/>
          <w:sz w:val="24"/>
          <w:szCs w:val="24"/>
        </w:rPr>
        <w:t xml:space="preserve">and delivered to ensure FSS is prepared to deal with incidents. These </w:t>
      </w:r>
      <w:r w:rsidR="00F07946" w:rsidRPr="0071560B">
        <w:rPr>
          <w:rFonts w:ascii="Arial" w:hAnsi="Arial" w:cs="Arial"/>
          <w:b w:val="0"/>
          <w:color w:val="auto"/>
          <w:sz w:val="24"/>
          <w:szCs w:val="24"/>
        </w:rPr>
        <w:t xml:space="preserve">opportunities </w:t>
      </w:r>
      <w:r w:rsidRPr="0071560B">
        <w:rPr>
          <w:rFonts w:ascii="Arial" w:hAnsi="Arial" w:cs="Arial"/>
          <w:b w:val="0"/>
          <w:color w:val="auto"/>
          <w:sz w:val="24"/>
          <w:szCs w:val="24"/>
        </w:rPr>
        <w:t xml:space="preserve">will build on the initial familiarisation training and provide progressive </w:t>
      </w:r>
      <w:r w:rsidRPr="0071560B">
        <w:rPr>
          <w:rFonts w:ascii="Arial" w:hAnsi="Arial" w:cs="Arial"/>
          <w:b w:val="0"/>
          <w:color w:val="auto"/>
          <w:sz w:val="24"/>
          <w:szCs w:val="24"/>
        </w:rPr>
        <w:lastRenderedPageBreak/>
        <w:t xml:space="preserve">exercises, from desktop discussions to full scale simulations. These sessions will be followed by a detailed exercise report, and </w:t>
      </w:r>
      <w:r w:rsidR="00C34418" w:rsidRPr="0071560B">
        <w:rPr>
          <w:rFonts w:ascii="Arial" w:hAnsi="Arial" w:cs="Arial"/>
          <w:b w:val="0"/>
          <w:color w:val="auto"/>
          <w:sz w:val="24"/>
          <w:szCs w:val="24"/>
        </w:rPr>
        <w:t xml:space="preserve">any </w:t>
      </w:r>
      <w:r w:rsidRPr="0071560B">
        <w:rPr>
          <w:rFonts w:ascii="Arial" w:hAnsi="Arial" w:cs="Arial"/>
          <w:b w:val="0"/>
          <w:color w:val="auto"/>
          <w:sz w:val="24"/>
          <w:szCs w:val="24"/>
        </w:rPr>
        <w:t>recommendations for further improvement</w:t>
      </w:r>
      <w:r w:rsidR="00C34418" w:rsidRPr="0071560B">
        <w:rPr>
          <w:rFonts w:ascii="Arial" w:hAnsi="Arial" w:cs="Arial"/>
          <w:b w:val="0"/>
          <w:color w:val="auto"/>
          <w:sz w:val="24"/>
          <w:szCs w:val="24"/>
        </w:rPr>
        <w:t xml:space="preserve"> will be captured in the master lessons learned log for action.</w:t>
      </w:r>
    </w:p>
    <w:p w14:paraId="176DBA8A" w14:textId="7452D862" w:rsidR="00B96600" w:rsidRPr="0071560B" w:rsidRDefault="00EA6667" w:rsidP="002A27D2">
      <w:pPr>
        <w:pStyle w:val="Heading3"/>
        <w:spacing w:after="240" w:line="240" w:lineRule="auto"/>
        <w:rPr>
          <w:rFonts w:ascii="Arial" w:hAnsi="Arial" w:cs="Arial"/>
          <w:color w:val="3F2A55"/>
        </w:rPr>
      </w:pPr>
      <w:bookmarkStart w:id="77" w:name="_Toc194956983"/>
      <w:r w:rsidRPr="0071560B">
        <w:rPr>
          <w:rFonts w:ascii="Arial" w:hAnsi="Arial" w:cs="Arial"/>
          <w:color w:val="3F2A55"/>
        </w:rPr>
        <w:t>7</w:t>
      </w:r>
      <w:r w:rsidR="00A73DBA" w:rsidRPr="0071560B">
        <w:rPr>
          <w:rFonts w:ascii="Arial" w:hAnsi="Arial" w:cs="Arial"/>
          <w:color w:val="3F2A55"/>
        </w:rPr>
        <w:t>.3 Review</w:t>
      </w:r>
      <w:bookmarkEnd w:id="77"/>
    </w:p>
    <w:p w14:paraId="6799F302" w14:textId="778BDF43" w:rsidR="0056772B" w:rsidRPr="0071560B" w:rsidRDefault="0056772B" w:rsidP="002A27D2">
      <w:pPr>
        <w:spacing w:after="240" w:line="240" w:lineRule="auto"/>
        <w:jc w:val="both"/>
        <w:rPr>
          <w:rFonts w:ascii="Arial" w:hAnsi="Arial" w:cs="Arial"/>
          <w:sz w:val="24"/>
          <w:szCs w:val="24"/>
        </w:rPr>
      </w:pPr>
      <w:r w:rsidRPr="0071560B">
        <w:rPr>
          <w:rFonts w:ascii="Arial" w:hAnsi="Arial" w:cs="Arial"/>
          <w:sz w:val="24"/>
          <w:szCs w:val="24"/>
        </w:rPr>
        <w:t xml:space="preserve">The </w:t>
      </w:r>
      <w:r w:rsidR="00F07946" w:rsidRPr="0071560B">
        <w:rPr>
          <w:rFonts w:ascii="Arial" w:hAnsi="Arial" w:cs="Arial"/>
          <w:sz w:val="24"/>
          <w:szCs w:val="24"/>
        </w:rPr>
        <w:t>IMF</w:t>
      </w:r>
      <w:r w:rsidRPr="0071560B">
        <w:rPr>
          <w:rFonts w:ascii="Arial" w:hAnsi="Arial" w:cs="Arial"/>
          <w:sz w:val="24"/>
          <w:szCs w:val="24"/>
        </w:rPr>
        <w:t xml:space="preserve"> and other documentation will be reviewed as follows:</w:t>
      </w:r>
    </w:p>
    <w:p w14:paraId="180C7A62" w14:textId="3EA37A41" w:rsidR="0056772B" w:rsidRPr="0071560B" w:rsidRDefault="0056772B" w:rsidP="00B5776E">
      <w:pPr>
        <w:pStyle w:val="ListBullet"/>
        <w:numPr>
          <w:ilvl w:val="0"/>
          <w:numId w:val="2"/>
        </w:numPr>
        <w:spacing w:line="240" w:lineRule="auto"/>
        <w:jc w:val="both"/>
        <w:rPr>
          <w:rFonts w:ascii="Arial" w:hAnsi="Arial" w:cs="Arial"/>
          <w:sz w:val="24"/>
          <w:szCs w:val="24"/>
          <w:lang w:val="en-GB"/>
        </w:rPr>
      </w:pPr>
      <w:r w:rsidRPr="0071560B">
        <w:rPr>
          <w:rFonts w:ascii="Arial" w:hAnsi="Arial" w:cs="Arial"/>
          <w:sz w:val="24"/>
          <w:szCs w:val="24"/>
          <w:lang w:val="en-GB"/>
        </w:rPr>
        <w:t xml:space="preserve">An administrative review of </w:t>
      </w:r>
      <w:r w:rsidR="00405E97" w:rsidRPr="0071560B">
        <w:rPr>
          <w:rFonts w:ascii="Arial" w:hAnsi="Arial" w:cs="Arial"/>
          <w:sz w:val="24"/>
          <w:szCs w:val="24"/>
          <w:lang w:val="en-GB"/>
        </w:rPr>
        <w:t xml:space="preserve">the </w:t>
      </w:r>
      <w:r w:rsidR="00B5776E" w:rsidRPr="0071560B">
        <w:rPr>
          <w:rFonts w:ascii="Arial" w:hAnsi="Arial" w:cs="Arial"/>
          <w:sz w:val="24"/>
          <w:szCs w:val="24"/>
          <w:lang w:val="en-GB"/>
        </w:rPr>
        <w:t>FSS Critical Response Roles</w:t>
      </w:r>
      <w:r w:rsidR="002C3A23" w:rsidRPr="0071560B">
        <w:rPr>
          <w:rStyle w:val="Hyperlink"/>
          <w:rFonts w:ascii="Arial" w:hAnsi="Arial" w:cs="Arial"/>
          <w:color w:val="auto"/>
          <w:sz w:val="24"/>
          <w:szCs w:val="24"/>
          <w:u w:val="none"/>
          <w:lang w:val="en-GB"/>
        </w:rPr>
        <w:t xml:space="preserve"> document</w:t>
      </w:r>
      <w:r w:rsidR="000F443F" w:rsidRPr="0071560B">
        <w:rPr>
          <w:rFonts w:ascii="Arial" w:hAnsi="Arial" w:cs="Arial"/>
          <w:sz w:val="24"/>
          <w:szCs w:val="24"/>
          <w:lang w:val="en-GB"/>
        </w:rPr>
        <w:t xml:space="preserve"> and </w:t>
      </w:r>
      <w:r w:rsidRPr="0071560B">
        <w:rPr>
          <w:rFonts w:ascii="Arial" w:hAnsi="Arial" w:cs="Arial"/>
          <w:sz w:val="24"/>
          <w:szCs w:val="24"/>
          <w:lang w:val="en-GB"/>
        </w:rPr>
        <w:t>key contact</w:t>
      </w:r>
      <w:r w:rsidR="000F443F" w:rsidRPr="0071560B">
        <w:rPr>
          <w:rFonts w:ascii="Arial" w:hAnsi="Arial" w:cs="Arial"/>
          <w:sz w:val="24"/>
          <w:szCs w:val="24"/>
          <w:lang w:val="en-GB"/>
        </w:rPr>
        <w:t xml:space="preserve"> details </w:t>
      </w:r>
      <w:r w:rsidRPr="0071560B">
        <w:rPr>
          <w:rFonts w:ascii="Arial" w:hAnsi="Arial" w:cs="Arial"/>
          <w:sz w:val="24"/>
          <w:szCs w:val="24"/>
          <w:lang w:val="en-GB"/>
        </w:rPr>
        <w:t xml:space="preserve">every three months by the </w:t>
      </w:r>
      <w:r w:rsidR="00405E97" w:rsidRPr="0071560B">
        <w:rPr>
          <w:rFonts w:ascii="Arial" w:hAnsi="Arial" w:cs="Arial"/>
          <w:sz w:val="24"/>
          <w:szCs w:val="24"/>
          <w:lang w:val="en-GB"/>
        </w:rPr>
        <w:t>Resilience Manager</w:t>
      </w:r>
      <w:r w:rsidR="0005533A" w:rsidRPr="0071560B">
        <w:rPr>
          <w:rFonts w:ascii="Arial" w:hAnsi="Arial" w:cs="Arial"/>
          <w:sz w:val="24"/>
          <w:szCs w:val="24"/>
          <w:lang w:val="en-GB"/>
        </w:rPr>
        <w:t>.</w:t>
      </w:r>
    </w:p>
    <w:p w14:paraId="21B25C07" w14:textId="77777777" w:rsidR="0056772B" w:rsidRPr="0071560B" w:rsidRDefault="0056772B" w:rsidP="00B5776E">
      <w:pPr>
        <w:pStyle w:val="ListBullet"/>
        <w:numPr>
          <w:ilvl w:val="0"/>
          <w:numId w:val="2"/>
        </w:numPr>
        <w:spacing w:line="240" w:lineRule="auto"/>
        <w:jc w:val="both"/>
        <w:rPr>
          <w:rFonts w:ascii="Arial" w:hAnsi="Arial" w:cs="Arial"/>
          <w:sz w:val="24"/>
          <w:szCs w:val="24"/>
          <w:lang w:val="en-GB"/>
        </w:rPr>
      </w:pPr>
      <w:r w:rsidRPr="0071560B">
        <w:rPr>
          <w:rFonts w:ascii="Arial" w:hAnsi="Arial" w:cs="Arial"/>
          <w:sz w:val="24"/>
          <w:szCs w:val="24"/>
          <w:lang w:val="en-GB"/>
        </w:rPr>
        <w:t>Following its invocation and in the event that any areas for development have been identified.</w:t>
      </w:r>
    </w:p>
    <w:p w14:paraId="52813A1B" w14:textId="3FBE38CF" w:rsidR="0056772B" w:rsidRPr="0071560B" w:rsidRDefault="0056772B" w:rsidP="00B5776E">
      <w:pPr>
        <w:pStyle w:val="ListBullet"/>
        <w:numPr>
          <w:ilvl w:val="0"/>
          <w:numId w:val="2"/>
        </w:numPr>
        <w:spacing w:line="240" w:lineRule="auto"/>
        <w:jc w:val="both"/>
        <w:rPr>
          <w:rFonts w:ascii="Arial" w:hAnsi="Arial" w:cs="Arial"/>
          <w:sz w:val="24"/>
          <w:szCs w:val="24"/>
          <w:lang w:val="en-GB"/>
        </w:rPr>
      </w:pPr>
      <w:r w:rsidRPr="0071560B">
        <w:rPr>
          <w:rFonts w:ascii="Arial" w:hAnsi="Arial" w:cs="Arial"/>
          <w:sz w:val="24"/>
          <w:szCs w:val="24"/>
          <w:lang w:val="en-GB"/>
        </w:rPr>
        <w:t xml:space="preserve">Following an </w:t>
      </w:r>
      <w:r w:rsidR="000F443F" w:rsidRPr="0071560B">
        <w:rPr>
          <w:rFonts w:ascii="Arial" w:hAnsi="Arial" w:cs="Arial"/>
          <w:sz w:val="24"/>
          <w:szCs w:val="24"/>
          <w:lang w:val="en-GB"/>
        </w:rPr>
        <w:t xml:space="preserve">emergency </w:t>
      </w:r>
      <w:r w:rsidRPr="0071560B">
        <w:rPr>
          <w:rFonts w:ascii="Arial" w:hAnsi="Arial" w:cs="Arial"/>
          <w:sz w:val="24"/>
          <w:szCs w:val="24"/>
          <w:lang w:val="en-GB"/>
        </w:rPr>
        <w:t>exercise in the event that any areas for development have been identified.</w:t>
      </w:r>
    </w:p>
    <w:p w14:paraId="23E9084C" w14:textId="77777777" w:rsidR="00C34418" w:rsidRPr="0071560B" w:rsidRDefault="0056772B" w:rsidP="00B5776E">
      <w:pPr>
        <w:pStyle w:val="ListBullet"/>
        <w:numPr>
          <w:ilvl w:val="0"/>
          <w:numId w:val="2"/>
        </w:numPr>
        <w:spacing w:line="240" w:lineRule="auto"/>
        <w:jc w:val="both"/>
        <w:rPr>
          <w:rFonts w:ascii="Arial" w:hAnsi="Arial" w:cs="Arial"/>
          <w:sz w:val="24"/>
          <w:szCs w:val="24"/>
          <w:lang w:val="en-GB"/>
        </w:rPr>
      </w:pPr>
      <w:r w:rsidRPr="0071560B">
        <w:rPr>
          <w:rFonts w:ascii="Arial" w:hAnsi="Arial" w:cs="Arial"/>
          <w:sz w:val="24"/>
          <w:szCs w:val="24"/>
          <w:lang w:val="en-GB"/>
        </w:rPr>
        <w:t>In the event that significant re-structuring take pl</w:t>
      </w:r>
      <w:r w:rsidR="00B81C0E" w:rsidRPr="0071560B">
        <w:rPr>
          <w:rFonts w:ascii="Arial" w:hAnsi="Arial" w:cs="Arial"/>
          <w:sz w:val="24"/>
          <w:szCs w:val="24"/>
          <w:lang w:val="en-GB"/>
        </w:rPr>
        <w:t>aces within the organisation.</w:t>
      </w:r>
    </w:p>
    <w:p w14:paraId="429EF52D" w14:textId="7F96334A" w:rsidR="0056772B" w:rsidRPr="0071560B" w:rsidRDefault="00C34418" w:rsidP="00B5776E">
      <w:pPr>
        <w:pStyle w:val="ListBullet"/>
        <w:numPr>
          <w:ilvl w:val="0"/>
          <w:numId w:val="2"/>
        </w:numPr>
        <w:spacing w:line="240" w:lineRule="auto"/>
        <w:jc w:val="both"/>
        <w:rPr>
          <w:rFonts w:ascii="Arial" w:hAnsi="Arial" w:cs="Arial"/>
          <w:sz w:val="24"/>
          <w:szCs w:val="24"/>
          <w:lang w:val="en-GB"/>
        </w:rPr>
      </w:pPr>
      <w:r w:rsidRPr="0071560B">
        <w:rPr>
          <w:rFonts w:ascii="Arial" w:hAnsi="Arial" w:cs="Arial"/>
          <w:sz w:val="24"/>
          <w:szCs w:val="24"/>
          <w:lang w:val="en-GB"/>
        </w:rPr>
        <w:t xml:space="preserve">A management review of the IMF principles &amp; </w:t>
      </w:r>
      <w:r w:rsidR="009D3CB9" w:rsidRPr="0071560B">
        <w:rPr>
          <w:rFonts w:ascii="Arial" w:hAnsi="Arial" w:cs="Arial"/>
          <w:sz w:val="24"/>
          <w:szCs w:val="24"/>
          <w:lang w:val="en-GB"/>
        </w:rPr>
        <w:t xml:space="preserve">policies by the </w:t>
      </w:r>
      <w:r w:rsidR="00724A75" w:rsidRPr="0071560B">
        <w:rPr>
          <w:rFonts w:ascii="Arial" w:hAnsi="Arial" w:cs="Arial"/>
          <w:sz w:val="24"/>
          <w:szCs w:val="24"/>
          <w:lang w:val="en-GB"/>
        </w:rPr>
        <w:t>EMT</w:t>
      </w:r>
      <w:r w:rsidR="00F07946" w:rsidRPr="0071560B">
        <w:rPr>
          <w:rFonts w:ascii="Arial" w:hAnsi="Arial" w:cs="Arial"/>
          <w:sz w:val="24"/>
          <w:szCs w:val="24"/>
          <w:lang w:val="en-GB"/>
        </w:rPr>
        <w:t xml:space="preserve"> and SLG</w:t>
      </w:r>
      <w:r w:rsidR="00724A75" w:rsidRPr="0071560B">
        <w:rPr>
          <w:rFonts w:ascii="Arial" w:hAnsi="Arial" w:cs="Arial"/>
          <w:sz w:val="24"/>
          <w:szCs w:val="24"/>
          <w:lang w:val="en-GB"/>
        </w:rPr>
        <w:t xml:space="preserve"> </w:t>
      </w:r>
      <w:r w:rsidR="009D3CB9" w:rsidRPr="0071560B">
        <w:rPr>
          <w:rFonts w:ascii="Arial" w:hAnsi="Arial" w:cs="Arial"/>
          <w:sz w:val="24"/>
          <w:szCs w:val="24"/>
          <w:lang w:val="en-GB"/>
        </w:rPr>
        <w:t xml:space="preserve">as result </w:t>
      </w:r>
      <w:r w:rsidRPr="0071560B">
        <w:rPr>
          <w:rFonts w:ascii="Arial" w:hAnsi="Arial" w:cs="Arial"/>
          <w:sz w:val="24"/>
          <w:szCs w:val="24"/>
          <w:lang w:val="en-GB"/>
        </w:rPr>
        <w:t xml:space="preserve">of any of the above activities. </w:t>
      </w:r>
    </w:p>
    <w:p w14:paraId="5E90A886" w14:textId="3ED3BC8A" w:rsidR="00450C08" w:rsidRPr="0071560B" w:rsidRDefault="00450C08" w:rsidP="00B5776E">
      <w:pPr>
        <w:pStyle w:val="ListBullet"/>
        <w:numPr>
          <w:ilvl w:val="0"/>
          <w:numId w:val="2"/>
        </w:numPr>
        <w:spacing w:line="240" w:lineRule="auto"/>
        <w:jc w:val="both"/>
        <w:rPr>
          <w:rFonts w:ascii="Arial" w:hAnsi="Arial" w:cs="Arial"/>
          <w:sz w:val="24"/>
          <w:szCs w:val="24"/>
          <w:lang w:val="en-GB"/>
        </w:rPr>
      </w:pPr>
      <w:r w:rsidRPr="0071560B">
        <w:rPr>
          <w:rFonts w:ascii="Arial" w:hAnsi="Arial" w:cs="Arial"/>
          <w:sz w:val="24"/>
          <w:szCs w:val="24"/>
          <w:lang w:val="en-GB"/>
        </w:rPr>
        <w:t>R</w:t>
      </w:r>
      <w:r w:rsidR="0056772B" w:rsidRPr="0071560B">
        <w:rPr>
          <w:rFonts w:ascii="Arial" w:hAnsi="Arial" w:cs="Arial"/>
          <w:sz w:val="24"/>
          <w:szCs w:val="24"/>
          <w:lang w:val="en-GB"/>
        </w:rPr>
        <w:t xml:space="preserve">eviews </w:t>
      </w:r>
      <w:r w:rsidRPr="0071560B">
        <w:rPr>
          <w:rFonts w:ascii="Arial" w:hAnsi="Arial" w:cs="Arial"/>
          <w:sz w:val="24"/>
          <w:szCs w:val="24"/>
          <w:lang w:val="en-GB"/>
        </w:rPr>
        <w:t xml:space="preserve">of the IMF and its version control will be recorded at the beginning of the document. </w:t>
      </w:r>
    </w:p>
    <w:p w14:paraId="15957F0A" w14:textId="77777777" w:rsidR="002C4692" w:rsidRPr="0071560B" w:rsidRDefault="002C4692" w:rsidP="002C4692">
      <w:pPr>
        <w:pStyle w:val="ListBullet"/>
        <w:spacing w:line="240" w:lineRule="auto"/>
        <w:ind w:left="360"/>
        <w:jc w:val="both"/>
        <w:rPr>
          <w:rFonts w:ascii="Arial" w:hAnsi="Arial" w:cs="Arial"/>
          <w:sz w:val="24"/>
          <w:szCs w:val="24"/>
          <w:lang w:val="en-GB"/>
        </w:rPr>
      </w:pPr>
    </w:p>
    <w:p w14:paraId="4212477E" w14:textId="77777777" w:rsidR="00C94357" w:rsidRPr="0071560B" w:rsidRDefault="00C94357" w:rsidP="002C4692">
      <w:pPr>
        <w:pStyle w:val="ListBullet"/>
        <w:spacing w:line="240" w:lineRule="auto"/>
        <w:ind w:left="360"/>
        <w:jc w:val="both"/>
        <w:rPr>
          <w:rFonts w:ascii="Arial" w:hAnsi="Arial" w:cs="Arial"/>
          <w:sz w:val="24"/>
          <w:szCs w:val="24"/>
          <w:lang w:val="en-GB"/>
        </w:rPr>
      </w:pPr>
    </w:p>
    <w:p w14:paraId="054E6E66" w14:textId="77777777" w:rsidR="00C94357" w:rsidRPr="0071560B" w:rsidRDefault="00C94357" w:rsidP="002C4692">
      <w:pPr>
        <w:pStyle w:val="ListBullet"/>
        <w:spacing w:line="240" w:lineRule="auto"/>
        <w:ind w:left="360"/>
        <w:jc w:val="both"/>
        <w:rPr>
          <w:rFonts w:ascii="Arial" w:hAnsi="Arial" w:cs="Arial"/>
          <w:sz w:val="24"/>
          <w:szCs w:val="24"/>
          <w:lang w:val="en-GB"/>
        </w:rPr>
      </w:pPr>
    </w:p>
    <w:p w14:paraId="19D9A8D5" w14:textId="77777777" w:rsidR="00C94357" w:rsidRPr="0071560B" w:rsidRDefault="00C94357" w:rsidP="002C4692">
      <w:pPr>
        <w:pStyle w:val="ListBullet"/>
        <w:spacing w:line="240" w:lineRule="auto"/>
        <w:ind w:left="360"/>
        <w:jc w:val="both"/>
        <w:rPr>
          <w:rFonts w:ascii="Arial" w:hAnsi="Arial" w:cs="Arial"/>
          <w:sz w:val="24"/>
          <w:szCs w:val="24"/>
          <w:lang w:val="en-GB"/>
        </w:rPr>
      </w:pPr>
    </w:p>
    <w:p w14:paraId="1BC98651"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3560CC41"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616A4E86"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07F92022"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237E1B82"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5E5BBD7C"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774405AE"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5B9E5AC7"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4C8DB3C6"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0F5B8C63"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25665E11"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499B1DA1"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64FF9465"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081E0AFE"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06B85D1E"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453317E8"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44C156B9"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630AB275"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71D2375B"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02B7F56B" w14:textId="77777777" w:rsidR="002A6D2F" w:rsidRPr="0071560B" w:rsidRDefault="002A6D2F" w:rsidP="002C4692">
      <w:pPr>
        <w:pStyle w:val="ListBullet"/>
        <w:spacing w:line="240" w:lineRule="auto"/>
        <w:ind w:left="360"/>
        <w:jc w:val="both"/>
        <w:rPr>
          <w:rFonts w:ascii="Arial" w:hAnsi="Arial" w:cs="Arial"/>
          <w:sz w:val="24"/>
          <w:szCs w:val="24"/>
          <w:lang w:val="en-GB"/>
        </w:rPr>
      </w:pPr>
    </w:p>
    <w:p w14:paraId="14CEB745" w14:textId="77777777" w:rsidR="00C94357" w:rsidRPr="0071560B" w:rsidRDefault="00C94357" w:rsidP="002C4692">
      <w:pPr>
        <w:pStyle w:val="ListBullet"/>
        <w:spacing w:line="240" w:lineRule="auto"/>
        <w:ind w:left="360"/>
        <w:jc w:val="both"/>
        <w:rPr>
          <w:rFonts w:ascii="Arial" w:hAnsi="Arial" w:cs="Arial"/>
          <w:sz w:val="24"/>
          <w:szCs w:val="24"/>
          <w:lang w:val="en-GB"/>
        </w:rPr>
      </w:pPr>
    </w:p>
    <w:p w14:paraId="2A46AD12" w14:textId="77777777" w:rsidR="00C94357" w:rsidRPr="0071560B" w:rsidRDefault="00C94357" w:rsidP="002C4692">
      <w:pPr>
        <w:pStyle w:val="ListBullet"/>
        <w:spacing w:line="240" w:lineRule="auto"/>
        <w:ind w:left="360"/>
        <w:jc w:val="both"/>
        <w:rPr>
          <w:rFonts w:ascii="Arial" w:hAnsi="Arial" w:cs="Arial"/>
          <w:sz w:val="24"/>
          <w:szCs w:val="24"/>
          <w:lang w:val="en-GB"/>
        </w:rPr>
      </w:pPr>
    </w:p>
    <w:p w14:paraId="6C0A81C5" w14:textId="0AD69BF7" w:rsidR="001479D5" w:rsidRPr="0071560B" w:rsidRDefault="00EA6667" w:rsidP="007D47C4">
      <w:pPr>
        <w:pStyle w:val="Heading1"/>
        <w:rPr>
          <w:rFonts w:ascii="Arial" w:hAnsi="Arial" w:cs="Arial"/>
          <w:color w:val="3F2A56"/>
        </w:rPr>
      </w:pPr>
      <w:bookmarkStart w:id="78" w:name="_Toc194956984"/>
      <w:r w:rsidRPr="0071560B">
        <w:rPr>
          <w:rFonts w:ascii="Arial" w:hAnsi="Arial" w:cs="Arial"/>
          <w:color w:val="3F2A56"/>
        </w:rPr>
        <w:lastRenderedPageBreak/>
        <w:t>8</w:t>
      </w:r>
      <w:r w:rsidR="007D47C4" w:rsidRPr="0071560B">
        <w:rPr>
          <w:rFonts w:ascii="Arial" w:hAnsi="Arial" w:cs="Arial"/>
          <w:color w:val="3F2A56"/>
        </w:rPr>
        <w:t xml:space="preserve">. </w:t>
      </w:r>
      <w:r w:rsidR="001479D5" w:rsidRPr="0071560B">
        <w:rPr>
          <w:rFonts w:ascii="Arial" w:hAnsi="Arial" w:cs="Arial"/>
          <w:color w:val="3F2A56"/>
        </w:rPr>
        <w:t xml:space="preserve">Tools and </w:t>
      </w:r>
      <w:r w:rsidR="00EB08B0" w:rsidRPr="0071560B">
        <w:rPr>
          <w:rFonts w:ascii="Arial" w:hAnsi="Arial" w:cs="Arial"/>
          <w:color w:val="3F2A56"/>
        </w:rPr>
        <w:t>t</w:t>
      </w:r>
      <w:r w:rsidR="001479D5" w:rsidRPr="0071560B">
        <w:rPr>
          <w:rFonts w:ascii="Arial" w:hAnsi="Arial" w:cs="Arial"/>
          <w:color w:val="3F2A56"/>
        </w:rPr>
        <w:t>emplates</w:t>
      </w:r>
      <w:bookmarkEnd w:id="78"/>
    </w:p>
    <w:p w14:paraId="6A21526F" w14:textId="65F129D4" w:rsidR="0013727E" w:rsidRPr="0071560B" w:rsidRDefault="00EA6667" w:rsidP="002A27D2">
      <w:pPr>
        <w:pStyle w:val="Heading3"/>
        <w:spacing w:after="240" w:line="240" w:lineRule="auto"/>
        <w:rPr>
          <w:rFonts w:ascii="Arial" w:hAnsi="Arial" w:cs="Arial"/>
          <w:color w:val="3F2A55"/>
        </w:rPr>
      </w:pPr>
      <w:bookmarkStart w:id="79" w:name="_Toc194956985"/>
      <w:r w:rsidRPr="0071560B">
        <w:rPr>
          <w:rFonts w:ascii="Arial" w:hAnsi="Arial" w:cs="Arial"/>
          <w:color w:val="3F2A55"/>
        </w:rPr>
        <w:t>8</w:t>
      </w:r>
      <w:r w:rsidR="007D47C4" w:rsidRPr="0071560B">
        <w:rPr>
          <w:rFonts w:ascii="Arial" w:hAnsi="Arial" w:cs="Arial"/>
          <w:color w:val="3F2A55"/>
        </w:rPr>
        <w:t>.1</w:t>
      </w:r>
      <w:r w:rsidR="003926F6" w:rsidRPr="0071560B">
        <w:rPr>
          <w:rFonts w:ascii="Arial" w:hAnsi="Arial" w:cs="Arial"/>
          <w:color w:val="3F2A55"/>
        </w:rPr>
        <w:t xml:space="preserve"> </w:t>
      </w:r>
      <w:r w:rsidR="0013727E" w:rsidRPr="0071560B">
        <w:rPr>
          <w:rFonts w:ascii="Arial" w:hAnsi="Arial" w:cs="Arial"/>
          <w:color w:val="3F2A55"/>
        </w:rPr>
        <w:t>IAT Meeting Agenda</w:t>
      </w:r>
      <w:bookmarkEnd w:id="79"/>
    </w:p>
    <w:p w14:paraId="1B644D82" w14:textId="5B57DEE9" w:rsidR="00A9357E" w:rsidRPr="0071560B" w:rsidRDefault="00E706B1" w:rsidP="002A27D2">
      <w:pPr>
        <w:spacing w:after="240" w:line="240" w:lineRule="auto"/>
        <w:jc w:val="both"/>
        <w:rPr>
          <w:rFonts w:ascii="Arial" w:hAnsi="Arial" w:cs="Arial"/>
          <w:sz w:val="24"/>
          <w:szCs w:val="24"/>
        </w:rPr>
      </w:pPr>
      <w:r w:rsidRPr="0071560B">
        <w:rPr>
          <w:rFonts w:ascii="Arial" w:hAnsi="Arial" w:cs="Arial"/>
          <w:sz w:val="24"/>
          <w:szCs w:val="24"/>
        </w:rPr>
        <w:t>The</w:t>
      </w:r>
      <w:r w:rsidR="0099126C" w:rsidRPr="0071560B">
        <w:rPr>
          <w:rFonts w:ascii="Arial" w:hAnsi="Arial" w:cs="Arial"/>
          <w:sz w:val="24"/>
          <w:szCs w:val="24"/>
        </w:rPr>
        <w:t xml:space="preserve"> IAT Meeting </w:t>
      </w:r>
      <w:r w:rsidR="00EB08B0" w:rsidRPr="0071560B">
        <w:rPr>
          <w:rFonts w:ascii="Arial" w:hAnsi="Arial" w:cs="Arial"/>
          <w:sz w:val="24"/>
          <w:szCs w:val="24"/>
        </w:rPr>
        <w:t>A</w:t>
      </w:r>
      <w:r w:rsidR="0099126C" w:rsidRPr="0071560B">
        <w:rPr>
          <w:rFonts w:ascii="Arial" w:hAnsi="Arial" w:cs="Arial"/>
          <w:sz w:val="24"/>
          <w:szCs w:val="24"/>
        </w:rPr>
        <w:t>genda should be used by the Incident Manager</w:t>
      </w:r>
      <w:r w:rsidR="00A9357E" w:rsidRPr="0071560B">
        <w:rPr>
          <w:rFonts w:ascii="Arial" w:hAnsi="Arial" w:cs="Arial"/>
          <w:sz w:val="24"/>
          <w:szCs w:val="24"/>
        </w:rPr>
        <w:t xml:space="preserve"> (as the meeting </w:t>
      </w:r>
      <w:r w:rsidR="00450C08" w:rsidRPr="0071560B">
        <w:rPr>
          <w:rFonts w:ascii="Arial" w:hAnsi="Arial" w:cs="Arial"/>
          <w:sz w:val="24"/>
          <w:szCs w:val="24"/>
        </w:rPr>
        <w:t>C</w:t>
      </w:r>
      <w:r w:rsidR="00A9357E" w:rsidRPr="0071560B">
        <w:rPr>
          <w:rFonts w:ascii="Arial" w:hAnsi="Arial" w:cs="Arial"/>
          <w:sz w:val="24"/>
          <w:szCs w:val="24"/>
        </w:rPr>
        <w:t xml:space="preserve">hair) </w:t>
      </w:r>
      <w:r w:rsidR="0099126C" w:rsidRPr="0071560B">
        <w:rPr>
          <w:rFonts w:ascii="Arial" w:hAnsi="Arial" w:cs="Arial"/>
          <w:sz w:val="24"/>
          <w:szCs w:val="24"/>
        </w:rPr>
        <w:t xml:space="preserve">during every IAT meeting. </w:t>
      </w:r>
    </w:p>
    <w:p w14:paraId="41A72F23" w14:textId="6E7BB421" w:rsidR="00552E3F" w:rsidRPr="0071560B" w:rsidRDefault="0099126C" w:rsidP="002A27D2">
      <w:pPr>
        <w:spacing w:line="240" w:lineRule="auto"/>
        <w:jc w:val="both"/>
        <w:rPr>
          <w:rFonts w:ascii="Arial" w:hAnsi="Arial" w:cs="Arial"/>
          <w:sz w:val="24"/>
          <w:szCs w:val="24"/>
        </w:rPr>
      </w:pPr>
      <w:r w:rsidRPr="0071560B">
        <w:rPr>
          <w:rFonts w:ascii="Arial" w:hAnsi="Arial" w:cs="Arial"/>
          <w:sz w:val="24"/>
          <w:szCs w:val="24"/>
        </w:rPr>
        <w:t xml:space="preserve">The agenda </w:t>
      </w:r>
      <w:r w:rsidR="007C6122" w:rsidRPr="0071560B">
        <w:rPr>
          <w:rFonts w:ascii="Arial" w:hAnsi="Arial" w:cs="Arial"/>
          <w:sz w:val="24"/>
          <w:szCs w:val="24"/>
        </w:rPr>
        <w:t>will</w:t>
      </w:r>
      <w:r w:rsidR="00552E3F" w:rsidRPr="0071560B">
        <w:rPr>
          <w:rFonts w:ascii="Arial" w:hAnsi="Arial" w:cs="Arial"/>
          <w:sz w:val="24"/>
          <w:szCs w:val="24"/>
        </w:rPr>
        <w:t xml:space="preserve"> support the team</w:t>
      </w:r>
      <w:r w:rsidRPr="0071560B">
        <w:rPr>
          <w:rFonts w:ascii="Arial" w:hAnsi="Arial" w:cs="Arial"/>
          <w:sz w:val="24"/>
          <w:szCs w:val="24"/>
        </w:rPr>
        <w:t xml:space="preserve"> to build situational awareness,</w:t>
      </w:r>
      <w:r w:rsidR="00B91EB0" w:rsidRPr="0071560B">
        <w:rPr>
          <w:rFonts w:ascii="Arial" w:hAnsi="Arial" w:cs="Arial"/>
          <w:sz w:val="24"/>
          <w:szCs w:val="24"/>
        </w:rPr>
        <w:t xml:space="preserve"> </w:t>
      </w:r>
      <w:r w:rsidR="00552E3F" w:rsidRPr="0071560B">
        <w:rPr>
          <w:rFonts w:ascii="Arial" w:hAnsi="Arial" w:cs="Arial"/>
          <w:sz w:val="24"/>
          <w:szCs w:val="24"/>
        </w:rPr>
        <w:t>obtain</w:t>
      </w:r>
      <w:r w:rsidR="00A9357E" w:rsidRPr="0071560B">
        <w:rPr>
          <w:rFonts w:ascii="Arial" w:hAnsi="Arial" w:cs="Arial"/>
          <w:sz w:val="24"/>
          <w:szCs w:val="24"/>
        </w:rPr>
        <w:t xml:space="preserve"> initial thoughts </w:t>
      </w:r>
      <w:r w:rsidR="00552E3F" w:rsidRPr="0071560B">
        <w:rPr>
          <w:rFonts w:ascii="Arial" w:hAnsi="Arial" w:cs="Arial"/>
          <w:sz w:val="24"/>
          <w:szCs w:val="24"/>
        </w:rPr>
        <w:t xml:space="preserve">on </w:t>
      </w:r>
      <w:r w:rsidR="00A9357E" w:rsidRPr="0071560B">
        <w:rPr>
          <w:rFonts w:ascii="Arial" w:hAnsi="Arial" w:cs="Arial"/>
          <w:sz w:val="24"/>
          <w:szCs w:val="24"/>
        </w:rPr>
        <w:t>incid</w:t>
      </w:r>
      <w:r w:rsidR="00CF786B" w:rsidRPr="0071560B">
        <w:rPr>
          <w:rFonts w:ascii="Arial" w:hAnsi="Arial" w:cs="Arial"/>
          <w:sz w:val="24"/>
          <w:szCs w:val="24"/>
        </w:rPr>
        <w:t>ent classification</w:t>
      </w:r>
      <w:r w:rsidR="00552E3F" w:rsidRPr="0071560B">
        <w:rPr>
          <w:rFonts w:ascii="Arial" w:hAnsi="Arial" w:cs="Arial"/>
          <w:sz w:val="24"/>
          <w:szCs w:val="24"/>
        </w:rPr>
        <w:t xml:space="preserve"> and</w:t>
      </w:r>
      <w:r w:rsidR="00CF786B" w:rsidRPr="0071560B">
        <w:rPr>
          <w:rFonts w:ascii="Arial" w:hAnsi="Arial" w:cs="Arial"/>
          <w:sz w:val="24"/>
          <w:szCs w:val="24"/>
        </w:rPr>
        <w:t xml:space="preserve"> </w:t>
      </w:r>
      <w:r w:rsidR="00552E3F" w:rsidRPr="0071560B">
        <w:rPr>
          <w:rFonts w:ascii="Arial" w:hAnsi="Arial" w:cs="Arial"/>
          <w:sz w:val="24"/>
          <w:szCs w:val="24"/>
        </w:rPr>
        <w:t>receive key updates from IAT team members</w:t>
      </w:r>
      <w:r w:rsidR="007C6122" w:rsidRPr="0071560B">
        <w:rPr>
          <w:rFonts w:ascii="Arial" w:hAnsi="Arial" w:cs="Arial"/>
          <w:sz w:val="24"/>
          <w:szCs w:val="24"/>
        </w:rPr>
        <w:t>. This will enable team members</w:t>
      </w:r>
      <w:r w:rsidR="00552E3F" w:rsidRPr="0071560B">
        <w:rPr>
          <w:rFonts w:ascii="Arial" w:hAnsi="Arial" w:cs="Arial"/>
          <w:sz w:val="24"/>
          <w:szCs w:val="24"/>
        </w:rPr>
        <w:t xml:space="preserve"> to agree the final incident classification and decide the appropriate course of action (i.e. whether a</w:t>
      </w:r>
      <w:r w:rsidR="007C6122" w:rsidRPr="0071560B">
        <w:rPr>
          <w:rFonts w:ascii="Arial" w:hAnsi="Arial" w:cs="Arial"/>
          <w:sz w:val="24"/>
          <w:szCs w:val="24"/>
        </w:rPr>
        <w:t>n</w:t>
      </w:r>
      <w:r w:rsidR="00552E3F" w:rsidRPr="0071560B">
        <w:rPr>
          <w:rFonts w:ascii="Arial" w:hAnsi="Arial" w:cs="Arial"/>
          <w:sz w:val="24"/>
          <w:szCs w:val="24"/>
        </w:rPr>
        <w:t xml:space="preserve"> OIT </w:t>
      </w:r>
      <w:r w:rsidR="00450C08" w:rsidRPr="0071560B">
        <w:rPr>
          <w:rFonts w:ascii="Arial" w:hAnsi="Arial" w:cs="Arial"/>
          <w:sz w:val="24"/>
          <w:szCs w:val="24"/>
        </w:rPr>
        <w:t>and/</w:t>
      </w:r>
      <w:r w:rsidR="00552E3F" w:rsidRPr="0071560B">
        <w:rPr>
          <w:rFonts w:ascii="Arial" w:hAnsi="Arial" w:cs="Arial"/>
          <w:sz w:val="24"/>
          <w:szCs w:val="24"/>
        </w:rPr>
        <w:t>or SIT should be activated</w:t>
      </w:r>
      <w:r w:rsidR="002C3A23" w:rsidRPr="0071560B">
        <w:rPr>
          <w:rFonts w:ascii="Arial" w:hAnsi="Arial" w:cs="Arial"/>
          <w:sz w:val="24"/>
          <w:szCs w:val="24"/>
        </w:rPr>
        <w:t>)</w:t>
      </w:r>
      <w:r w:rsidR="004934FA" w:rsidRPr="0071560B">
        <w:rPr>
          <w:rFonts w:ascii="Arial" w:hAnsi="Arial" w:cs="Arial"/>
          <w:sz w:val="24"/>
          <w:szCs w:val="24"/>
        </w:rPr>
        <w:t>.</w:t>
      </w:r>
    </w:p>
    <w:p w14:paraId="4A07A9F3" w14:textId="1D4B50B5" w:rsidR="009D3CB9" w:rsidRPr="0071560B" w:rsidRDefault="009D3CB9" w:rsidP="002A27D2">
      <w:pPr>
        <w:spacing w:line="240" w:lineRule="auto"/>
        <w:jc w:val="both"/>
        <w:rPr>
          <w:rFonts w:ascii="Arial" w:hAnsi="Arial" w:cs="Arial"/>
          <w:sz w:val="24"/>
          <w:szCs w:val="24"/>
        </w:rPr>
      </w:pPr>
      <w:r w:rsidRPr="0071560B">
        <w:rPr>
          <w:rFonts w:ascii="Arial" w:hAnsi="Arial" w:cs="Arial"/>
          <w:sz w:val="24"/>
          <w:szCs w:val="24"/>
        </w:rPr>
        <w:t>The IAT Meeting Agenda can be found internally</w:t>
      </w:r>
      <w:r w:rsidR="00450C08" w:rsidRPr="0071560B">
        <w:rPr>
          <w:rFonts w:ascii="Arial" w:hAnsi="Arial" w:cs="Arial"/>
          <w:sz w:val="24"/>
          <w:szCs w:val="24"/>
        </w:rPr>
        <w:t xml:space="preserve"> in </w:t>
      </w:r>
      <w:hyperlink r:id="rId46" w:history="1">
        <w:proofErr w:type="spellStart"/>
        <w:r w:rsidR="00450C08" w:rsidRPr="0071560B">
          <w:rPr>
            <w:rStyle w:val="Hyperlink"/>
            <w:rFonts w:ascii="Arial" w:hAnsi="Arial" w:cs="Arial"/>
            <w:sz w:val="24"/>
            <w:szCs w:val="24"/>
          </w:rPr>
          <w:t>eRDM</w:t>
        </w:r>
        <w:proofErr w:type="spellEnd"/>
      </w:hyperlink>
      <w:r w:rsidR="00450C08" w:rsidRPr="0071560B">
        <w:rPr>
          <w:rFonts w:ascii="Arial" w:hAnsi="Arial" w:cs="Arial"/>
          <w:sz w:val="24"/>
          <w:szCs w:val="24"/>
        </w:rPr>
        <w:t>.</w:t>
      </w:r>
      <w:r w:rsidRPr="0071560B">
        <w:rPr>
          <w:rFonts w:ascii="Arial" w:hAnsi="Arial" w:cs="Arial"/>
          <w:sz w:val="24"/>
          <w:szCs w:val="24"/>
        </w:rPr>
        <w:t xml:space="preserve"> </w:t>
      </w:r>
    </w:p>
    <w:p w14:paraId="2941CF05" w14:textId="5F182DF2" w:rsidR="00E706B1" w:rsidRPr="0071560B" w:rsidRDefault="00A9357E" w:rsidP="00814352">
      <w:pPr>
        <w:spacing w:before="240" w:line="240" w:lineRule="auto"/>
        <w:jc w:val="both"/>
        <w:rPr>
          <w:rFonts w:ascii="Arial" w:hAnsi="Arial" w:cs="Arial"/>
          <w:color w:val="3F2A55"/>
          <w:sz w:val="24"/>
          <w:szCs w:val="24"/>
        </w:rPr>
      </w:pPr>
      <w:r w:rsidRPr="0071560B">
        <w:rPr>
          <w:rFonts w:ascii="Arial" w:hAnsi="Arial" w:cs="Arial"/>
          <w:sz w:val="24"/>
          <w:szCs w:val="24"/>
        </w:rPr>
        <w:t>At the end of every meeting, a l</w:t>
      </w:r>
      <w:r w:rsidR="0099126C" w:rsidRPr="0071560B">
        <w:rPr>
          <w:rFonts w:ascii="Arial" w:hAnsi="Arial" w:cs="Arial"/>
          <w:sz w:val="24"/>
          <w:szCs w:val="24"/>
        </w:rPr>
        <w:t xml:space="preserve">ist of actions </w:t>
      </w:r>
      <w:r w:rsidRPr="0071560B">
        <w:rPr>
          <w:rFonts w:ascii="Arial" w:hAnsi="Arial" w:cs="Arial"/>
          <w:sz w:val="24"/>
          <w:szCs w:val="24"/>
        </w:rPr>
        <w:t xml:space="preserve">and assigned owners/deadlines </w:t>
      </w:r>
      <w:r w:rsidR="0099126C" w:rsidRPr="0071560B">
        <w:rPr>
          <w:rFonts w:ascii="Arial" w:hAnsi="Arial" w:cs="Arial"/>
          <w:sz w:val="24"/>
          <w:szCs w:val="24"/>
        </w:rPr>
        <w:t>should be completed and cap</w:t>
      </w:r>
      <w:r w:rsidRPr="0071560B">
        <w:rPr>
          <w:rFonts w:ascii="Arial" w:hAnsi="Arial" w:cs="Arial"/>
          <w:sz w:val="24"/>
          <w:szCs w:val="24"/>
        </w:rPr>
        <w:t>tured in the</w:t>
      </w:r>
      <w:r w:rsidR="002A27D2" w:rsidRPr="0071560B">
        <w:rPr>
          <w:rFonts w:ascii="Arial" w:hAnsi="Arial" w:cs="Arial"/>
          <w:sz w:val="24"/>
          <w:szCs w:val="24"/>
        </w:rPr>
        <w:t xml:space="preserve"> Decision Log and the</w:t>
      </w:r>
      <w:r w:rsidRPr="0071560B">
        <w:rPr>
          <w:rFonts w:ascii="Arial" w:hAnsi="Arial" w:cs="Arial"/>
          <w:sz w:val="24"/>
          <w:szCs w:val="24"/>
        </w:rPr>
        <w:t xml:space="preserve"> </w:t>
      </w:r>
      <w:r w:rsidR="004934FA" w:rsidRPr="0071560B">
        <w:rPr>
          <w:rFonts w:ascii="Arial" w:hAnsi="Arial" w:cs="Arial"/>
          <w:sz w:val="24"/>
          <w:szCs w:val="24"/>
        </w:rPr>
        <w:t>Issues &amp; Actions Log</w:t>
      </w:r>
      <w:r w:rsidRPr="0071560B">
        <w:rPr>
          <w:rFonts w:ascii="Arial" w:hAnsi="Arial" w:cs="Arial"/>
          <w:color w:val="3F2A55"/>
          <w:sz w:val="24"/>
          <w:szCs w:val="24"/>
        </w:rPr>
        <w:t xml:space="preserve">. </w:t>
      </w:r>
      <w:r w:rsidR="00FC0ECA" w:rsidRPr="0071560B">
        <w:rPr>
          <w:rFonts w:ascii="Arial" w:hAnsi="Arial" w:cs="Arial"/>
          <w:color w:val="3F2A55"/>
          <w:sz w:val="24"/>
          <w:szCs w:val="24"/>
        </w:rPr>
        <w:t xml:space="preserve">All meeting documents and agreed decisions and actions should be uploaded to CLIO. </w:t>
      </w:r>
    </w:p>
    <w:p w14:paraId="476862B4" w14:textId="6C505950" w:rsidR="00814352" w:rsidRPr="0071560B" w:rsidRDefault="002C4692" w:rsidP="00630C85">
      <w:pPr>
        <w:spacing w:line="240" w:lineRule="auto"/>
        <w:rPr>
          <w:rFonts w:ascii="Arial" w:hAnsi="Arial" w:cs="Arial"/>
          <w:sz w:val="24"/>
          <w:szCs w:val="24"/>
        </w:rPr>
      </w:pPr>
      <w:r w:rsidRPr="0071560B">
        <w:rPr>
          <w:noProof/>
        </w:rPr>
        <w:drawing>
          <wp:inline distT="0" distB="0" distL="0" distR="0" wp14:anchorId="4BA6B83E" wp14:editId="771A40CC">
            <wp:extent cx="5731510" cy="5234305"/>
            <wp:effectExtent l="0" t="0" r="2540" b="4445"/>
            <wp:docPr id="639773453" name="Picture 1" descr="A screenshot of a docume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9773453" name="Picture 1" descr="A screenshot of a document&#10;&#10;AI-generated content may be incorrect."/>
                    <pic:cNvPicPr/>
                  </pic:nvPicPr>
                  <pic:blipFill>
                    <a:blip r:embed="rId47"/>
                    <a:stretch>
                      <a:fillRect/>
                    </a:stretch>
                  </pic:blipFill>
                  <pic:spPr>
                    <a:xfrm>
                      <a:off x="0" y="0"/>
                      <a:ext cx="5731510" cy="5234305"/>
                    </a:xfrm>
                    <a:prstGeom prst="rect">
                      <a:avLst/>
                    </a:prstGeom>
                  </pic:spPr>
                </pic:pic>
              </a:graphicData>
            </a:graphic>
          </wp:inline>
        </w:drawing>
      </w:r>
    </w:p>
    <w:p w14:paraId="7221BAAA" w14:textId="3D0CA770" w:rsidR="001479D5" w:rsidRPr="0071560B" w:rsidRDefault="00EA6667" w:rsidP="002A27D2">
      <w:pPr>
        <w:pStyle w:val="Heading3"/>
        <w:spacing w:after="240" w:line="240" w:lineRule="auto"/>
        <w:rPr>
          <w:rFonts w:ascii="Arial" w:hAnsi="Arial" w:cs="Arial"/>
          <w:color w:val="3F2A55"/>
        </w:rPr>
      </w:pPr>
      <w:bookmarkStart w:id="80" w:name="_Toc194956986"/>
      <w:r w:rsidRPr="0071560B">
        <w:rPr>
          <w:rFonts w:ascii="Arial" w:hAnsi="Arial" w:cs="Arial"/>
          <w:color w:val="3F2A55"/>
        </w:rPr>
        <w:lastRenderedPageBreak/>
        <w:t>8</w:t>
      </w:r>
      <w:r w:rsidR="007D47C4" w:rsidRPr="0071560B">
        <w:rPr>
          <w:rFonts w:ascii="Arial" w:hAnsi="Arial" w:cs="Arial"/>
          <w:color w:val="3F2A55"/>
        </w:rPr>
        <w:t>.2</w:t>
      </w:r>
      <w:r w:rsidR="00507200" w:rsidRPr="0071560B">
        <w:rPr>
          <w:rFonts w:ascii="Arial" w:hAnsi="Arial" w:cs="Arial"/>
          <w:color w:val="3F2A55"/>
        </w:rPr>
        <w:t xml:space="preserve"> </w:t>
      </w:r>
      <w:r w:rsidR="001479D5" w:rsidRPr="0071560B">
        <w:rPr>
          <w:rFonts w:ascii="Arial" w:hAnsi="Arial" w:cs="Arial"/>
          <w:color w:val="3F2A55"/>
        </w:rPr>
        <w:t>OIT Meeting Agenda</w:t>
      </w:r>
      <w:bookmarkEnd w:id="80"/>
    </w:p>
    <w:p w14:paraId="432DCB72" w14:textId="28086A71" w:rsidR="009D3CB9" w:rsidRPr="0071560B" w:rsidRDefault="00CF786B" w:rsidP="002A27D2">
      <w:pPr>
        <w:spacing w:before="240" w:after="240" w:line="240" w:lineRule="auto"/>
        <w:jc w:val="both"/>
        <w:rPr>
          <w:rFonts w:ascii="Arial" w:hAnsi="Arial" w:cs="Arial"/>
          <w:sz w:val="24"/>
          <w:szCs w:val="24"/>
        </w:rPr>
      </w:pPr>
      <w:r w:rsidRPr="0071560B">
        <w:rPr>
          <w:rFonts w:ascii="Arial" w:hAnsi="Arial" w:cs="Arial"/>
          <w:sz w:val="24"/>
          <w:szCs w:val="24"/>
        </w:rPr>
        <w:t xml:space="preserve">The OIT Meeting </w:t>
      </w:r>
      <w:r w:rsidR="00EB08B0" w:rsidRPr="0071560B">
        <w:rPr>
          <w:rFonts w:ascii="Arial" w:hAnsi="Arial" w:cs="Arial"/>
          <w:sz w:val="24"/>
          <w:szCs w:val="24"/>
        </w:rPr>
        <w:t>A</w:t>
      </w:r>
      <w:r w:rsidRPr="0071560B">
        <w:rPr>
          <w:rFonts w:ascii="Arial" w:hAnsi="Arial" w:cs="Arial"/>
          <w:sz w:val="24"/>
          <w:szCs w:val="24"/>
        </w:rPr>
        <w:t xml:space="preserve">genda should be used by the </w:t>
      </w:r>
      <w:r w:rsidR="00B12845" w:rsidRPr="0071560B">
        <w:rPr>
          <w:rFonts w:ascii="Arial" w:hAnsi="Arial" w:cs="Arial"/>
          <w:sz w:val="24"/>
          <w:szCs w:val="24"/>
        </w:rPr>
        <w:t>OIT Chair</w:t>
      </w:r>
      <w:r w:rsidR="00507200" w:rsidRPr="0071560B">
        <w:rPr>
          <w:rFonts w:ascii="Arial" w:hAnsi="Arial" w:cs="Arial"/>
          <w:sz w:val="24"/>
          <w:szCs w:val="24"/>
        </w:rPr>
        <w:t xml:space="preserve"> during every OIT meeting.</w:t>
      </w:r>
      <w:r w:rsidR="00B81C0E" w:rsidRPr="0071560B">
        <w:rPr>
          <w:rFonts w:ascii="Arial" w:hAnsi="Arial" w:cs="Arial"/>
          <w:color w:val="3F2A56"/>
          <w:lang w:eastAsia="en-GB"/>
        </w:rPr>
        <w:t xml:space="preserve"> </w:t>
      </w:r>
      <w:r w:rsidR="007C6122" w:rsidRPr="0071560B">
        <w:rPr>
          <w:rFonts w:ascii="Arial" w:hAnsi="Arial" w:cs="Arial"/>
          <w:sz w:val="24"/>
          <w:szCs w:val="24"/>
        </w:rPr>
        <w:t xml:space="preserve">The agenda will support the team to build situational awareness, obtain initial thoughts on incident classification and receive key updates from </w:t>
      </w:r>
      <w:r w:rsidR="00E36918" w:rsidRPr="0071560B">
        <w:rPr>
          <w:rFonts w:ascii="Arial" w:hAnsi="Arial" w:cs="Arial"/>
          <w:sz w:val="24"/>
          <w:szCs w:val="24"/>
        </w:rPr>
        <w:t>division</w:t>
      </w:r>
      <w:r w:rsidR="00881446" w:rsidRPr="0071560B">
        <w:rPr>
          <w:rFonts w:ascii="Arial" w:hAnsi="Arial" w:cs="Arial"/>
          <w:sz w:val="24"/>
          <w:szCs w:val="24"/>
        </w:rPr>
        <w:t xml:space="preserve"> representatives/external agencies as required. </w:t>
      </w:r>
      <w:r w:rsidR="005077E9" w:rsidRPr="0071560B">
        <w:rPr>
          <w:rFonts w:ascii="Arial" w:hAnsi="Arial" w:cs="Arial"/>
          <w:sz w:val="24"/>
          <w:szCs w:val="24"/>
        </w:rPr>
        <w:t>The agenda also prompts the OI</w:t>
      </w:r>
      <w:r w:rsidRPr="0071560B">
        <w:rPr>
          <w:rFonts w:ascii="Arial" w:hAnsi="Arial" w:cs="Arial"/>
          <w:sz w:val="24"/>
          <w:szCs w:val="24"/>
        </w:rPr>
        <w:t xml:space="preserve">T to consider </w:t>
      </w:r>
      <w:r w:rsidR="00881446" w:rsidRPr="0071560B">
        <w:rPr>
          <w:rFonts w:ascii="Arial" w:hAnsi="Arial" w:cs="Arial"/>
          <w:sz w:val="24"/>
          <w:szCs w:val="24"/>
        </w:rPr>
        <w:t xml:space="preserve">the appropriate course of action (i.e. </w:t>
      </w:r>
      <w:r w:rsidRPr="0071560B">
        <w:rPr>
          <w:rFonts w:ascii="Arial" w:hAnsi="Arial" w:cs="Arial"/>
          <w:sz w:val="24"/>
          <w:szCs w:val="24"/>
        </w:rPr>
        <w:t>whether</w:t>
      </w:r>
      <w:r w:rsidR="00976AA5" w:rsidRPr="0071560B">
        <w:rPr>
          <w:rFonts w:ascii="Arial" w:hAnsi="Arial" w:cs="Arial"/>
          <w:sz w:val="24"/>
          <w:szCs w:val="24"/>
        </w:rPr>
        <w:t xml:space="preserve"> the current incident classification is appropriate, or whether</w:t>
      </w:r>
      <w:r w:rsidRPr="0071560B">
        <w:rPr>
          <w:rFonts w:ascii="Arial" w:hAnsi="Arial" w:cs="Arial"/>
          <w:sz w:val="24"/>
          <w:szCs w:val="24"/>
        </w:rPr>
        <w:t xml:space="preserve"> further escalation</w:t>
      </w:r>
      <w:r w:rsidR="00976AA5" w:rsidRPr="0071560B">
        <w:rPr>
          <w:rFonts w:ascii="Arial" w:hAnsi="Arial" w:cs="Arial"/>
          <w:sz w:val="24"/>
          <w:szCs w:val="24"/>
        </w:rPr>
        <w:t>/de-escalation is required</w:t>
      </w:r>
      <w:r w:rsidR="00881446" w:rsidRPr="0071560B">
        <w:rPr>
          <w:rFonts w:ascii="Arial" w:hAnsi="Arial" w:cs="Arial"/>
          <w:sz w:val="24"/>
          <w:szCs w:val="24"/>
        </w:rPr>
        <w:t>)</w:t>
      </w:r>
      <w:r w:rsidR="00976AA5" w:rsidRPr="0071560B">
        <w:rPr>
          <w:rFonts w:ascii="Arial" w:hAnsi="Arial" w:cs="Arial"/>
          <w:sz w:val="24"/>
          <w:szCs w:val="24"/>
        </w:rPr>
        <w:t>.</w:t>
      </w:r>
      <w:r w:rsidR="0080323A" w:rsidRPr="0071560B">
        <w:rPr>
          <w:rFonts w:ascii="Arial" w:hAnsi="Arial" w:cs="Arial"/>
          <w:sz w:val="24"/>
          <w:szCs w:val="24"/>
        </w:rPr>
        <w:t xml:space="preserve"> </w:t>
      </w:r>
      <w:r w:rsidR="009D3CB9" w:rsidRPr="0071560B">
        <w:rPr>
          <w:rFonts w:ascii="Arial" w:hAnsi="Arial" w:cs="Arial"/>
          <w:sz w:val="24"/>
          <w:szCs w:val="24"/>
        </w:rPr>
        <w:t xml:space="preserve">The OIT Meeting Agenda can be found internally </w:t>
      </w:r>
      <w:hyperlink r:id="rId48" w:history="1">
        <w:proofErr w:type="spellStart"/>
        <w:r w:rsidR="00574F22" w:rsidRPr="0071560B">
          <w:rPr>
            <w:rStyle w:val="Hyperlink"/>
            <w:rFonts w:ascii="Arial" w:hAnsi="Arial" w:cs="Arial"/>
            <w:sz w:val="24"/>
            <w:szCs w:val="24"/>
          </w:rPr>
          <w:t>eRDM</w:t>
        </w:r>
        <w:proofErr w:type="spellEnd"/>
      </w:hyperlink>
      <w:r w:rsidR="009D3CB9" w:rsidRPr="0071560B">
        <w:rPr>
          <w:rFonts w:ascii="Arial" w:hAnsi="Arial" w:cs="Arial"/>
          <w:sz w:val="24"/>
          <w:szCs w:val="24"/>
        </w:rPr>
        <w:t>.</w:t>
      </w:r>
    </w:p>
    <w:p w14:paraId="53A542D4" w14:textId="66134E08" w:rsidR="008D3D0E" w:rsidRPr="0071560B" w:rsidRDefault="00CF786B" w:rsidP="002A27D2">
      <w:pPr>
        <w:spacing w:after="0" w:line="240" w:lineRule="auto"/>
        <w:jc w:val="both"/>
        <w:rPr>
          <w:rFonts w:ascii="Arial" w:hAnsi="Arial" w:cs="Arial"/>
          <w:color w:val="3F2A55"/>
          <w:sz w:val="24"/>
          <w:szCs w:val="24"/>
        </w:rPr>
      </w:pPr>
      <w:r w:rsidRPr="0071560B">
        <w:rPr>
          <w:rFonts w:ascii="Arial" w:hAnsi="Arial" w:cs="Arial"/>
          <w:sz w:val="24"/>
          <w:szCs w:val="24"/>
        </w:rPr>
        <w:t>At the end of every meeting, a list of</w:t>
      </w:r>
      <w:r w:rsidR="00B12845" w:rsidRPr="0071560B">
        <w:rPr>
          <w:rFonts w:ascii="Arial" w:hAnsi="Arial" w:cs="Arial"/>
          <w:sz w:val="24"/>
          <w:szCs w:val="24"/>
        </w:rPr>
        <w:t xml:space="preserve"> outstanding issues,</w:t>
      </w:r>
      <w:r w:rsidRPr="0071560B">
        <w:rPr>
          <w:rFonts w:ascii="Arial" w:hAnsi="Arial" w:cs="Arial"/>
          <w:sz w:val="24"/>
          <w:szCs w:val="24"/>
        </w:rPr>
        <w:t xml:space="preserve"> actions and assigned owners/deadlines should be completed and captured in the</w:t>
      </w:r>
      <w:r w:rsidR="00976AA5" w:rsidRPr="0071560B">
        <w:rPr>
          <w:rFonts w:ascii="Arial" w:hAnsi="Arial" w:cs="Arial"/>
          <w:sz w:val="24"/>
          <w:szCs w:val="24"/>
        </w:rPr>
        <w:t xml:space="preserve"> </w:t>
      </w:r>
      <w:r w:rsidR="00B12845" w:rsidRPr="0071560B">
        <w:rPr>
          <w:rFonts w:ascii="Arial" w:hAnsi="Arial" w:cs="Arial"/>
          <w:sz w:val="24"/>
          <w:szCs w:val="24"/>
        </w:rPr>
        <w:t>Issues &amp; Actions Log. Decisions with the associated rationale should also be captured in the Decision Log</w:t>
      </w:r>
      <w:r w:rsidR="005C43EB" w:rsidRPr="0071560B">
        <w:rPr>
          <w:rFonts w:ascii="Arial" w:hAnsi="Arial" w:cs="Arial"/>
          <w:sz w:val="24"/>
          <w:szCs w:val="24"/>
        </w:rPr>
        <w:t xml:space="preserve">. </w:t>
      </w:r>
      <w:r w:rsidRPr="0071560B">
        <w:rPr>
          <w:rFonts w:ascii="Arial" w:hAnsi="Arial" w:cs="Arial"/>
          <w:sz w:val="24"/>
          <w:szCs w:val="24"/>
        </w:rPr>
        <w:t xml:space="preserve">A </w:t>
      </w:r>
      <w:proofErr w:type="spellStart"/>
      <w:r w:rsidRPr="0071560B">
        <w:rPr>
          <w:rFonts w:ascii="Arial" w:hAnsi="Arial" w:cs="Arial"/>
          <w:sz w:val="24"/>
          <w:szCs w:val="24"/>
        </w:rPr>
        <w:t>S</w:t>
      </w:r>
      <w:r w:rsidR="00EB08B0" w:rsidRPr="0071560B">
        <w:rPr>
          <w:rFonts w:ascii="Arial" w:hAnsi="Arial" w:cs="Arial"/>
          <w:sz w:val="24"/>
          <w:szCs w:val="24"/>
        </w:rPr>
        <w:t>it</w:t>
      </w:r>
      <w:r w:rsidRPr="0071560B">
        <w:rPr>
          <w:rFonts w:ascii="Arial" w:hAnsi="Arial" w:cs="Arial"/>
          <w:sz w:val="24"/>
          <w:szCs w:val="24"/>
        </w:rPr>
        <w:t>R</w:t>
      </w:r>
      <w:r w:rsidR="00EB08B0" w:rsidRPr="0071560B">
        <w:rPr>
          <w:rFonts w:ascii="Arial" w:hAnsi="Arial" w:cs="Arial"/>
          <w:sz w:val="24"/>
          <w:szCs w:val="24"/>
        </w:rPr>
        <w:t>ep</w:t>
      </w:r>
      <w:proofErr w:type="spellEnd"/>
      <w:r w:rsidRPr="0071560B">
        <w:rPr>
          <w:rFonts w:ascii="Arial" w:hAnsi="Arial" w:cs="Arial"/>
          <w:sz w:val="24"/>
          <w:szCs w:val="24"/>
        </w:rPr>
        <w:t xml:space="preserve"> should also be produced</w:t>
      </w:r>
      <w:r w:rsidR="00552E3F" w:rsidRPr="0071560B">
        <w:rPr>
          <w:rFonts w:ascii="Arial" w:hAnsi="Arial" w:cs="Arial"/>
          <w:sz w:val="24"/>
          <w:szCs w:val="24"/>
        </w:rPr>
        <w:t xml:space="preserve"> (or updated)</w:t>
      </w:r>
      <w:r w:rsidRPr="0071560B">
        <w:rPr>
          <w:rFonts w:ascii="Arial" w:hAnsi="Arial" w:cs="Arial"/>
          <w:sz w:val="24"/>
          <w:szCs w:val="24"/>
        </w:rPr>
        <w:t xml:space="preserve"> by the Information Manager at the end of each OIT meeting</w:t>
      </w:r>
      <w:r w:rsidR="005C43EB" w:rsidRPr="0071560B">
        <w:rPr>
          <w:rFonts w:ascii="Arial" w:hAnsi="Arial" w:cs="Arial"/>
          <w:sz w:val="24"/>
          <w:szCs w:val="24"/>
        </w:rPr>
        <w:t xml:space="preserve">, as requested. </w:t>
      </w:r>
      <w:r w:rsidR="002C4692" w:rsidRPr="0071560B">
        <w:rPr>
          <w:rFonts w:ascii="Arial" w:hAnsi="Arial" w:cs="Arial"/>
          <w:color w:val="3F2A55"/>
          <w:sz w:val="24"/>
          <w:szCs w:val="24"/>
        </w:rPr>
        <w:t>All meeting documents and agreed decisions and actions should be uploaded to CLIO.</w:t>
      </w:r>
    </w:p>
    <w:p w14:paraId="2C4E4737" w14:textId="77777777" w:rsidR="00AC0FAF" w:rsidRPr="0071560B" w:rsidRDefault="00AC0FAF" w:rsidP="002A27D2">
      <w:pPr>
        <w:spacing w:after="0" w:line="240" w:lineRule="auto"/>
        <w:jc w:val="both"/>
        <w:rPr>
          <w:rFonts w:ascii="Arial" w:hAnsi="Arial" w:cs="Arial"/>
          <w:color w:val="3F2A55"/>
          <w:sz w:val="24"/>
          <w:szCs w:val="24"/>
        </w:rPr>
      </w:pPr>
    </w:p>
    <w:p w14:paraId="5A6CA2E9" w14:textId="4052894D" w:rsidR="0080323A" w:rsidRPr="0071560B" w:rsidRDefault="0080323A" w:rsidP="002A27D2">
      <w:pPr>
        <w:spacing w:after="0" w:line="240" w:lineRule="auto"/>
        <w:jc w:val="both"/>
        <w:rPr>
          <w:rFonts w:ascii="Arial" w:hAnsi="Arial" w:cs="Arial"/>
          <w:color w:val="3F2A55"/>
          <w:sz w:val="24"/>
          <w:szCs w:val="24"/>
        </w:rPr>
      </w:pPr>
      <w:r w:rsidRPr="0071560B">
        <w:rPr>
          <w:noProof/>
        </w:rPr>
        <w:drawing>
          <wp:inline distT="0" distB="0" distL="0" distR="0" wp14:anchorId="396A389F" wp14:editId="64763FB5">
            <wp:extent cx="4768619" cy="5500355"/>
            <wp:effectExtent l="0" t="0" r="0" b="5715"/>
            <wp:docPr id="1103024307" name="Picture 1" descr="A document with text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3024307" name="Picture 1" descr="A document with text on it&#10;&#10;AI-generated content may be incorrect."/>
                    <pic:cNvPicPr/>
                  </pic:nvPicPr>
                  <pic:blipFill>
                    <a:blip r:embed="rId49"/>
                    <a:stretch>
                      <a:fillRect/>
                    </a:stretch>
                  </pic:blipFill>
                  <pic:spPr>
                    <a:xfrm>
                      <a:off x="0" y="0"/>
                      <a:ext cx="4772079" cy="5504346"/>
                    </a:xfrm>
                    <a:prstGeom prst="rect">
                      <a:avLst/>
                    </a:prstGeom>
                  </pic:spPr>
                </pic:pic>
              </a:graphicData>
            </a:graphic>
          </wp:inline>
        </w:drawing>
      </w:r>
    </w:p>
    <w:p w14:paraId="6F9CC62A" w14:textId="77777777" w:rsidR="00BF7893" w:rsidRPr="0071560B" w:rsidRDefault="00BF7893" w:rsidP="00630C85">
      <w:pPr>
        <w:spacing w:after="0" w:line="240" w:lineRule="auto"/>
        <w:jc w:val="both"/>
        <w:rPr>
          <w:rFonts w:ascii="Arial" w:hAnsi="Arial" w:cs="Arial"/>
          <w:sz w:val="24"/>
          <w:szCs w:val="24"/>
        </w:rPr>
      </w:pPr>
    </w:p>
    <w:p w14:paraId="151C71E8" w14:textId="4DAE43CF" w:rsidR="001479D5" w:rsidRPr="0071560B" w:rsidRDefault="00EA6667" w:rsidP="00460BB3">
      <w:pPr>
        <w:pStyle w:val="Heading3"/>
        <w:spacing w:after="240" w:line="240" w:lineRule="auto"/>
        <w:rPr>
          <w:rFonts w:ascii="Arial" w:hAnsi="Arial" w:cs="Arial"/>
          <w:color w:val="3F2A55"/>
        </w:rPr>
      </w:pPr>
      <w:bookmarkStart w:id="81" w:name="_Toc194956987"/>
      <w:r w:rsidRPr="0071560B">
        <w:rPr>
          <w:rFonts w:ascii="Arial" w:hAnsi="Arial" w:cs="Arial"/>
          <w:color w:val="3F2A55"/>
        </w:rPr>
        <w:lastRenderedPageBreak/>
        <w:t>8</w:t>
      </w:r>
      <w:r w:rsidR="007D47C4" w:rsidRPr="0071560B">
        <w:rPr>
          <w:rFonts w:ascii="Arial" w:hAnsi="Arial" w:cs="Arial"/>
          <w:color w:val="3F2A55"/>
        </w:rPr>
        <w:t>.3</w:t>
      </w:r>
      <w:r w:rsidR="00507200" w:rsidRPr="0071560B">
        <w:rPr>
          <w:rFonts w:ascii="Arial" w:hAnsi="Arial" w:cs="Arial"/>
          <w:color w:val="3F2A55"/>
        </w:rPr>
        <w:t xml:space="preserve"> </w:t>
      </w:r>
      <w:r w:rsidR="001479D5" w:rsidRPr="0071560B">
        <w:rPr>
          <w:rFonts w:ascii="Arial" w:hAnsi="Arial" w:cs="Arial"/>
          <w:color w:val="3F2A55"/>
        </w:rPr>
        <w:t>SIT Meeting Agenda</w:t>
      </w:r>
      <w:bookmarkEnd w:id="81"/>
    </w:p>
    <w:p w14:paraId="7F4AA02D" w14:textId="6A235927" w:rsidR="00976AA5" w:rsidRPr="0071560B" w:rsidRDefault="00976AA5" w:rsidP="00460BB3">
      <w:pPr>
        <w:spacing w:after="0" w:line="240" w:lineRule="auto"/>
        <w:jc w:val="both"/>
        <w:rPr>
          <w:rFonts w:ascii="Arial" w:hAnsi="Arial" w:cs="Arial"/>
          <w:sz w:val="24"/>
          <w:szCs w:val="24"/>
        </w:rPr>
      </w:pPr>
      <w:r w:rsidRPr="0071560B">
        <w:rPr>
          <w:rFonts w:ascii="Arial" w:hAnsi="Arial" w:cs="Arial"/>
          <w:sz w:val="24"/>
          <w:szCs w:val="24"/>
        </w:rPr>
        <w:t xml:space="preserve">The SIT Meeting </w:t>
      </w:r>
      <w:r w:rsidR="00EB08B0" w:rsidRPr="0071560B">
        <w:rPr>
          <w:rFonts w:ascii="Arial" w:hAnsi="Arial" w:cs="Arial"/>
          <w:sz w:val="24"/>
          <w:szCs w:val="24"/>
        </w:rPr>
        <w:t>A</w:t>
      </w:r>
      <w:r w:rsidRPr="0071560B">
        <w:rPr>
          <w:rFonts w:ascii="Arial" w:hAnsi="Arial" w:cs="Arial"/>
          <w:sz w:val="24"/>
          <w:szCs w:val="24"/>
        </w:rPr>
        <w:t xml:space="preserve">genda should be used by the </w:t>
      </w:r>
      <w:r w:rsidR="008D3D0E" w:rsidRPr="0071560B">
        <w:rPr>
          <w:rFonts w:ascii="Arial" w:hAnsi="Arial" w:cs="Arial"/>
          <w:sz w:val="24"/>
          <w:szCs w:val="24"/>
        </w:rPr>
        <w:t>SIT Chair</w:t>
      </w:r>
      <w:r w:rsidRPr="0071560B">
        <w:rPr>
          <w:rFonts w:ascii="Arial" w:hAnsi="Arial" w:cs="Arial"/>
          <w:sz w:val="24"/>
          <w:szCs w:val="24"/>
        </w:rPr>
        <w:t xml:space="preserve"> during every SIT meeting. </w:t>
      </w:r>
    </w:p>
    <w:p w14:paraId="4A04EFC5" w14:textId="214B9933" w:rsidR="009D3CB9" w:rsidRPr="0071560B" w:rsidRDefault="00881446" w:rsidP="009D3CB9">
      <w:pPr>
        <w:spacing w:before="240" w:line="240" w:lineRule="auto"/>
        <w:jc w:val="both"/>
        <w:rPr>
          <w:rFonts w:ascii="Arial" w:hAnsi="Arial" w:cs="Arial"/>
          <w:sz w:val="24"/>
          <w:szCs w:val="24"/>
        </w:rPr>
      </w:pPr>
      <w:r w:rsidRPr="0071560B">
        <w:rPr>
          <w:rFonts w:ascii="Arial" w:hAnsi="Arial" w:cs="Arial"/>
          <w:sz w:val="24"/>
          <w:szCs w:val="24"/>
        </w:rPr>
        <w:t xml:space="preserve">The agenda will support the team to build situational awareness, obtain initial thoughts on incident classification and receive key updates from </w:t>
      </w:r>
      <w:r w:rsidR="00E36918" w:rsidRPr="0071560B">
        <w:rPr>
          <w:rFonts w:ascii="Arial" w:hAnsi="Arial" w:cs="Arial"/>
          <w:sz w:val="24"/>
          <w:szCs w:val="24"/>
        </w:rPr>
        <w:t>division</w:t>
      </w:r>
      <w:r w:rsidRPr="0071560B">
        <w:rPr>
          <w:rFonts w:ascii="Arial" w:hAnsi="Arial" w:cs="Arial"/>
          <w:sz w:val="24"/>
          <w:szCs w:val="24"/>
        </w:rPr>
        <w:t xml:space="preserve"> representatives/external agencies as required. The agenda also prompts the SIT to consider the appropriate course of action (i.e. whether the current incident classification is appropriate, or whether further escalation to </w:t>
      </w:r>
      <w:proofErr w:type="spellStart"/>
      <w:r w:rsidRPr="0071560B">
        <w:rPr>
          <w:rFonts w:ascii="Arial" w:hAnsi="Arial" w:cs="Arial"/>
          <w:sz w:val="24"/>
          <w:szCs w:val="24"/>
        </w:rPr>
        <w:t>SGoRR</w:t>
      </w:r>
      <w:proofErr w:type="spellEnd"/>
      <w:r w:rsidRPr="0071560B">
        <w:rPr>
          <w:rFonts w:ascii="Arial" w:hAnsi="Arial" w:cs="Arial"/>
          <w:sz w:val="24"/>
          <w:szCs w:val="24"/>
        </w:rPr>
        <w:t xml:space="preserve">/de-escalation is required). </w:t>
      </w:r>
      <w:r w:rsidR="009D3CB9" w:rsidRPr="0071560B">
        <w:rPr>
          <w:rFonts w:ascii="Arial" w:hAnsi="Arial" w:cs="Arial"/>
          <w:sz w:val="24"/>
          <w:szCs w:val="24"/>
        </w:rPr>
        <w:t xml:space="preserve">The SIT Meeting Agenda can be found internally </w:t>
      </w:r>
      <w:hyperlink r:id="rId50" w:history="1">
        <w:proofErr w:type="spellStart"/>
        <w:r w:rsidR="005C43EB" w:rsidRPr="0071560B">
          <w:rPr>
            <w:rStyle w:val="Hyperlink"/>
            <w:rFonts w:ascii="Arial" w:hAnsi="Arial" w:cs="Arial"/>
            <w:sz w:val="24"/>
            <w:szCs w:val="24"/>
          </w:rPr>
          <w:t>eRDM</w:t>
        </w:r>
        <w:proofErr w:type="spellEnd"/>
      </w:hyperlink>
      <w:r w:rsidR="009D3CB9" w:rsidRPr="0071560B">
        <w:rPr>
          <w:rFonts w:ascii="Arial" w:hAnsi="Arial" w:cs="Arial"/>
          <w:sz w:val="24"/>
          <w:szCs w:val="24"/>
        </w:rPr>
        <w:t>.</w:t>
      </w:r>
    </w:p>
    <w:p w14:paraId="49271477" w14:textId="6E2EEAD5" w:rsidR="009D3CB9" w:rsidRPr="0071560B" w:rsidRDefault="00B12845" w:rsidP="00E36918">
      <w:pPr>
        <w:spacing w:after="0" w:line="240" w:lineRule="auto"/>
        <w:jc w:val="both"/>
        <w:rPr>
          <w:rFonts w:ascii="Arial" w:hAnsi="Arial" w:cs="Arial"/>
          <w:color w:val="3F2A55"/>
          <w:sz w:val="24"/>
          <w:szCs w:val="24"/>
        </w:rPr>
      </w:pPr>
      <w:r w:rsidRPr="0071560B">
        <w:rPr>
          <w:rFonts w:ascii="Arial" w:hAnsi="Arial" w:cs="Arial"/>
          <w:sz w:val="24"/>
          <w:szCs w:val="24"/>
        </w:rPr>
        <w:t>At the end of every meeting, a list of outstanding issues, actions and assigned owners/deadlines should be completed and captured in the Issues &amp; Actions Log. Decisions with the associated rationale should also be captured in the Decision Log</w:t>
      </w:r>
      <w:r w:rsidR="005C43EB" w:rsidRPr="0071560B">
        <w:rPr>
          <w:rFonts w:ascii="Arial" w:hAnsi="Arial" w:cs="Arial"/>
          <w:sz w:val="24"/>
          <w:szCs w:val="24"/>
        </w:rPr>
        <w:t xml:space="preserve">. </w:t>
      </w:r>
      <w:r w:rsidRPr="0071560B">
        <w:rPr>
          <w:rFonts w:ascii="Arial" w:hAnsi="Arial" w:cs="Arial"/>
          <w:sz w:val="24"/>
          <w:szCs w:val="24"/>
        </w:rPr>
        <w:t xml:space="preserve">A </w:t>
      </w:r>
      <w:proofErr w:type="spellStart"/>
      <w:r w:rsidRPr="0071560B">
        <w:rPr>
          <w:rFonts w:ascii="Arial" w:hAnsi="Arial" w:cs="Arial"/>
          <w:sz w:val="24"/>
          <w:szCs w:val="24"/>
        </w:rPr>
        <w:t>SitRep</w:t>
      </w:r>
      <w:proofErr w:type="spellEnd"/>
      <w:r w:rsidRPr="0071560B">
        <w:rPr>
          <w:rFonts w:ascii="Arial" w:hAnsi="Arial" w:cs="Arial"/>
          <w:sz w:val="24"/>
          <w:szCs w:val="24"/>
        </w:rPr>
        <w:t xml:space="preserve"> should also be produced (or updated) by the Information Manager at the end of each SIT meeting</w:t>
      </w:r>
      <w:r w:rsidR="005C43EB" w:rsidRPr="0071560B">
        <w:rPr>
          <w:rFonts w:ascii="Arial" w:hAnsi="Arial" w:cs="Arial"/>
          <w:sz w:val="24"/>
          <w:szCs w:val="24"/>
        </w:rPr>
        <w:t xml:space="preserve">, as requested. </w:t>
      </w:r>
      <w:r w:rsidR="00E36918" w:rsidRPr="0071560B">
        <w:rPr>
          <w:rFonts w:ascii="Arial" w:hAnsi="Arial" w:cs="Arial"/>
          <w:color w:val="3F2A55"/>
          <w:sz w:val="24"/>
          <w:szCs w:val="24"/>
        </w:rPr>
        <w:t>All meeting documents and agreed decisions and actions should be uploaded to CLIO.</w:t>
      </w:r>
    </w:p>
    <w:p w14:paraId="698665DF" w14:textId="77777777" w:rsidR="00E36918" w:rsidRPr="0071560B" w:rsidRDefault="00E36918" w:rsidP="00E36918">
      <w:pPr>
        <w:spacing w:after="0" w:line="240" w:lineRule="auto"/>
        <w:jc w:val="both"/>
        <w:rPr>
          <w:rFonts w:ascii="Arial" w:hAnsi="Arial" w:cs="Arial"/>
          <w:color w:val="3F2A55"/>
          <w:sz w:val="24"/>
          <w:szCs w:val="24"/>
        </w:rPr>
      </w:pPr>
    </w:p>
    <w:p w14:paraId="0FB3918D" w14:textId="3D65E451" w:rsidR="005B451E" w:rsidRPr="0071560B" w:rsidRDefault="00D73BDA" w:rsidP="00814352">
      <w:pPr>
        <w:spacing w:line="240" w:lineRule="auto"/>
        <w:jc w:val="both"/>
        <w:rPr>
          <w:rFonts w:ascii="Arial" w:hAnsi="Arial" w:cs="Arial"/>
          <w:color w:val="3F2A55"/>
          <w:sz w:val="24"/>
          <w:szCs w:val="24"/>
        </w:rPr>
      </w:pPr>
      <w:r w:rsidRPr="0071560B">
        <w:rPr>
          <w:noProof/>
        </w:rPr>
        <w:drawing>
          <wp:inline distT="0" distB="0" distL="0" distR="0" wp14:anchorId="03F21629" wp14:editId="069CD9B1">
            <wp:extent cx="4614530" cy="5647764"/>
            <wp:effectExtent l="0" t="0" r="0" b="0"/>
            <wp:docPr id="29208214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4625605" cy="5661319"/>
                    </a:xfrm>
                    <a:prstGeom prst="rect">
                      <a:avLst/>
                    </a:prstGeom>
                    <a:noFill/>
                    <a:ln>
                      <a:noFill/>
                    </a:ln>
                  </pic:spPr>
                </pic:pic>
              </a:graphicData>
            </a:graphic>
          </wp:inline>
        </w:drawing>
      </w:r>
    </w:p>
    <w:p w14:paraId="1E94BF59" w14:textId="25B09091" w:rsidR="00493E7D" w:rsidRPr="0071560B" w:rsidRDefault="00EA6667" w:rsidP="00493E7D">
      <w:pPr>
        <w:pStyle w:val="Heading3"/>
        <w:spacing w:after="240"/>
        <w:rPr>
          <w:rFonts w:ascii="Arial" w:hAnsi="Arial" w:cs="Arial"/>
          <w:color w:val="3F2A56"/>
        </w:rPr>
      </w:pPr>
      <w:bookmarkStart w:id="82" w:name="_Toc194956988"/>
      <w:r w:rsidRPr="0071560B">
        <w:rPr>
          <w:rFonts w:ascii="Arial" w:hAnsi="Arial" w:cs="Arial"/>
          <w:color w:val="3F2A56"/>
        </w:rPr>
        <w:lastRenderedPageBreak/>
        <w:t>8</w:t>
      </w:r>
      <w:r w:rsidR="007D47C4" w:rsidRPr="0071560B">
        <w:rPr>
          <w:rFonts w:ascii="Arial" w:hAnsi="Arial" w:cs="Arial"/>
          <w:color w:val="3F2A56"/>
        </w:rPr>
        <w:t>.4</w:t>
      </w:r>
      <w:r w:rsidR="00AC51D6" w:rsidRPr="0071560B">
        <w:rPr>
          <w:rFonts w:ascii="Arial" w:hAnsi="Arial" w:cs="Arial"/>
          <w:color w:val="3F2A56"/>
        </w:rPr>
        <w:t xml:space="preserve"> </w:t>
      </w:r>
      <w:r w:rsidR="001479D5" w:rsidRPr="0071560B">
        <w:rPr>
          <w:rFonts w:ascii="Arial" w:hAnsi="Arial" w:cs="Arial"/>
          <w:color w:val="3F2A56"/>
        </w:rPr>
        <w:t>Information Board</w:t>
      </w:r>
      <w:bookmarkEnd w:id="82"/>
    </w:p>
    <w:p w14:paraId="4B7D6D8F" w14:textId="75AC1A69" w:rsidR="00507200" w:rsidRPr="0071560B" w:rsidRDefault="00552E3F" w:rsidP="002A27D2">
      <w:pPr>
        <w:jc w:val="both"/>
        <w:rPr>
          <w:rFonts w:ascii="Arial" w:hAnsi="Arial" w:cs="Arial"/>
          <w:sz w:val="24"/>
        </w:rPr>
      </w:pPr>
      <w:r w:rsidRPr="0071560B">
        <w:rPr>
          <w:rFonts w:ascii="Arial" w:hAnsi="Arial" w:cs="Arial"/>
          <w:sz w:val="24"/>
        </w:rPr>
        <w:t xml:space="preserve">The Information Board should </w:t>
      </w:r>
      <w:r w:rsidR="00B44FC1" w:rsidRPr="0071560B">
        <w:rPr>
          <w:rFonts w:ascii="Arial" w:hAnsi="Arial" w:cs="Arial"/>
          <w:sz w:val="24"/>
        </w:rPr>
        <w:t xml:space="preserve">be </w:t>
      </w:r>
      <w:r w:rsidRPr="0071560B">
        <w:rPr>
          <w:rFonts w:ascii="Arial" w:hAnsi="Arial" w:cs="Arial"/>
          <w:sz w:val="24"/>
        </w:rPr>
        <w:t xml:space="preserve">displayed in the </w:t>
      </w:r>
      <w:r w:rsidR="00405E97" w:rsidRPr="0071560B">
        <w:rPr>
          <w:rFonts w:ascii="Arial" w:hAnsi="Arial" w:cs="Arial"/>
          <w:sz w:val="24"/>
        </w:rPr>
        <w:t>i</w:t>
      </w:r>
      <w:r w:rsidR="00F638FC" w:rsidRPr="0071560B">
        <w:rPr>
          <w:rFonts w:ascii="Arial" w:hAnsi="Arial" w:cs="Arial"/>
          <w:sz w:val="24"/>
        </w:rPr>
        <w:t>ncident room</w:t>
      </w:r>
      <w:r w:rsidR="00405E97" w:rsidRPr="0071560B">
        <w:rPr>
          <w:rFonts w:ascii="Arial" w:hAnsi="Arial" w:cs="Arial"/>
          <w:sz w:val="24"/>
        </w:rPr>
        <w:t xml:space="preserve"> and uploaded to CLIO (when working remotely)</w:t>
      </w:r>
      <w:r w:rsidRPr="0071560B">
        <w:rPr>
          <w:rFonts w:ascii="Arial" w:hAnsi="Arial" w:cs="Arial"/>
          <w:sz w:val="24"/>
        </w:rPr>
        <w:t>.</w:t>
      </w:r>
      <w:r w:rsidR="009D3CB9" w:rsidRPr="0071560B">
        <w:rPr>
          <w:rFonts w:ascii="Arial" w:hAnsi="Arial" w:cs="Arial"/>
          <w:sz w:val="24"/>
        </w:rPr>
        <w:t xml:space="preserve"> The template is available internally</w:t>
      </w:r>
      <w:r w:rsidR="005C43EB" w:rsidRPr="0071560B">
        <w:rPr>
          <w:rFonts w:ascii="Arial" w:hAnsi="Arial" w:cs="Arial"/>
          <w:sz w:val="24"/>
        </w:rPr>
        <w:t xml:space="preserve"> in</w:t>
      </w:r>
      <w:r w:rsidR="009D3CB9" w:rsidRPr="0071560B">
        <w:rPr>
          <w:rFonts w:ascii="Arial" w:hAnsi="Arial" w:cs="Arial"/>
          <w:sz w:val="24"/>
        </w:rPr>
        <w:t xml:space="preserve"> </w:t>
      </w:r>
      <w:hyperlink r:id="rId52" w:history="1">
        <w:proofErr w:type="spellStart"/>
        <w:r w:rsidR="005C43EB" w:rsidRPr="0071560B">
          <w:rPr>
            <w:rStyle w:val="Hyperlink"/>
            <w:rFonts w:ascii="Arial" w:hAnsi="Arial" w:cs="Arial"/>
            <w:sz w:val="24"/>
          </w:rPr>
          <w:t>eRDM</w:t>
        </w:r>
        <w:proofErr w:type="spellEnd"/>
      </w:hyperlink>
      <w:r w:rsidR="009D3CB9" w:rsidRPr="0071560B">
        <w:rPr>
          <w:rFonts w:ascii="Arial" w:hAnsi="Arial" w:cs="Arial"/>
          <w:sz w:val="24"/>
        </w:rPr>
        <w:t>.</w:t>
      </w:r>
    </w:p>
    <w:p w14:paraId="25E0D194" w14:textId="0DED00BC" w:rsidR="00976AA5" w:rsidRPr="0071560B" w:rsidRDefault="005C43EB" w:rsidP="002A27D2">
      <w:pPr>
        <w:spacing w:after="0" w:line="240" w:lineRule="auto"/>
        <w:jc w:val="both"/>
        <w:rPr>
          <w:rFonts w:ascii="Arial" w:hAnsi="Arial" w:cs="Arial"/>
          <w:sz w:val="24"/>
          <w:szCs w:val="24"/>
        </w:rPr>
      </w:pPr>
      <w:r w:rsidRPr="0071560B">
        <w:rPr>
          <w:rFonts w:ascii="Arial" w:hAnsi="Arial" w:cs="Arial"/>
          <w:sz w:val="24"/>
          <w:szCs w:val="24"/>
        </w:rPr>
        <w:t xml:space="preserve">The Facilitator should capture the key information and </w:t>
      </w:r>
      <w:r w:rsidR="00B249B7" w:rsidRPr="0071560B">
        <w:rPr>
          <w:rFonts w:ascii="Arial" w:hAnsi="Arial" w:cs="Arial"/>
          <w:sz w:val="24"/>
          <w:szCs w:val="24"/>
        </w:rPr>
        <w:t xml:space="preserve">be referred to during the course of the meeting by the </w:t>
      </w:r>
      <w:r w:rsidR="0080323A" w:rsidRPr="0071560B">
        <w:rPr>
          <w:rFonts w:ascii="Arial" w:hAnsi="Arial" w:cs="Arial"/>
          <w:sz w:val="24"/>
          <w:szCs w:val="24"/>
        </w:rPr>
        <w:t>relevant C</w:t>
      </w:r>
      <w:r w:rsidR="00B249B7" w:rsidRPr="0071560B">
        <w:rPr>
          <w:rFonts w:ascii="Arial" w:hAnsi="Arial" w:cs="Arial"/>
          <w:sz w:val="24"/>
          <w:szCs w:val="24"/>
        </w:rPr>
        <w:t>hair, to ensure the team objectives are driving the response to the incident.</w:t>
      </w:r>
      <w:r w:rsidR="00976AA5" w:rsidRPr="0071560B">
        <w:rPr>
          <w:rFonts w:ascii="Arial" w:hAnsi="Arial" w:cs="Arial"/>
          <w:sz w:val="24"/>
          <w:szCs w:val="24"/>
        </w:rPr>
        <w:t xml:space="preserve"> </w:t>
      </w:r>
    </w:p>
    <w:p w14:paraId="3CD4F14F" w14:textId="2499E2EE" w:rsidR="00D77DCE" w:rsidRPr="0071560B" w:rsidRDefault="00D77DCE" w:rsidP="00D77DCE"/>
    <w:p w14:paraId="54CA7A14" w14:textId="01A6DE26" w:rsidR="00D77DCE" w:rsidRPr="0071560B" w:rsidRDefault="002A5492" w:rsidP="00D77DCE">
      <w:r w:rsidRPr="0071560B">
        <w:rPr>
          <w:noProof/>
          <w:lang w:eastAsia="en-GB"/>
        </w:rPr>
        <w:drawing>
          <wp:inline distT="0" distB="0" distL="0" distR="0" wp14:anchorId="459175A0" wp14:editId="79A5189D">
            <wp:extent cx="5749632" cy="3014345"/>
            <wp:effectExtent l="0" t="0" r="3810" b="0"/>
            <wp:docPr id="239" name="Picture 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5754080" cy="3016677"/>
                    </a:xfrm>
                    <a:prstGeom prst="rect">
                      <a:avLst/>
                    </a:prstGeom>
                    <a:noFill/>
                  </pic:spPr>
                </pic:pic>
              </a:graphicData>
            </a:graphic>
          </wp:inline>
        </w:drawing>
      </w:r>
    </w:p>
    <w:p w14:paraId="4A46E45D" w14:textId="77777777" w:rsidR="0080323A" w:rsidRPr="0071560B" w:rsidRDefault="0080323A" w:rsidP="00D77DCE"/>
    <w:p w14:paraId="75BF2FBC" w14:textId="77777777" w:rsidR="005B451E" w:rsidRPr="0071560B" w:rsidRDefault="005B451E" w:rsidP="00D77DCE"/>
    <w:p w14:paraId="58D97C7B" w14:textId="77777777" w:rsidR="005B451E" w:rsidRPr="0071560B" w:rsidRDefault="005B451E" w:rsidP="00D77DCE"/>
    <w:p w14:paraId="7CA2C4A1" w14:textId="77777777" w:rsidR="005B451E" w:rsidRPr="0071560B" w:rsidRDefault="005B451E" w:rsidP="00D77DCE"/>
    <w:p w14:paraId="7043AABE" w14:textId="77777777" w:rsidR="005B451E" w:rsidRPr="0071560B" w:rsidRDefault="005B451E" w:rsidP="00D77DCE"/>
    <w:p w14:paraId="13C64652" w14:textId="77777777" w:rsidR="005B451E" w:rsidRPr="0071560B" w:rsidRDefault="005B451E" w:rsidP="00D77DCE"/>
    <w:p w14:paraId="09D247DE" w14:textId="77777777" w:rsidR="005B451E" w:rsidRPr="0071560B" w:rsidRDefault="005B451E" w:rsidP="00D77DCE"/>
    <w:p w14:paraId="7DD16909" w14:textId="77777777" w:rsidR="005B451E" w:rsidRPr="0071560B" w:rsidRDefault="005B451E" w:rsidP="00D77DCE"/>
    <w:p w14:paraId="6E115F7C" w14:textId="77777777" w:rsidR="005B451E" w:rsidRPr="0071560B" w:rsidRDefault="005B451E" w:rsidP="00D77DCE"/>
    <w:p w14:paraId="22700841" w14:textId="77777777" w:rsidR="005B451E" w:rsidRPr="0071560B" w:rsidRDefault="005B451E" w:rsidP="00D77DCE"/>
    <w:p w14:paraId="66F5E734" w14:textId="77777777" w:rsidR="005B451E" w:rsidRPr="0071560B" w:rsidRDefault="005B451E" w:rsidP="00D77DCE"/>
    <w:p w14:paraId="5AF88596" w14:textId="77777777" w:rsidR="005B451E" w:rsidRPr="0071560B" w:rsidRDefault="005B451E" w:rsidP="00D77DCE"/>
    <w:p w14:paraId="2427F6D9" w14:textId="77777777" w:rsidR="005B451E" w:rsidRPr="0071560B" w:rsidRDefault="005B451E" w:rsidP="00D77DCE"/>
    <w:p w14:paraId="797E9F7F" w14:textId="33560CB3" w:rsidR="00EE008D" w:rsidRPr="0071560B" w:rsidRDefault="00EA6667" w:rsidP="00EE008D">
      <w:pPr>
        <w:pStyle w:val="Heading3"/>
        <w:rPr>
          <w:rFonts w:ascii="Arial" w:hAnsi="Arial" w:cs="Arial"/>
        </w:rPr>
      </w:pPr>
      <w:bookmarkStart w:id="83" w:name="_Toc194956989"/>
      <w:r w:rsidRPr="0071560B">
        <w:rPr>
          <w:rFonts w:ascii="Arial" w:hAnsi="Arial" w:cs="Arial"/>
          <w:color w:val="3F2A55"/>
        </w:rPr>
        <w:lastRenderedPageBreak/>
        <w:t>8</w:t>
      </w:r>
      <w:r w:rsidR="00EE008D" w:rsidRPr="0071560B">
        <w:rPr>
          <w:rFonts w:ascii="Arial" w:hAnsi="Arial" w:cs="Arial"/>
          <w:color w:val="3F2A55"/>
        </w:rPr>
        <w:t>.5 Objectives Board</w:t>
      </w:r>
      <w:bookmarkEnd w:id="83"/>
    </w:p>
    <w:p w14:paraId="09B9B46A" w14:textId="31805A0C" w:rsidR="00EE008D" w:rsidRPr="0071560B" w:rsidRDefault="00EE008D" w:rsidP="002A27D2">
      <w:pPr>
        <w:spacing w:before="240"/>
        <w:jc w:val="both"/>
        <w:rPr>
          <w:rFonts w:ascii="Arial" w:hAnsi="Arial" w:cs="Arial"/>
          <w:sz w:val="24"/>
        </w:rPr>
      </w:pPr>
      <w:r w:rsidRPr="0071560B">
        <w:rPr>
          <w:rFonts w:ascii="Arial" w:hAnsi="Arial" w:cs="Arial"/>
          <w:sz w:val="24"/>
        </w:rPr>
        <w:t>The Objectives Board should be populated and managed by the Facilitator</w:t>
      </w:r>
      <w:r w:rsidR="00AC0FAF" w:rsidRPr="0071560B">
        <w:rPr>
          <w:rFonts w:ascii="Arial" w:hAnsi="Arial" w:cs="Arial"/>
          <w:sz w:val="24"/>
        </w:rPr>
        <w:t xml:space="preserve"> and uploaded into CLIO</w:t>
      </w:r>
      <w:r w:rsidRPr="0071560B">
        <w:rPr>
          <w:rFonts w:ascii="Arial" w:hAnsi="Arial" w:cs="Arial"/>
          <w:sz w:val="24"/>
        </w:rPr>
        <w:t xml:space="preserve">. This should be </w:t>
      </w:r>
      <w:r w:rsidR="0080323A" w:rsidRPr="0071560B">
        <w:rPr>
          <w:rFonts w:ascii="Arial" w:hAnsi="Arial" w:cs="Arial"/>
          <w:sz w:val="24"/>
        </w:rPr>
        <w:t>available on CLIO</w:t>
      </w:r>
      <w:r w:rsidRPr="0071560B">
        <w:rPr>
          <w:rFonts w:ascii="Arial" w:hAnsi="Arial" w:cs="Arial"/>
          <w:sz w:val="24"/>
        </w:rPr>
        <w:t xml:space="preserve"> </w:t>
      </w:r>
      <w:r w:rsidR="00C34418" w:rsidRPr="0071560B">
        <w:rPr>
          <w:rFonts w:ascii="Arial" w:hAnsi="Arial" w:cs="Arial"/>
          <w:sz w:val="24"/>
        </w:rPr>
        <w:t>throughout the response</w:t>
      </w:r>
      <w:r w:rsidRPr="0071560B">
        <w:rPr>
          <w:rFonts w:ascii="Arial" w:hAnsi="Arial" w:cs="Arial"/>
          <w:sz w:val="24"/>
        </w:rPr>
        <w:t xml:space="preserve"> and updated in line with </w:t>
      </w:r>
      <w:proofErr w:type="spellStart"/>
      <w:r w:rsidRPr="0071560B">
        <w:rPr>
          <w:rFonts w:ascii="Arial" w:hAnsi="Arial" w:cs="Arial"/>
          <w:sz w:val="24"/>
        </w:rPr>
        <w:t>FSS’s</w:t>
      </w:r>
      <w:proofErr w:type="spellEnd"/>
      <w:r w:rsidRPr="0071560B">
        <w:rPr>
          <w:rFonts w:ascii="Arial" w:hAnsi="Arial" w:cs="Arial"/>
          <w:sz w:val="24"/>
        </w:rPr>
        <w:t xml:space="preserve"> </w:t>
      </w:r>
      <w:r w:rsidR="00063060" w:rsidRPr="0071560B">
        <w:rPr>
          <w:rFonts w:ascii="Arial" w:hAnsi="Arial" w:cs="Arial"/>
          <w:sz w:val="24"/>
        </w:rPr>
        <w:t>operational and strategic incident objectives.</w:t>
      </w:r>
      <w:r w:rsidR="00B81C0E" w:rsidRPr="0071560B">
        <w:rPr>
          <w:rFonts w:ascii="Arial" w:hAnsi="Arial" w:cs="Arial"/>
          <w:color w:val="3F2A56"/>
          <w:lang w:eastAsia="en-GB"/>
        </w:rPr>
        <w:t xml:space="preserve"> </w:t>
      </w:r>
      <w:r w:rsidR="009D3CB9" w:rsidRPr="0071560B">
        <w:rPr>
          <w:rFonts w:ascii="Arial" w:hAnsi="Arial" w:cs="Arial"/>
          <w:sz w:val="24"/>
        </w:rPr>
        <w:t>The template is available</w:t>
      </w:r>
      <w:r w:rsidR="005C43EB" w:rsidRPr="0071560B">
        <w:rPr>
          <w:rFonts w:ascii="Arial" w:hAnsi="Arial" w:cs="Arial"/>
          <w:sz w:val="24"/>
        </w:rPr>
        <w:t xml:space="preserve"> in </w:t>
      </w:r>
      <w:hyperlink r:id="rId54" w:history="1">
        <w:proofErr w:type="spellStart"/>
        <w:r w:rsidR="005C43EB" w:rsidRPr="0071560B">
          <w:rPr>
            <w:rStyle w:val="Hyperlink"/>
            <w:rFonts w:ascii="Arial" w:hAnsi="Arial" w:cs="Arial"/>
            <w:sz w:val="24"/>
          </w:rPr>
          <w:t>eRDM</w:t>
        </w:r>
        <w:proofErr w:type="spellEnd"/>
      </w:hyperlink>
      <w:r w:rsidR="009D3CB9" w:rsidRPr="0071560B">
        <w:rPr>
          <w:rFonts w:ascii="Arial" w:hAnsi="Arial" w:cs="Arial"/>
          <w:sz w:val="24"/>
        </w:rPr>
        <w:t>.</w:t>
      </w:r>
    </w:p>
    <w:p w14:paraId="47412AE4" w14:textId="240B476B" w:rsidR="00814352" w:rsidRPr="0071560B" w:rsidRDefault="00A60AE1" w:rsidP="00EE008D">
      <w:r w:rsidRPr="0071560B">
        <w:t xml:space="preserve"> </w:t>
      </w:r>
      <w:r w:rsidR="004A1D13" w:rsidRPr="0071560B">
        <w:rPr>
          <w:noProof/>
        </w:rPr>
        <w:drawing>
          <wp:inline distT="0" distB="0" distL="0" distR="0" wp14:anchorId="50542296" wp14:editId="3AA604EA">
            <wp:extent cx="5999871" cy="2880284"/>
            <wp:effectExtent l="0" t="0" r="1270" b="0"/>
            <wp:docPr id="1936516797" name="Picture 1" descr="A close-up of a pap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6516797" name="Picture 1" descr="A close-up of a paper"/>
                    <pic:cNvPicPr/>
                  </pic:nvPicPr>
                  <pic:blipFill>
                    <a:blip r:embed="rId55"/>
                    <a:stretch>
                      <a:fillRect/>
                    </a:stretch>
                  </pic:blipFill>
                  <pic:spPr>
                    <a:xfrm>
                      <a:off x="0" y="0"/>
                      <a:ext cx="6009190" cy="2884758"/>
                    </a:xfrm>
                    <a:prstGeom prst="rect">
                      <a:avLst/>
                    </a:prstGeom>
                  </pic:spPr>
                </pic:pic>
              </a:graphicData>
            </a:graphic>
          </wp:inline>
        </w:drawing>
      </w:r>
    </w:p>
    <w:p w14:paraId="524ACC68" w14:textId="77777777" w:rsidR="005C43EB" w:rsidRPr="0071560B" w:rsidRDefault="005C43EB" w:rsidP="00EE008D"/>
    <w:p w14:paraId="393762AE" w14:textId="77777777" w:rsidR="005C43EB" w:rsidRPr="0071560B" w:rsidRDefault="005C43EB" w:rsidP="00EE008D"/>
    <w:p w14:paraId="705CFF60" w14:textId="77777777" w:rsidR="005C43EB" w:rsidRPr="0071560B" w:rsidRDefault="005C43EB" w:rsidP="00EE008D"/>
    <w:p w14:paraId="70C94871" w14:textId="77777777" w:rsidR="005C43EB" w:rsidRPr="0071560B" w:rsidRDefault="005C43EB" w:rsidP="00EE008D"/>
    <w:p w14:paraId="5D87E608" w14:textId="77777777" w:rsidR="005C43EB" w:rsidRPr="0071560B" w:rsidRDefault="005C43EB" w:rsidP="00EE008D"/>
    <w:p w14:paraId="6AAD5318" w14:textId="77777777" w:rsidR="005C43EB" w:rsidRPr="0071560B" w:rsidRDefault="005C43EB" w:rsidP="00EE008D"/>
    <w:p w14:paraId="3B0E1580" w14:textId="77777777" w:rsidR="005C43EB" w:rsidRPr="0071560B" w:rsidRDefault="005C43EB" w:rsidP="00EE008D"/>
    <w:p w14:paraId="7D8E9EC7" w14:textId="77777777" w:rsidR="005C43EB" w:rsidRPr="0071560B" w:rsidRDefault="005C43EB" w:rsidP="00EE008D"/>
    <w:p w14:paraId="20AE153F" w14:textId="77777777" w:rsidR="005C43EB" w:rsidRPr="0071560B" w:rsidRDefault="005C43EB" w:rsidP="00EE008D"/>
    <w:p w14:paraId="7370943B" w14:textId="77777777" w:rsidR="005C43EB" w:rsidRPr="0071560B" w:rsidRDefault="005C43EB" w:rsidP="00EE008D"/>
    <w:p w14:paraId="7953EA53" w14:textId="77777777" w:rsidR="005C43EB" w:rsidRPr="0071560B" w:rsidRDefault="005C43EB" w:rsidP="00EE008D"/>
    <w:p w14:paraId="5635E458" w14:textId="77777777" w:rsidR="005C43EB" w:rsidRPr="0071560B" w:rsidRDefault="005C43EB" w:rsidP="00EE008D"/>
    <w:p w14:paraId="6703BB3E" w14:textId="77777777" w:rsidR="005C43EB" w:rsidRPr="0071560B" w:rsidRDefault="005C43EB" w:rsidP="00EE008D"/>
    <w:p w14:paraId="1B899057" w14:textId="77777777" w:rsidR="005C43EB" w:rsidRPr="0071560B" w:rsidRDefault="005C43EB" w:rsidP="00EE008D"/>
    <w:p w14:paraId="5196E574" w14:textId="77777777" w:rsidR="005C43EB" w:rsidRPr="0071560B" w:rsidRDefault="005C43EB" w:rsidP="00EE008D"/>
    <w:p w14:paraId="57E18D6A" w14:textId="20492833" w:rsidR="001479D5" w:rsidRPr="0071560B" w:rsidRDefault="00EA6667" w:rsidP="00630C85">
      <w:pPr>
        <w:pStyle w:val="Heading3"/>
        <w:spacing w:line="240" w:lineRule="auto"/>
        <w:rPr>
          <w:rFonts w:ascii="Arial" w:hAnsi="Arial" w:cs="Arial"/>
          <w:color w:val="3F2A55"/>
        </w:rPr>
      </w:pPr>
      <w:bookmarkStart w:id="84" w:name="_Toc194956990"/>
      <w:r w:rsidRPr="0071560B">
        <w:rPr>
          <w:rFonts w:ascii="Arial" w:hAnsi="Arial" w:cs="Arial"/>
          <w:color w:val="3F2A55"/>
        </w:rPr>
        <w:lastRenderedPageBreak/>
        <w:t>8</w:t>
      </w:r>
      <w:r w:rsidR="00EE008D" w:rsidRPr="0071560B">
        <w:rPr>
          <w:rFonts w:ascii="Arial" w:hAnsi="Arial" w:cs="Arial"/>
          <w:color w:val="3F2A55"/>
        </w:rPr>
        <w:t>.6</w:t>
      </w:r>
      <w:r w:rsidR="00C07C06" w:rsidRPr="0071560B">
        <w:rPr>
          <w:rFonts w:ascii="Arial" w:hAnsi="Arial" w:cs="Arial"/>
          <w:color w:val="3F2A55"/>
        </w:rPr>
        <w:t xml:space="preserve"> </w:t>
      </w:r>
      <w:r w:rsidR="001479D5" w:rsidRPr="0071560B">
        <w:rPr>
          <w:rFonts w:ascii="Arial" w:hAnsi="Arial" w:cs="Arial"/>
          <w:color w:val="3F2A55"/>
        </w:rPr>
        <w:t>Decision Log</w:t>
      </w:r>
      <w:bookmarkEnd w:id="84"/>
    </w:p>
    <w:p w14:paraId="02FB127F" w14:textId="3913A179" w:rsidR="00976AA5" w:rsidRPr="0071560B" w:rsidRDefault="00976AA5" w:rsidP="002A27D2">
      <w:pPr>
        <w:spacing w:before="240" w:after="0" w:line="240" w:lineRule="auto"/>
        <w:jc w:val="both"/>
        <w:rPr>
          <w:rFonts w:ascii="Arial" w:hAnsi="Arial" w:cs="Arial"/>
          <w:sz w:val="24"/>
          <w:szCs w:val="24"/>
        </w:rPr>
      </w:pPr>
      <w:r w:rsidRPr="0071560B">
        <w:rPr>
          <w:rFonts w:ascii="Arial" w:hAnsi="Arial" w:cs="Arial"/>
          <w:sz w:val="24"/>
          <w:szCs w:val="24"/>
        </w:rPr>
        <w:t xml:space="preserve">The </w:t>
      </w:r>
      <w:r w:rsidR="00EB08B0" w:rsidRPr="0071560B">
        <w:rPr>
          <w:rFonts w:ascii="Arial" w:hAnsi="Arial" w:cs="Arial"/>
          <w:sz w:val="24"/>
          <w:szCs w:val="24"/>
        </w:rPr>
        <w:t>D</w:t>
      </w:r>
      <w:r w:rsidRPr="0071560B">
        <w:rPr>
          <w:rFonts w:ascii="Arial" w:hAnsi="Arial" w:cs="Arial"/>
          <w:sz w:val="24"/>
          <w:szCs w:val="24"/>
        </w:rPr>
        <w:t xml:space="preserve">ecision </w:t>
      </w:r>
      <w:r w:rsidR="00EB08B0" w:rsidRPr="0071560B">
        <w:rPr>
          <w:rFonts w:ascii="Arial" w:hAnsi="Arial" w:cs="Arial"/>
          <w:sz w:val="24"/>
          <w:szCs w:val="24"/>
        </w:rPr>
        <w:t>L</w:t>
      </w:r>
      <w:r w:rsidRPr="0071560B">
        <w:rPr>
          <w:rFonts w:ascii="Arial" w:hAnsi="Arial" w:cs="Arial"/>
          <w:sz w:val="24"/>
          <w:szCs w:val="24"/>
        </w:rPr>
        <w:t>og should be</w:t>
      </w:r>
      <w:r w:rsidR="00B12845" w:rsidRPr="0071560B">
        <w:rPr>
          <w:rFonts w:ascii="Arial" w:hAnsi="Arial" w:cs="Arial"/>
          <w:sz w:val="24"/>
          <w:szCs w:val="24"/>
        </w:rPr>
        <w:t xml:space="preserve"> populated and</w:t>
      </w:r>
      <w:r w:rsidR="00B249B7" w:rsidRPr="0071560B">
        <w:rPr>
          <w:rFonts w:ascii="Arial" w:hAnsi="Arial" w:cs="Arial"/>
          <w:sz w:val="24"/>
          <w:szCs w:val="24"/>
        </w:rPr>
        <w:t xml:space="preserve"> managed by the Information Manager and uploaded</w:t>
      </w:r>
      <w:r w:rsidR="00B12845" w:rsidRPr="0071560B">
        <w:rPr>
          <w:rFonts w:ascii="Arial" w:hAnsi="Arial" w:cs="Arial"/>
          <w:sz w:val="24"/>
          <w:szCs w:val="24"/>
        </w:rPr>
        <w:t xml:space="preserve"> o</w:t>
      </w:r>
      <w:r w:rsidR="00AC51D6" w:rsidRPr="0071560B">
        <w:rPr>
          <w:rFonts w:ascii="Arial" w:hAnsi="Arial" w:cs="Arial"/>
          <w:sz w:val="24"/>
          <w:szCs w:val="24"/>
        </w:rPr>
        <w:t>nto CLIO after every meeting</w:t>
      </w:r>
      <w:r w:rsidR="00A60AE1" w:rsidRPr="0071560B">
        <w:rPr>
          <w:rFonts w:ascii="Arial" w:hAnsi="Arial" w:cs="Arial"/>
          <w:sz w:val="24"/>
          <w:szCs w:val="24"/>
        </w:rPr>
        <w:t xml:space="preserve"> and each decision recorded too</w:t>
      </w:r>
      <w:r w:rsidR="00AC51D6" w:rsidRPr="0071560B">
        <w:rPr>
          <w:rFonts w:ascii="Arial" w:hAnsi="Arial" w:cs="Arial"/>
          <w:sz w:val="24"/>
          <w:szCs w:val="24"/>
        </w:rPr>
        <w:t>.</w:t>
      </w:r>
      <w:r w:rsidR="009D3CB9" w:rsidRPr="0071560B">
        <w:rPr>
          <w:rFonts w:ascii="Arial" w:hAnsi="Arial" w:cs="Arial"/>
          <w:sz w:val="24"/>
          <w:szCs w:val="24"/>
        </w:rPr>
        <w:t xml:space="preserve"> </w:t>
      </w:r>
      <w:r w:rsidR="00CF76EB" w:rsidRPr="0071560B">
        <w:rPr>
          <w:rFonts w:ascii="Arial" w:hAnsi="Arial" w:cs="Arial"/>
          <w:sz w:val="24"/>
          <w:szCs w:val="24"/>
        </w:rPr>
        <w:t xml:space="preserve">This serves as an audit log of decisions made during an incident. </w:t>
      </w:r>
      <w:r w:rsidR="009D3CB9" w:rsidRPr="0071560B">
        <w:rPr>
          <w:rFonts w:ascii="Arial" w:hAnsi="Arial" w:cs="Arial"/>
          <w:sz w:val="24"/>
          <w:szCs w:val="24"/>
        </w:rPr>
        <w:t>The template is available internally</w:t>
      </w:r>
      <w:r w:rsidR="002B7D53" w:rsidRPr="0071560B">
        <w:rPr>
          <w:rFonts w:ascii="Arial" w:hAnsi="Arial" w:cs="Arial"/>
          <w:sz w:val="24"/>
          <w:szCs w:val="24"/>
        </w:rPr>
        <w:t xml:space="preserve"> in</w:t>
      </w:r>
      <w:r w:rsidR="009D3CB9" w:rsidRPr="0071560B">
        <w:rPr>
          <w:rFonts w:ascii="Arial" w:hAnsi="Arial" w:cs="Arial"/>
          <w:sz w:val="24"/>
          <w:szCs w:val="24"/>
        </w:rPr>
        <w:t xml:space="preserve"> </w:t>
      </w:r>
      <w:hyperlink r:id="rId56" w:history="1">
        <w:proofErr w:type="spellStart"/>
        <w:r w:rsidR="002B7D53" w:rsidRPr="0071560B">
          <w:rPr>
            <w:rStyle w:val="Hyperlink"/>
            <w:rFonts w:ascii="Arial" w:hAnsi="Arial" w:cs="Arial"/>
            <w:sz w:val="24"/>
            <w:szCs w:val="24"/>
          </w:rPr>
          <w:t>eRDM</w:t>
        </w:r>
        <w:proofErr w:type="spellEnd"/>
      </w:hyperlink>
      <w:r w:rsidR="009D3CB9" w:rsidRPr="0071560B">
        <w:rPr>
          <w:rFonts w:ascii="Arial" w:hAnsi="Arial" w:cs="Arial"/>
          <w:sz w:val="24"/>
          <w:szCs w:val="24"/>
        </w:rPr>
        <w:t>.</w:t>
      </w:r>
    </w:p>
    <w:p w14:paraId="750156B1" w14:textId="0FA1C532" w:rsidR="00AC51D6" w:rsidRPr="0071560B" w:rsidRDefault="00AC51D6" w:rsidP="002A27D2">
      <w:pPr>
        <w:spacing w:after="0" w:line="240" w:lineRule="auto"/>
        <w:jc w:val="both"/>
        <w:rPr>
          <w:rFonts w:ascii="Arial" w:hAnsi="Arial" w:cs="Arial"/>
          <w:sz w:val="24"/>
          <w:szCs w:val="24"/>
        </w:rPr>
      </w:pPr>
    </w:p>
    <w:p w14:paraId="4F67CC39" w14:textId="78D01FFD" w:rsidR="00976AA5" w:rsidRPr="0071560B" w:rsidRDefault="00B249B7" w:rsidP="002A27D2">
      <w:pPr>
        <w:spacing w:after="0" w:line="240" w:lineRule="auto"/>
        <w:jc w:val="both"/>
        <w:rPr>
          <w:rFonts w:ascii="Arial" w:hAnsi="Arial" w:cs="Arial"/>
          <w:sz w:val="24"/>
          <w:szCs w:val="24"/>
        </w:rPr>
      </w:pPr>
      <w:r w:rsidRPr="0071560B">
        <w:rPr>
          <w:rFonts w:ascii="Arial" w:hAnsi="Arial" w:cs="Arial"/>
          <w:sz w:val="24"/>
          <w:szCs w:val="24"/>
        </w:rPr>
        <w:t xml:space="preserve">The Decision </w:t>
      </w:r>
      <w:r w:rsidR="00EB08B0" w:rsidRPr="0071560B">
        <w:rPr>
          <w:rFonts w:ascii="Arial" w:hAnsi="Arial" w:cs="Arial"/>
          <w:sz w:val="24"/>
          <w:szCs w:val="24"/>
        </w:rPr>
        <w:t>L</w:t>
      </w:r>
      <w:r w:rsidRPr="0071560B">
        <w:rPr>
          <w:rFonts w:ascii="Arial" w:hAnsi="Arial" w:cs="Arial"/>
          <w:sz w:val="24"/>
          <w:szCs w:val="24"/>
        </w:rPr>
        <w:t>og should have the decision</w:t>
      </w:r>
      <w:r w:rsidR="002B7D53" w:rsidRPr="0071560B">
        <w:rPr>
          <w:rFonts w:ascii="Arial" w:hAnsi="Arial" w:cs="Arial"/>
          <w:sz w:val="24"/>
          <w:szCs w:val="24"/>
        </w:rPr>
        <w:t>s</w:t>
      </w:r>
      <w:r w:rsidRPr="0071560B">
        <w:rPr>
          <w:rFonts w:ascii="Arial" w:hAnsi="Arial" w:cs="Arial"/>
          <w:sz w:val="24"/>
          <w:szCs w:val="24"/>
        </w:rPr>
        <w:t xml:space="preserve"> made by the OIT/SIT, as well as the rationale/justification for the decision</w:t>
      </w:r>
      <w:r w:rsidR="002B7D53" w:rsidRPr="0071560B">
        <w:rPr>
          <w:rFonts w:ascii="Arial" w:hAnsi="Arial" w:cs="Arial"/>
          <w:sz w:val="24"/>
          <w:szCs w:val="24"/>
        </w:rPr>
        <w:t>s</w:t>
      </w:r>
      <w:r w:rsidRPr="0071560B">
        <w:rPr>
          <w:rFonts w:ascii="Arial" w:hAnsi="Arial" w:cs="Arial"/>
          <w:sz w:val="24"/>
          <w:szCs w:val="24"/>
        </w:rPr>
        <w:t xml:space="preserve"> based on the information known at that time. </w:t>
      </w:r>
      <w:r w:rsidR="00B12845" w:rsidRPr="0071560B">
        <w:rPr>
          <w:rFonts w:ascii="Arial" w:hAnsi="Arial" w:cs="Arial"/>
          <w:sz w:val="24"/>
          <w:szCs w:val="24"/>
        </w:rPr>
        <w:t xml:space="preserve">New </w:t>
      </w:r>
      <w:r w:rsidR="00A60AE1" w:rsidRPr="0071560B">
        <w:rPr>
          <w:rFonts w:ascii="Arial" w:hAnsi="Arial" w:cs="Arial"/>
          <w:sz w:val="24"/>
          <w:szCs w:val="24"/>
        </w:rPr>
        <w:t>i</w:t>
      </w:r>
      <w:r w:rsidR="00B12845" w:rsidRPr="0071560B">
        <w:rPr>
          <w:rFonts w:ascii="Arial" w:hAnsi="Arial" w:cs="Arial"/>
          <w:sz w:val="24"/>
          <w:szCs w:val="24"/>
        </w:rPr>
        <w:t>nformation should also be captured in the log, which provides a record of the known information at the point at which a decision was made.</w:t>
      </w:r>
      <w:r w:rsidR="005F613B" w:rsidRPr="0071560B">
        <w:rPr>
          <w:rFonts w:ascii="Arial" w:hAnsi="Arial" w:cs="Arial"/>
          <w:sz w:val="24"/>
          <w:szCs w:val="24"/>
        </w:rPr>
        <w:t xml:space="preserve"> The date should be included next to each decision and new information recorded. </w:t>
      </w:r>
    </w:p>
    <w:p w14:paraId="5C12844B" w14:textId="77777777" w:rsidR="00AC51D6" w:rsidRPr="0071560B" w:rsidRDefault="00AC51D6" w:rsidP="002A27D2">
      <w:pPr>
        <w:spacing w:after="0" w:line="240" w:lineRule="auto"/>
        <w:jc w:val="both"/>
        <w:rPr>
          <w:rFonts w:ascii="Arial" w:hAnsi="Arial" w:cs="Arial"/>
          <w:sz w:val="24"/>
          <w:szCs w:val="24"/>
        </w:rPr>
      </w:pPr>
    </w:p>
    <w:p w14:paraId="77778553" w14:textId="44B94D1A" w:rsidR="00D77DCE" w:rsidRPr="0071560B" w:rsidRDefault="00B249B7" w:rsidP="003B26F2">
      <w:pPr>
        <w:spacing w:after="0" w:line="240" w:lineRule="auto"/>
        <w:jc w:val="both"/>
        <w:rPr>
          <w:rFonts w:ascii="Arial" w:hAnsi="Arial" w:cs="Arial"/>
          <w:sz w:val="24"/>
          <w:szCs w:val="24"/>
        </w:rPr>
      </w:pPr>
      <w:r w:rsidRPr="0071560B">
        <w:rPr>
          <w:rFonts w:ascii="Arial" w:hAnsi="Arial" w:cs="Arial"/>
          <w:sz w:val="24"/>
          <w:szCs w:val="24"/>
        </w:rPr>
        <w:t xml:space="preserve">The Decision </w:t>
      </w:r>
      <w:r w:rsidR="00EB08B0" w:rsidRPr="0071560B">
        <w:rPr>
          <w:rFonts w:ascii="Arial" w:hAnsi="Arial" w:cs="Arial"/>
          <w:sz w:val="24"/>
          <w:szCs w:val="24"/>
        </w:rPr>
        <w:t>L</w:t>
      </w:r>
      <w:r w:rsidRPr="0071560B">
        <w:rPr>
          <w:rFonts w:ascii="Arial" w:hAnsi="Arial" w:cs="Arial"/>
          <w:sz w:val="24"/>
          <w:szCs w:val="24"/>
        </w:rPr>
        <w:t xml:space="preserve">og should be signed by the Chair (with the </w:t>
      </w:r>
      <w:r w:rsidR="00C34418" w:rsidRPr="0071560B">
        <w:rPr>
          <w:rFonts w:ascii="Arial" w:hAnsi="Arial" w:cs="Arial"/>
          <w:sz w:val="24"/>
          <w:szCs w:val="24"/>
        </w:rPr>
        <w:t xml:space="preserve">signature </w:t>
      </w:r>
      <w:r w:rsidRPr="0071560B">
        <w:rPr>
          <w:rFonts w:ascii="Arial" w:hAnsi="Arial" w:cs="Arial"/>
          <w:sz w:val="24"/>
          <w:szCs w:val="24"/>
        </w:rPr>
        <w:t>printed</w:t>
      </w:r>
      <w:r w:rsidR="00C34418" w:rsidRPr="0071560B">
        <w:rPr>
          <w:rFonts w:ascii="Arial" w:hAnsi="Arial" w:cs="Arial"/>
          <w:sz w:val="24"/>
          <w:szCs w:val="24"/>
        </w:rPr>
        <w:t>/provided electronically</w:t>
      </w:r>
      <w:r w:rsidRPr="0071560B">
        <w:rPr>
          <w:rFonts w:ascii="Arial" w:hAnsi="Arial" w:cs="Arial"/>
          <w:sz w:val="24"/>
          <w:szCs w:val="24"/>
        </w:rPr>
        <w:t xml:space="preserve">). </w:t>
      </w:r>
      <w:r w:rsidR="000E16FF" w:rsidRPr="0071560B">
        <w:rPr>
          <w:rFonts w:ascii="Arial" w:hAnsi="Arial" w:cs="Arial"/>
          <w:sz w:val="24"/>
          <w:szCs w:val="24"/>
        </w:rPr>
        <w:t xml:space="preserve">The Information Manager should download this document and save as a new version in </w:t>
      </w:r>
      <w:proofErr w:type="spellStart"/>
      <w:r w:rsidR="000E16FF" w:rsidRPr="0071560B">
        <w:rPr>
          <w:rFonts w:ascii="Arial" w:hAnsi="Arial" w:cs="Arial"/>
          <w:sz w:val="24"/>
          <w:szCs w:val="24"/>
        </w:rPr>
        <w:t>eRDM</w:t>
      </w:r>
      <w:proofErr w:type="spellEnd"/>
      <w:r w:rsidR="000E16FF" w:rsidRPr="0071560B">
        <w:rPr>
          <w:rFonts w:ascii="Arial" w:hAnsi="Arial" w:cs="Arial"/>
          <w:sz w:val="24"/>
          <w:szCs w:val="24"/>
        </w:rPr>
        <w:t xml:space="preserve"> to be edited and saved in CLIO once complete and approved after each meeting.</w:t>
      </w:r>
    </w:p>
    <w:p w14:paraId="3F42C879" w14:textId="413F051B" w:rsidR="00D77DCE" w:rsidRPr="0071560B" w:rsidRDefault="00D77DCE" w:rsidP="00630C85">
      <w:pPr>
        <w:spacing w:after="0" w:line="240" w:lineRule="auto"/>
        <w:rPr>
          <w:rFonts w:ascii="Arial" w:hAnsi="Arial" w:cs="Arial"/>
          <w:sz w:val="24"/>
          <w:szCs w:val="24"/>
        </w:rPr>
      </w:pPr>
    </w:p>
    <w:p w14:paraId="2CBBB17B" w14:textId="77777777" w:rsidR="004A1D13" w:rsidRPr="0071560B" w:rsidRDefault="003B26F2" w:rsidP="00630C85">
      <w:pPr>
        <w:spacing w:after="0" w:line="240" w:lineRule="auto"/>
        <w:rPr>
          <w:rFonts w:ascii="Arial" w:hAnsi="Arial" w:cs="Arial"/>
          <w:sz w:val="24"/>
          <w:szCs w:val="24"/>
        </w:rPr>
      </w:pPr>
      <w:r w:rsidRPr="0071560B">
        <w:rPr>
          <w:noProof/>
        </w:rPr>
        <w:drawing>
          <wp:inline distT="0" distB="0" distL="0" distR="0" wp14:anchorId="20C328FE" wp14:editId="6DB6F31C">
            <wp:extent cx="4175530" cy="5203016"/>
            <wp:effectExtent l="0" t="0" r="0" b="0"/>
            <wp:docPr id="1463520879" name="Picture 1" descr="A blank list of informa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3520879" name="Picture 1" descr="A blank list of information&#10;&#10;AI-generated content may be incorrect."/>
                    <pic:cNvPicPr/>
                  </pic:nvPicPr>
                  <pic:blipFill>
                    <a:blip r:embed="rId57"/>
                    <a:stretch>
                      <a:fillRect/>
                    </a:stretch>
                  </pic:blipFill>
                  <pic:spPr>
                    <a:xfrm>
                      <a:off x="0" y="0"/>
                      <a:ext cx="4197644" cy="5230572"/>
                    </a:xfrm>
                    <a:prstGeom prst="rect">
                      <a:avLst/>
                    </a:prstGeom>
                  </pic:spPr>
                </pic:pic>
              </a:graphicData>
            </a:graphic>
          </wp:inline>
        </w:drawing>
      </w:r>
    </w:p>
    <w:p w14:paraId="4B4A2D25" w14:textId="5C3D7F84" w:rsidR="00814352" w:rsidRPr="0071560B" w:rsidRDefault="00814352" w:rsidP="00630C85">
      <w:pPr>
        <w:spacing w:after="0" w:line="240" w:lineRule="auto"/>
        <w:rPr>
          <w:rFonts w:ascii="Arial" w:hAnsi="Arial" w:cs="Arial"/>
          <w:sz w:val="24"/>
          <w:szCs w:val="24"/>
        </w:rPr>
      </w:pPr>
    </w:p>
    <w:p w14:paraId="1822462D" w14:textId="1EF3E015" w:rsidR="00976AA5" w:rsidRPr="0071560B" w:rsidRDefault="00EA6667" w:rsidP="007D47C4">
      <w:pPr>
        <w:pStyle w:val="Heading3"/>
        <w:rPr>
          <w:rFonts w:ascii="Arial" w:hAnsi="Arial" w:cs="Arial"/>
          <w:color w:val="3F2A56"/>
        </w:rPr>
      </w:pPr>
      <w:bookmarkStart w:id="85" w:name="_Toc194956991"/>
      <w:r w:rsidRPr="0071560B">
        <w:rPr>
          <w:rFonts w:ascii="Arial" w:hAnsi="Arial" w:cs="Arial"/>
          <w:color w:val="3F2A56"/>
        </w:rPr>
        <w:lastRenderedPageBreak/>
        <w:t>8</w:t>
      </w:r>
      <w:r w:rsidR="00EE008D" w:rsidRPr="0071560B">
        <w:rPr>
          <w:rFonts w:ascii="Arial" w:hAnsi="Arial" w:cs="Arial"/>
          <w:color w:val="3F2A56"/>
        </w:rPr>
        <w:t>.7</w:t>
      </w:r>
      <w:r w:rsidR="00AC51D6" w:rsidRPr="0071560B">
        <w:rPr>
          <w:rFonts w:ascii="Arial" w:hAnsi="Arial" w:cs="Arial"/>
          <w:color w:val="3F2A56"/>
        </w:rPr>
        <w:t xml:space="preserve"> </w:t>
      </w:r>
      <w:r w:rsidR="00D77DCE" w:rsidRPr="0071560B">
        <w:rPr>
          <w:rFonts w:ascii="Arial" w:hAnsi="Arial" w:cs="Arial"/>
          <w:color w:val="3F2A56"/>
        </w:rPr>
        <w:t xml:space="preserve">Issues &amp; </w:t>
      </w:r>
      <w:r w:rsidR="001479D5" w:rsidRPr="0071560B">
        <w:rPr>
          <w:rFonts w:ascii="Arial" w:hAnsi="Arial" w:cs="Arial"/>
          <w:color w:val="3F2A56"/>
        </w:rPr>
        <w:t xml:space="preserve">Actions </w:t>
      </w:r>
      <w:r w:rsidR="00BB5509" w:rsidRPr="0071560B">
        <w:rPr>
          <w:rFonts w:ascii="Arial" w:hAnsi="Arial" w:cs="Arial"/>
          <w:color w:val="3F2A56"/>
        </w:rPr>
        <w:t>Log</w:t>
      </w:r>
      <w:bookmarkEnd w:id="85"/>
    </w:p>
    <w:p w14:paraId="2CAA742F" w14:textId="2D2414C4" w:rsidR="003B26F2" w:rsidRPr="0071560B" w:rsidRDefault="00976AA5" w:rsidP="00814352">
      <w:pPr>
        <w:spacing w:before="240" w:line="240" w:lineRule="auto"/>
        <w:jc w:val="both"/>
        <w:rPr>
          <w:rFonts w:ascii="Arial" w:hAnsi="Arial" w:cs="Arial"/>
          <w:sz w:val="24"/>
          <w:szCs w:val="24"/>
        </w:rPr>
      </w:pPr>
      <w:r w:rsidRPr="0071560B">
        <w:rPr>
          <w:rFonts w:ascii="Arial" w:hAnsi="Arial" w:cs="Arial"/>
          <w:sz w:val="24"/>
          <w:szCs w:val="24"/>
        </w:rPr>
        <w:t xml:space="preserve">The </w:t>
      </w:r>
      <w:r w:rsidR="00D77DCE" w:rsidRPr="0071560B">
        <w:rPr>
          <w:rFonts w:ascii="Arial" w:hAnsi="Arial" w:cs="Arial"/>
          <w:sz w:val="24"/>
          <w:szCs w:val="24"/>
        </w:rPr>
        <w:t xml:space="preserve">Issues &amp; </w:t>
      </w:r>
      <w:r w:rsidR="00EB08B0" w:rsidRPr="0071560B">
        <w:rPr>
          <w:rFonts w:ascii="Arial" w:hAnsi="Arial" w:cs="Arial"/>
          <w:sz w:val="24"/>
          <w:szCs w:val="24"/>
        </w:rPr>
        <w:t>A</w:t>
      </w:r>
      <w:r w:rsidRPr="0071560B">
        <w:rPr>
          <w:rFonts w:ascii="Arial" w:hAnsi="Arial" w:cs="Arial"/>
          <w:sz w:val="24"/>
          <w:szCs w:val="24"/>
        </w:rPr>
        <w:t xml:space="preserve">ctions </w:t>
      </w:r>
      <w:r w:rsidR="00BB5509" w:rsidRPr="0071560B">
        <w:rPr>
          <w:rFonts w:ascii="Arial" w:hAnsi="Arial" w:cs="Arial"/>
          <w:sz w:val="24"/>
          <w:szCs w:val="24"/>
        </w:rPr>
        <w:t>Log</w:t>
      </w:r>
      <w:r w:rsidRPr="0071560B">
        <w:rPr>
          <w:rFonts w:ascii="Arial" w:hAnsi="Arial" w:cs="Arial"/>
          <w:sz w:val="24"/>
          <w:szCs w:val="24"/>
        </w:rPr>
        <w:t xml:space="preserve"> should be</w:t>
      </w:r>
      <w:r w:rsidR="00B249B7" w:rsidRPr="0071560B">
        <w:rPr>
          <w:rFonts w:ascii="Arial" w:hAnsi="Arial" w:cs="Arial"/>
          <w:sz w:val="24"/>
          <w:szCs w:val="24"/>
        </w:rPr>
        <w:t xml:space="preserve"> populated </w:t>
      </w:r>
      <w:r w:rsidR="00484419" w:rsidRPr="0071560B">
        <w:rPr>
          <w:rFonts w:ascii="Arial" w:hAnsi="Arial" w:cs="Arial"/>
          <w:sz w:val="24"/>
          <w:szCs w:val="24"/>
        </w:rPr>
        <w:t>and</w:t>
      </w:r>
      <w:r w:rsidR="00B249B7" w:rsidRPr="0071560B">
        <w:rPr>
          <w:rFonts w:ascii="Arial" w:hAnsi="Arial" w:cs="Arial"/>
          <w:sz w:val="24"/>
          <w:szCs w:val="24"/>
        </w:rPr>
        <w:t xml:space="preserve"> managed by the Information Manager (and Admin Support as required)</w:t>
      </w:r>
      <w:r w:rsidR="00BB5509" w:rsidRPr="0071560B">
        <w:rPr>
          <w:rFonts w:ascii="Arial" w:hAnsi="Arial" w:cs="Arial"/>
          <w:sz w:val="24"/>
          <w:szCs w:val="24"/>
        </w:rPr>
        <w:t xml:space="preserve"> during each SIT</w:t>
      </w:r>
      <w:r w:rsidR="00AC51D6" w:rsidRPr="0071560B">
        <w:rPr>
          <w:rFonts w:ascii="Arial" w:hAnsi="Arial" w:cs="Arial"/>
          <w:sz w:val="24"/>
          <w:szCs w:val="24"/>
        </w:rPr>
        <w:t xml:space="preserve"> and OIT meeting. </w:t>
      </w:r>
      <w:r w:rsidR="00405E97" w:rsidRPr="0071560B">
        <w:rPr>
          <w:rFonts w:ascii="Arial" w:hAnsi="Arial" w:cs="Arial"/>
          <w:sz w:val="24"/>
          <w:szCs w:val="24"/>
        </w:rPr>
        <w:t xml:space="preserve">The </w:t>
      </w:r>
      <w:r w:rsidR="002F6F27" w:rsidRPr="0071560B">
        <w:rPr>
          <w:rFonts w:ascii="Arial" w:hAnsi="Arial" w:cs="Arial"/>
          <w:sz w:val="24"/>
          <w:szCs w:val="24"/>
        </w:rPr>
        <w:t>template log is available</w:t>
      </w:r>
      <w:r w:rsidR="000B528B" w:rsidRPr="0071560B">
        <w:rPr>
          <w:rFonts w:ascii="Arial" w:hAnsi="Arial" w:cs="Arial"/>
          <w:sz w:val="24"/>
          <w:szCs w:val="24"/>
        </w:rPr>
        <w:t xml:space="preserve"> internall</w:t>
      </w:r>
      <w:r w:rsidR="002B7D53" w:rsidRPr="0071560B">
        <w:rPr>
          <w:rFonts w:ascii="Arial" w:hAnsi="Arial" w:cs="Arial"/>
          <w:sz w:val="24"/>
          <w:szCs w:val="24"/>
        </w:rPr>
        <w:t xml:space="preserve">y in </w:t>
      </w:r>
      <w:hyperlink r:id="rId58" w:history="1">
        <w:proofErr w:type="spellStart"/>
        <w:r w:rsidR="002B7D53" w:rsidRPr="0071560B">
          <w:rPr>
            <w:rStyle w:val="Hyperlink"/>
            <w:rFonts w:ascii="Arial" w:hAnsi="Arial" w:cs="Arial"/>
            <w:sz w:val="24"/>
            <w:szCs w:val="24"/>
          </w:rPr>
          <w:t>eRDM</w:t>
        </w:r>
        <w:proofErr w:type="spellEnd"/>
      </w:hyperlink>
      <w:r w:rsidR="002B7D53" w:rsidRPr="0071560B">
        <w:rPr>
          <w:rFonts w:ascii="Arial" w:hAnsi="Arial" w:cs="Arial"/>
          <w:sz w:val="24"/>
          <w:szCs w:val="24"/>
        </w:rPr>
        <w:t xml:space="preserve">, </w:t>
      </w:r>
      <w:r w:rsidR="00405E97" w:rsidRPr="0071560B">
        <w:rPr>
          <w:rFonts w:ascii="Arial" w:hAnsi="Arial" w:cs="Arial"/>
          <w:sz w:val="24"/>
          <w:szCs w:val="24"/>
        </w:rPr>
        <w:t xml:space="preserve">which includes a list to keep track </w:t>
      </w:r>
      <w:r w:rsidR="00D6362D" w:rsidRPr="0071560B">
        <w:rPr>
          <w:rFonts w:ascii="Arial" w:hAnsi="Arial" w:cs="Arial"/>
          <w:sz w:val="24"/>
          <w:szCs w:val="24"/>
        </w:rPr>
        <w:t>of meeting</w:t>
      </w:r>
      <w:r w:rsidR="00405E97" w:rsidRPr="0071560B">
        <w:rPr>
          <w:rFonts w:ascii="Arial" w:hAnsi="Arial" w:cs="Arial"/>
          <w:sz w:val="24"/>
          <w:szCs w:val="24"/>
        </w:rPr>
        <w:t xml:space="preserve"> attendance to assist with the allocation of an action owner and a section to summarise the key issues.</w:t>
      </w:r>
      <w:r w:rsidR="001C6E9C" w:rsidRPr="0071560B">
        <w:rPr>
          <w:rFonts w:ascii="Arial" w:hAnsi="Arial" w:cs="Arial"/>
          <w:sz w:val="24"/>
          <w:szCs w:val="24"/>
        </w:rPr>
        <w:t xml:space="preserve"> </w:t>
      </w:r>
    </w:p>
    <w:p w14:paraId="7B536912" w14:textId="08D57C5D" w:rsidR="00405E97" w:rsidRPr="0071560B" w:rsidRDefault="00405E97" w:rsidP="00814352">
      <w:pPr>
        <w:spacing w:before="240" w:line="240" w:lineRule="auto"/>
        <w:jc w:val="both"/>
        <w:rPr>
          <w:rFonts w:ascii="Arial" w:hAnsi="Arial" w:cs="Arial"/>
          <w:sz w:val="24"/>
          <w:szCs w:val="24"/>
        </w:rPr>
      </w:pPr>
      <w:r w:rsidRPr="0071560B">
        <w:rPr>
          <w:rFonts w:ascii="Arial" w:hAnsi="Arial" w:cs="Arial"/>
          <w:sz w:val="24"/>
          <w:szCs w:val="24"/>
        </w:rPr>
        <w:t>Each action should have a</w:t>
      </w:r>
      <w:r w:rsidR="001C6E9C" w:rsidRPr="0071560B">
        <w:rPr>
          <w:rFonts w:ascii="Arial" w:hAnsi="Arial" w:cs="Arial"/>
          <w:sz w:val="24"/>
          <w:szCs w:val="24"/>
        </w:rPr>
        <w:t xml:space="preserve"> </w:t>
      </w:r>
      <w:r w:rsidRPr="0071560B">
        <w:rPr>
          <w:rFonts w:ascii="Arial" w:hAnsi="Arial" w:cs="Arial"/>
          <w:sz w:val="24"/>
          <w:szCs w:val="24"/>
        </w:rPr>
        <w:t>deadline and its status kept updated using the drop down list on the template.</w:t>
      </w:r>
      <w:r w:rsidRPr="0071560B">
        <w:rPr>
          <w:rFonts w:ascii="Arial" w:hAnsi="Arial" w:cs="Arial"/>
          <w:color w:val="3F2A56"/>
          <w:sz w:val="24"/>
          <w:szCs w:val="24"/>
          <w:lang w:eastAsia="en-GB"/>
        </w:rPr>
        <w:t xml:space="preserve"> </w:t>
      </w:r>
      <w:r w:rsidR="003B26F2" w:rsidRPr="0071560B">
        <w:rPr>
          <w:rFonts w:ascii="Arial" w:hAnsi="Arial" w:cs="Arial"/>
          <w:color w:val="3F2A56"/>
          <w:sz w:val="24"/>
          <w:szCs w:val="24"/>
          <w:lang w:eastAsia="en-GB"/>
        </w:rPr>
        <w:t xml:space="preserve">The Information Manager is expected to run through each action at meetings to </w:t>
      </w:r>
      <w:r w:rsidR="000E16FF" w:rsidRPr="0071560B">
        <w:rPr>
          <w:rFonts w:ascii="Arial" w:hAnsi="Arial" w:cs="Arial"/>
          <w:color w:val="3F2A56"/>
          <w:sz w:val="24"/>
          <w:szCs w:val="24"/>
          <w:lang w:eastAsia="en-GB"/>
        </w:rPr>
        <w:t>gain</w:t>
      </w:r>
      <w:r w:rsidR="003B26F2" w:rsidRPr="0071560B">
        <w:rPr>
          <w:rFonts w:ascii="Arial" w:hAnsi="Arial" w:cs="Arial"/>
          <w:color w:val="3F2A56"/>
          <w:sz w:val="24"/>
          <w:szCs w:val="24"/>
          <w:lang w:eastAsia="en-GB"/>
        </w:rPr>
        <w:t xml:space="preserve"> an update on its status from the action owner, and then </w:t>
      </w:r>
      <w:r w:rsidR="002B7D53" w:rsidRPr="0071560B">
        <w:rPr>
          <w:rFonts w:ascii="Arial" w:hAnsi="Arial" w:cs="Arial"/>
          <w:color w:val="3F2A56"/>
          <w:sz w:val="24"/>
          <w:szCs w:val="24"/>
          <w:lang w:eastAsia="en-GB"/>
        </w:rPr>
        <w:t xml:space="preserve">summarise </w:t>
      </w:r>
      <w:r w:rsidR="003B26F2" w:rsidRPr="0071560B">
        <w:rPr>
          <w:rFonts w:ascii="Arial" w:hAnsi="Arial" w:cs="Arial"/>
          <w:color w:val="3F2A56"/>
          <w:sz w:val="24"/>
          <w:szCs w:val="24"/>
          <w:lang w:eastAsia="en-GB"/>
        </w:rPr>
        <w:t xml:space="preserve">any new actions </w:t>
      </w:r>
      <w:r w:rsidR="002B7D53" w:rsidRPr="0071560B">
        <w:rPr>
          <w:rFonts w:ascii="Arial" w:hAnsi="Arial" w:cs="Arial"/>
          <w:color w:val="3F2A56"/>
          <w:sz w:val="24"/>
          <w:szCs w:val="24"/>
          <w:lang w:eastAsia="en-GB"/>
        </w:rPr>
        <w:t xml:space="preserve">agreed </w:t>
      </w:r>
      <w:r w:rsidR="003B26F2" w:rsidRPr="0071560B">
        <w:rPr>
          <w:rFonts w:ascii="Arial" w:hAnsi="Arial" w:cs="Arial"/>
          <w:color w:val="3F2A56"/>
          <w:sz w:val="24"/>
          <w:szCs w:val="24"/>
          <w:lang w:eastAsia="en-GB"/>
        </w:rPr>
        <w:t xml:space="preserve">at the end of the meeting. </w:t>
      </w:r>
    </w:p>
    <w:p w14:paraId="05457A99" w14:textId="55D538EC" w:rsidR="00405E97" w:rsidRPr="0071560B" w:rsidRDefault="00405E97" w:rsidP="00CF7F79">
      <w:pPr>
        <w:jc w:val="both"/>
        <w:rPr>
          <w:rFonts w:ascii="Arial" w:hAnsi="Arial" w:cs="Arial"/>
          <w:sz w:val="24"/>
          <w:szCs w:val="24"/>
        </w:rPr>
      </w:pPr>
      <w:r w:rsidRPr="0071560B">
        <w:rPr>
          <w:rFonts w:ascii="Arial" w:hAnsi="Arial" w:cs="Arial"/>
          <w:sz w:val="24"/>
          <w:szCs w:val="24"/>
        </w:rPr>
        <w:t xml:space="preserve">The Information Manager should download this document and save as a new version in </w:t>
      </w:r>
      <w:proofErr w:type="spellStart"/>
      <w:r w:rsidRPr="0071560B">
        <w:rPr>
          <w:rFonts w:ascii="Arial" w:hAnsi="Arial" w:cs="Arial"/>
          <w:sz w:val="24"/>
          <w:szCs w:val="24"/>
        </w:rPr>
        <w:t>eRDM</w:t>
      </w:r>
      <w:proofErr w:type="spellEnd"/>
      <w:r w:rsidRPr="0071560B">
        <w:rPr>
          <w:rFonts w:ascii="Arial" w:hAnsi="Arial" w:cs="Arial"/>
          <w:sz w:val="24"/>
          <w:szCs w:val="24"/>
        </w:rPr>
        <w:t xml:space="preserve"> to be edited and saved in CLIO once complete </w:t>
      </w:r>
      <w:r w:rsidR="003B26F2" w:rsidRPr="0071560B">
        <w:rPr>
          <w:rFonts w:ascii="Arial" w:hAnsi="Arial" w:cs="Arial"/>
          <w:sz w:val="24"/>
          <w:szCs w:val="24"/>
        </w:rPr>
        <w:t xml:space="preserve">and approved </w:t>
      </w:r>
      <w:r w:rsidRPr="0071560B">
        <w:rPr>
          <w:rFonts w:ascii="Arial" w:hAnsi="Arial" w:cs="Arial"/>
          <w:sz w:val="24"/>
          <w:szCs w:val="24"/>
        </w:rPr>
        <w:t xml:space="preserve">after each meeting. </w:t>
      </w:r>
    </w:p>
    <w:p w14:paraId="2265B453" w14:textId="60FCF479" w:rsidR="00405E97" w:rsidRPr="0071560B" w:rsidRDefault="00466F97" w:rsidP="00FD7043">
      <w:pPr>
        <w:spacing w:before="240" w:after="0" w:line="240" w:lineRule="auto"/>
        <w:rPr>
          <w:rFonts w:ascii="Arial" w:hAnsi="Arial" w:cs="Arial"/>
          <w:sz w:val="24"/>
          <w:szCs w:val="24"/>
        </w:rPr>
      </w:pPr>
      <w:r w:rsidRPr="0071560B">
        <w:rPr>
          <w:noProof/>
        </w:rPr>
        <w:drawing>
          <wp:inline distT="0" distB="0" distL="0" distR="0" wp14:anchorId="633BBEBD" wp14:editId="0D031F15">
            <wp:extent cx="6434544" cy="3383280"/>
            <wp:effectExtent l="0" t="0" r="4445" b="7620"/>
            <wp:docPr id="186084743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0847431" name="Picture 1" descr="A screenshot of a computer&#10;&#10;AI-generated content may be incorrect."/>
                    <pic:cNvPicPr/>
                  </pic:nvPicPr>
                  <pic:blipFill>
                    <a:blip r:embed="rId59"/>
                    <a:stretch>
                      <a:fillRect/>
                    </a:stretch>
                  </pic:blipFill>
                  <pic:spPr>
                    <a:xfrm>
                      <a:off x="0" y="0"/>
                      <a:ext cx="6463025" cy="3398256"/>
                    </a:xfrm>
                    <a:prstGeom prst="rect">
                      <a:avLst/>
                    </a:prstGeom>
                  </pic:spPr>
                </pic:pic>
              </a:graphicData>
            </a:graphic>
          </wp:inline>
        </w:drawing>
      </w:r>
    </w:p>
    <w:p w14:paraId="20ECC69D" w14:textId="12D3B778" w:rsidR="007D07AC" w:rsidRPr="0071560B" w:rsidRDefault="007D07AC" w:rsidP="00630C85">
      <w:pPr>
        <w:spacing w:after="0" w:line="240" w:lineRule="auto"/>
        <w:rPr>
          <w:rFonts w:ascii="Arial" w:hAnsi="Arial" w:cs="Arial"/>
          <w:sz w:val="24"/>
          <w:szCs w:val="24"/>
        </w:rPr>
      </w:pPr>
    </w:p>
    <w:p w14:paraId="03C6AFE8" w14:textId="02F2C66A" w:rsidR="00AC0FAF" w:rsidRPr="0071560B" w:rsidRDefault="00AC0FAF" w:rsidP="00630C85">
      <w:pPr>
        <w:spacing w:after="0" w:line="240" w:lineRule="auto"/>
        <w:rPr>
          <w:rFonts w:ascii="Arial" w:hAnsi="Arial" w:cs="Arial"/>
          <w:sz w:val="24"/>
          <w:szCs w:val="24"/>
        </w:rPr>
      </w:pPr>
    </w:p>
    <w:p w14:paraId="0693DDDC" w14:textId="5CBAB906" w:rsidR="00AC0FAF" w:rsidRPr="0071560B" w:rsidRDefault="00AC0FAF" w:rsidP="00630C85">
      <w:pPr>
        <w:spacing w:after="0" w:line="240" w:lineRule="auto"/>
        <w:rPr>
          <w:rFonts w:ascii="Arial" w:hAnsi="Arial" w:cs="Arial"/>
          <w:sz w:val="24"/>
          <w:szCs w:val="24"/>
        </w:rPr>
      </w:pPr>
    </w:p>
    <w:p w14:paraId="7981FF1A" w14:textId="77777777" w:rsidR="002B7D53" w:rsidRPr="0071560B" w:rsidRDefault="002B7D53" w:rsidP="00630C85">
      <w:pPr>
        <w:spacing w:after="0" w:line="240" w:lineRule="auto"/>
        <w:rPr>
          <w:rFonts w:ascii="Arial" w:hAnsi="Arial" w:cs="Arial"/>
          <w:sz w:val="24"/>
          <w:szCs w:val="24"/>
        </w:rPr>
      </w:pPr>
    </w:p>
    <w:p w14:paraId="12509464" w14:textId="77777777" w:rsidR="002B7D53" w:rsidRPr="0071560B" w:rsidRDefault="002B7D53" w:rsidP="00630C85">
      <w:pPr>
        <w:spacing w:after="0" w:line="240" w:lineRule="auto"/>
        <w:rPr>
          <w:rFonts w:ascii="Arial" w:hAnsi="Arial" w:cs="Arial"/>
          <w:sz w:val="24"/>
          <w:szCs w:val="24"/>
        </w:rPr>
      </w:pPr>
    </w:p>
    <w:p w14:paraId="5C8B42AF" w14:textId="77777777" w:rsidR="002B7D53" w:rsidRPr="0071560B" w:rsidRDefault="002B7D53" w:rsidP="00630C85">
      <w:pPr>
        <w:spacing w:after="0" w:line="240" w:lineRule="auto"/>
        <w:rPr>
          <w:rFonts w:ascii="Arial" w:hAnsi="Arial" w:cs="Arial"/>
          <w:sz w:val="24"/>
          <w:szCs w:val="24"/>
        </w:rPr>
      </w:pPr>
    </w:p>
    <w:p w14:paraId="002DDF46" w14:textId="77777777" w:rsidR="002B7D53" w:rsidRPr="0071560B" w:rsidRDefault="002B7D53" w:rsidP="00630C85">
      <w:pPr>
        <w:spacing w:after="0" w:line="240" w:lineRule="auto"/>
        <w:rPr>
          <w:rFonts w:ascii="Arial" w:hAnsi="Arial" w:cs="Arial"/>
          <w:sz w:val="24"/>
          <w:szCs w:val="24"/>
        </w:rPr>
      </w:pPr>
    </w:p>
    <w:p w14:paraId="458B86A7" w14:textId="77777777" w:rsidR="002B7D53" w:rsidRPr="0071560B" w:rsidRDefault="002B7D53" w:rsidP="00630C85">
      <w:pPr>
        <w:spacing w:after="0" w:line="240" w:lineRule="auto"/>
        <w:rPr>
          <w:rFonts w:ascii="Arial" w:hAnsi="Arial" w:cs="Arial"/>
          <w:sz w:val="24"/>
          <w:szCs w:val="24"/>
        </w:rPr>
      </w:pPr>
    </w:p>
    <w:p w14:paraId="3009C6F7" w14:textId="77777777" w:rsidR="002B7D53" w:rsidRPr="0071560B" w:rsidRDefault="002B7D53" w:rsidP="00630C85">
      <w:pPr>
        <w:spacing w:after="0" w:line="240" w:lineRule="auto"/>
        <w:rPr>
          <w:rFonts w:ascii="Arial" w:hAnsi="Arial" w:cs="Arial"/>
          <w:sz w:val="24"/>
          <w:szCs w:val="24"/>
        </w:rPr>
      </w:pPr>
    </w:p>
    <w:p w14:paraId="0AAC3FF1" w14:textId="77777777" w:rsidR="002B7D53" w:rsidRPr="0071560B" w:rsidRDefault="002B7D53" w:rsidP="00630C85">
      <w:pPr>
        <w:spacing w:after="0" w:line="240" w:lineRule="auto"/>
        <w:rPr>
          <w:rFonts w:ascii="Arial" w:hAnsi="Arial" w:cs="Arial"/>
          <w:sz w:val="24"/>
          <w:szCs w:val="24"/>
        </w:rPr>
      </w:pPr>
    </w:p>
    <w:p w14:paraId="4670E624" w14:textId="77777777" w:rsidR="002B7D53" w:rsidRPr="0071560B" w:rsidRDefault="002B7D53" w:rsidP="00630C85">
      <w:pPr>
        <w:spacing w:after="0" w:line="240" w:lineRule="auto"/>
        <w:rPr>
          <w:rFonts w:ascii="Arial" w:hAnsi="Arial" w:cs="Arial"/>
          <w:sz w:val="24"/>
          <w:szCs w:val="24"/>
        </w:rPr>
      </w:pPr>
    </w:p>
    <w:p w14:paraId="690512AA" w14:textId="77777777" w:rsidR="002B7D53" w:rsidRPr="0071560B" w:rsidRDefault="002B7D53" w:rsidP="00630C85">
      <w:pPr>
        <w:spacing w:after="0" w:line="240" w:lineRule="auto"/>
        <w:rPr>
          <w:rFonts w:ascii="Arial" w:hAnsi="Arial" w:cs="Arial"/>
          <w:sz w:val="24"/>
          <w:szCs w:val="24"/>
        </w:rPr>
      </w:pPr>
    </w:p>
    <w:p w14:paraId="3BE0C568" w14:textId="1B42F9FF" w:rsidR="007D07AC" w:rsidRPr="0071560B" w:rsidRDefault="007D07AC" w:rsidP="00630C85">
      <w:pPr>
        <w:spacing w:after="0" w:line="240" w:lineRule="auto"/>
        <w:rPr>
          <w:rFonts w:ascii="Arial" w:hAnsi="Arial" w:cs="Arial"/>
          <w:sz w:val="24"/>
          <w:szCs w:val="24"/>
        </w:rPr>
      </w:pPr>
    </w:p>
    <w:p w14:paraId="7FBACCCF" w14:textId="36D5086A" w:rsidR="001479D5" w:rsidRPr="0071560B" w:rsidRDefault="00EA6667" w:rsidP="00630C85">
      <w:pPr>
        <w:pStyle w:val="Heading3"/>
        <w:spacing w:line="240" w:lineRule="auto"/>
        <w:rPr>
          <w:rFonts w:ascii="Arial" w:hAnsi="Arial" w:cs="Arial"/>
          <w:color w:val="3F2A55"/>
        </w:rPr>
      </w:pPr>
      <w:bookmarkStart w:id="86" w:name="_Toc194956992"/>
      <w:r w:rsidRPr="0071560B">
        <w:rPr>
          <w:rFonts w:ascii="Arial" w:hAnsi="Arial" w:cs="Arial"/>
          <w:color w:val="3F2A55"/>
        </w:rPr>
        <w:lastRenderedPageBreak/>
        <w:t>8</w:t>
      </w:r>
      <w:r w:rsidR="00EE008D" w:rsidRPr="0071560B">
        <w:rPr>
          <w:rFonts w:ascii="Arial" w:hAnsi="Arial" w:cs="Arial"/>
          <w:color w:val="3F2A55"/>
        </w:rPr>
        <w:t>.8</w:t>
      </w:r>
      <w:r w:rsidR="00C07C06" w:rsidRPr="0071560B">
        <w:rPr>
          <w:rFonts w:ascii="Arial" w:hAnsi="Arial" w:cs="Arial"/>
          <w:color w:val="3F2A55"/>
        </w:rPr>
        <w:t xml:space="preserve"> </w:t>
      </w:r>
      <w:r w:rsidR="001479D5" w:rsidRPr="0071560B">
        <w:rPr>
          <w:rFonts w:ascii="Arial" w:hAnsi="Arial" w:cs="Arial"/>
          <w:color w:val="3F2A55"/>
        </w:rPr>
        <w:t>Situation Report</w:t>
      </w:r>
      <w:bookmarkEnd w:id="86"/>
    </w:p>
    <w:p w14:paraId="3C5010D8" w14:textId="77777777" w:rsidR="00405E97" w:rsidRPr="0071560B" w:rsidRDefault="00405E97" w:rsidP="00630C85">
      <w:pPr>
        <w:spacing w:after="0" w:line="240" w:lineRule="auto"/>
        <w:rPr>
          <w:rFonts w:ascii="Arial" w:hAnsi="Arial" w:cs="Arial"/>
          <w:sz w:val="24"/>
          <w:szCs w:val="24"/>
        </w:rPr>
      </w:pPr>
    </w:p>
    <w:p w14:paraId="66A2FAD2" w14:textId="277147D8" w:rsidR="00405E97" w:rsidRPr="0071560B" w:rsidRDefault="00405E97" w:rsidP="00814352">
      <w:pPr>
        <w:spacing w:after="0" w:line="240" w:lineRule="auto"/>
        <w:jc w:val="both"/>
        <w:rPr>
          <w:rFonts w:ascii="Arial" w:hAnsi="Arial" w:cs="Arial"/>
          <w:sz w:val="24"/>
          <w:szCs w:val="24"/>
        </w:rPr>
      </w:pPr>
      <w:r w:rsidRPr="0071560B">
        <w:rPr>
          <w:rFonts w:ascii="Arial" w:hAnsi="Arial" w:cs="Arial"/>
          <w:sz w:val="24"/>
          <w:szCs w:val="24"/>
        </w:rPr>
        <w:t>The Situation Report (</w:t>
      </w:r>
      <w:proofErr w:type="spellStart"/>
      <w:r w:rsidRPr="0071560B">
        <w:rPr>
          <w:rFonts w:ascii="Arial" w:hAnsi="Arial" w:cs="Arial"/>
          <w:sz w:val="24"/>
          <w:szCs w:val="24"/>
        </w:rPr>
        <w:t>SitRep</w:t>
      </w:r>
      <w:proofErr w:type="spellEnd"/>
      <w:r w:rsidRPr="0071560B">
        <w:rPr>
          <w:rFonts w:ascii="Arial" w:hAnsi="Arial" w:cs="Arial"/>
          <w:sz w:val="24"/>
          <w:szCs w:val="24"/>
        </w:rPr>
        <w:t>) PowerPoint template is available</w:t>
      </w:r>
      <w:r w:rsidR="000B528B" w:rsidRPr="0071560B">
        <w:rPr>
          <w:rFonts w:ascii="Arial" w:hAnsi="Arial" w:cs="Arial"/>
          <w:sz w:val="24"/>
          <w:szCs w:val="24"/>
        </w:rPr>
        <w:t xml:space="preserve"> internally</w:t>
      </w:r>
      <w:r w:rsidR="002C7EB1" w:rsidRPr="0071560B">
        <w:rPr>
          <w:rFonts w:ascii="Arial" w:hAnsi="Arial" w:cs="Arial"/>
          <w:sz w:val="24"/>
          <w:szCs w:val="24"/>
        </w:rPr>
        <w:t xml:space="preserve"> in</w:t>
      </w:r>
      <w:r w:rsidRPr="0071560B">
        <w:rPr>
          <w:rFonts w:ascii="Arial" w:hAnsi="Arial" w:cs="Arial"/>
          <w:sz w:val="24"/>
          <w:szCs w:val="24"/>
        </w:rPr>
        <w:t xml:space="preserve"> </w:t>
      </w:r>
      <w:hyperlink r:id="rId60" w:history="1">
        <w:proofErr w:type="spellStart"/>
        <w:r w:rsidR="002C7EB1" w:rsidRPr="0071560B">
          <w:rPr>
            <w:rStyle w:val="Hyperlink"/>
            <w:rFonts w:ascii="Arial" w:hAnsi="Arial" w:cs="Arial"/>
            <w:sz w:val="24"/>
            <w:szCs w:val="24"/>
          </w:rPr>
          <w:t>eRDM</w:t>
        </w:r>
        <w:proofErr w:type="spellEnd"/>
      </w:hyperlink>
      <w:r w:rsidRPr="0071560B">
        <w:rPr>
          <w:rFonts w:ascii="Arial" w:hAnsi="Arial" w:cs="Arial"/>
          <w:sz w:val="24"/>
          <w:szCs w:val="24"/>
        </w:rPr>
        <w:t xml:space="preserve"> and is designed to provide an overview of the current situation. This includes a snapshot of the incident; key issues and potential risks that each team faces; current actions and response activities,</w:t>
      </w:r>
      <w:r w:rsidR="00D6362D" w:rsidRPr="0071560B">
        <w:rPr>
          <w:rFonts w:ascii="Arial" w:hAnsi="Arial" w:cs="Arial"/>
          <w:sz w:val="24"/>
          <w:szCs w:val="24"/>
        </w:rPr>
        <w:t xml:space="preserve"> </w:t>
      </w:r>
      <w:r w:rsidRPr="0071560B">
        <w:rPr>
          <w:rFonts w:ascii="Arial" w:hAnsi="Arial" w:cs="Arial"/>
          <w:sz w:val="24"/>
          <w:szCs w:val="24"/>
        </w:rPr>
        <w:t xml:space="preserve">collate any enquiries received in relation to the incident (if required) and; the time of the next meeting and report. The </w:t>
      </w:r>
      <w:proofErr w:type="spellStart"/>
      <w:r w:rsidRPr="0071560B">
        <w:rPr>
          <w:rFonts w:ascii="Arial" w:hAnsi="Arial" w:cs="Arial"/>
          <w:sz w:val="24"/>
          <w:szCs w:val="24"/>
        </w:rPr>
        <w:t>SitRep</w:t>
      </w:r>
      <w:proofErr w:type="spellEnd"/>
      <w:r w:rsidRPr="0071560B">
        <w:rPr>
          <w:rFonts w:ascii="Arial" w:hAnsi="Arial" w:cs="Arial"/>
          <w:sz w:val="24"/>
          <w:szCs w:val="24"/>
        </w:rPr>
        <w:t xml:space="preserve"> should be populated and updated by the Information Manager (and Admin support as required). This will </w:t>
      </w:r>
      <w:r w:rsidR="0094198D" w:rsidRPr="0071560B">
        <w:rPr>
          <w:rFonts w:ascii="Arial" w:hAnsi="Arial" w:cs="Arial"/>
          <w:sz w:val="24"/>
          <w:szCs w:val="24"/>
        </w:rPr>
        <w:t xml:space="preserve">include </w:t>
      </w:r>
      <w:r w:rsidRPr="0071560B">
        <w:rPr>
          <w:rFonts w:ascii="Arial" w:hAnsi="Arial" w:cs="Arial"/>
          <w:sz w:val="24"/>
          <w:szCs w:val="24"/>
        </w:rPr>
        <w:t xml:space="preserve"> input from each </w:t>
      </w:r>
      <w:r w:rsidR="0094198D" w:rsidRPr="0071560B">
        <w:rPr>
          <w:rFonts w:ascii="Arial" w:hAnsi="Arial" w:cs="Arial"/>
          <w:sz w:val="24"/>
          <w:szCs w:val="24"/>
        </w:rPr>
        <w:t>role in the OIT/SIT team as needed</w:t>
      </w:r>
      <w:r w:rsidR="0080071F" w:rsidRPr="0071560B">
        <w:rPr>
          <w:rFonts w:ascii="Arial" w:hAnsi="Arial" w:cs="Arial"/>
          <w:sz w:val="24"/>
          <w:szCs w:val="24"/>
        </w:rPr>
        <w:t>.</w:t>
      </w:r>
    </w:p>
    <w:p w14:paraId="7D66F194" w14:textId="2FD3BAD0" w:rsidR="00405E97" w:rsidRPr="0071560B" w:rsidRDefault="00405E97" w:rsidP="00814352">
      <w:pPr>
        <w:spacing w:after="0" w:line="240" w:lineRule="auto"/>
        <w:jc w:val="both"/>
        <w:rPr>
          <w:rFonts w:ascii="Arial" w:hAnsi="Arial" w:cs="Arial"/>
          <w:sz w:val="24"/>
          <w:szCs w:val="24"/>
        </w:rPr>
      </w:pPr>
    </w:p>
    <w:p w14:paraId="19AEAD40" w14:textId="72CAA4DC" w:rsidR="00405E97" w:rsidRPr="0071560B" w:rsidRDefault="00BF5C45" w:rsidP="00630C85">
      <w:pPr>
        <w:spacing w:after="0" w:line="240" w:lineRule="auto"/>
        <w:rPr>
          <w:rFonts w:ascii="Arial" w:hAnsi="Arial" w:cs="Arial"/>
          <w:sz w:val="24"/>
          <w:szCs w:val="24"/>
        </w:rPr>
      </w:pPr>
      <w:bookmarkStart w:id="87" w:name="_Hlk193226817"/>
      <w:r w:rsidRPr="0071560B">
        <w:rPr>
          <w:rFonts w:ascii="Arial" w:hAnsi="Arial" w:cs="Arial"/>
          <w:sz w:val="24"/>
          <w:szCs w:val="24"/>
        </w:rPr>
        <w:t>During an incident, the OIT and/or SIT Chairs should agree with the Facilitator whether a Situation Report (</w:t>
      </w:r>
      <w:proofErr w:type="spellStart"/>
      <w:r w:rsidRPr="0071560B">
        <w:rPr>
          <w:rFonts w:ascii="Arial" w:hAnsi="Arial" w:cs="Arial"/>
          <w:sz w:val="24"/>
          <w:szCs w:val="24"/>
        </w:rPr>
        <w:t>SitRep</w:t>
      </w:r>
      <w:proofErr w:type="spellEnd"/>
      <w:r w:rsidRPr="0071560B">
        <w:rPr>
          <w:rFonts w:ascii="Arial" w:hAnsi="Arial" w:cs="Arial"/>
          <w:sz w:val="24"/>
          <w:szCs w:val="24"/>
        </w:rPr>
        <w:t xml:space="preserve">) is required in addition to the Information Board, or whether the Information Board alone is sufficient. Where required, the frequency and timing of </w:t>
      </w:r>
      <w:proofErr w:type="spellStart"/>
      <w:r w:rsidRPr="0071560B">
        <w:rPr>
          <w:rFonts w:ascii="Arial" w:hAnsi="Arial" w:cs="Arial"/>
          <w:sz w:val="24"/>
          <w:szCs w:val="24"/>
        </w:rPr>
        <w:t>SitRep</w:t>
      </w:r>
      <w:proofErr w:type="spellEnd"/>
      <w:r w:rsidRPr="0071560B">
        <w:rPr>
          <w:rFonts w:ascii="Arial" w:hAnsi="Arial" w:cs="Arial"/>
          <w:sz w:val="24"/>
          <w:szCs w:val="24"/>
        </w:rPr>
        <w:t xml:space="preserve"> updates should be agreed. Once completed, the Information Manager should upload the </w:t>
      </w:r>
      <w:proofErr w:type="spellStart"/>
      <w:r w:rsidRPr="0071560B">
        <w:rPr>
          <w:rFonts w:ascii="Arial" w:hAnsi="Arial" w:cs="Arial"/>
          <w:sz w:val="24"/>
          <w:szCs w:val="24"/>
        </w:rPr>
        <w:t>SitRep</w:t>
      </w:r>
      <w:proofErr w:type="spellEnd"/>
      <w:r w:rsidRPr="0071560B">
        <w:rPr>
          <w:rFonts w:ascii="Arial" w:hAnsi="Arial" w:cs="Arial"/>
          <w:sz w:val="24"/>
          <w:szCs w:val="24"/>
        </w:rPr>
        <w:t xml:space="preserve"> to CLIO and circulate it to the agreed distribution list.</w:t>
      </w:r>
      <w:bookmarkEnd w:id="87"/>
    </w:p>
    <w:p w14:paraId="4836AF76" w14:textId="77777777" w:rsidR="003133A8" w:rsidRPr="0071560B" w:rsidRDefault="003133A8" w:rsidP="00630C85">
      <w:pPr>
        <w:spacing w:after="0" w:line="240" w:lineRule="auto"/>
        <w:rPr>
          <w:rFonts w:ascii="Arial" w:hAnsi="Arial" w:cs="Arial"/>
          <w:sz w:val="24"/>
          <w:szCs w:val="24"/>
        </w:rPr>
      </w:pPr>
    </w:p>
    <w:p w14:paraId="6CEF7A4B" w14:textId="77777777" w:rsidR="002B7D53" w:rsidRPr="0071560B" w:rsidRDefault="002B7D53" w:rsidP="00630C85">
      <w:pPr>
        <w:spacing w:after="0" w:line="240" w:lineRule="auto"/>
        <w:rPr>
          <w:rFonts w:ascii="Arial" w:hAnsi="Arial" w:cs="Arial"/>
          <w:sz w:val="24"/>
          <w:szCs w:val="24"/>
        </w:rPr>
      </w:pPr>
    </w:p>
    <w:p w14:paraId="055D703E" w14:textId="77777777" w:rsidR="002B7D53" w:rsidRPr="0071560B" w:rsidRDefault="002B7D53" w:rsidP="00630C85">
      <w:pPr>
        <w:spacing w:after="0" w:line="240" w:lineRule="auto"/>
        <w:rPr>
          <w:rFonts w:ascii="Arial" w:hAnsi="Arial" w:cs="Arial"/>
          <w:sz w:val="24"/>
          <w:szCs w:val="24"/>
        </w:rPr>
      </w:pPr>
    </w:p>
    <w:p w14:paraId="354AA1FA" w14:textId="77777777" w:rsidR="002B7D53" w:rsidRPr="0071560B" w:rsidRDefault="002B7D53" w:rsidP="00630C85">
      <w:pPr>
        <w:spacing w:after="0" w:line="240" w:lineRule="auto"/>
        <w:rPr>
          <w:rFonts w:ascii="Arial" w:hAnsi="Arial" w:cs="Arial"/>
          <w:sz w:val="24"/>
          <w:szCs w:val="24"/>
        </w:rPr>
      </w:pPr>
    </w:p>
    <w:p w14:paraId="1BD5EFA0" w14:textId="77777777" w:rsidR="002B7D53" w:rsidRPr="0071560B" w:rsidRDefault="002B7D53" w:rsidP="00630C85">
      <w:pPr>
        <w:spacing w:after="0" w:line="240" w:lineRule="auto"/>
        <w:rPr>
          <w:rFonts w:ascii="Arial" w:hAnsi="Arial" w:cs="Arial"/>
          <w:sz w:val="24"/>
          <w:szCs w:val="24"/>
        </w:rPr>
      </w:pPr>
    </w:p>
    <w:p w14:paraId="442AE5E4" w14:textId="77777777" w:rsidR="002B7D53" w:rsidRPr="0071560B" w:rsidRDefault="002B7D53" w:rsidP="00630C85">
      <w:pPr>
        <w:spacing w:after="0" w:line="240" w:lineRule="auto"/>
        <w:rPr>
          <w:rFonts w:ascii="Arial" w:hAnsi="Arial" w:cs="Arial"/>
          <w:sz w:val="24"/>
          <w:szCs w:val="24"/>
        </w:rPr>
      </w:pPr>
    </w:p>
    <w:p w14:paraId="5C2503FD" w14:textId="77777777" w:rsidR="002B7D53" w:rsidRPr="0071560B" w:rsidRDefault="002B7D53" w:rsidP="00630C85">
      <w:pPr>
        <w:spacing w:after="0" w:line="240" w:lineRule="auto"/>
        <w:rPr>
          <w:rFonts w:ascii="Arial" w:hAnsi="Arial" w:cs="Arial"/>
          <w:sz w:val="24"/>
          <w:szCs w:val="24"/>
        </w:rPr>
      </w:pPr>
    </w:p>
    <w:p w14:paraId="7F7390E4" w14:textId="77777777" w:rsidR="002B7D53" w:rsidRPr="0071560B" w:rsidRDefault="002B7D53" w:rsidP="00630C85">
      <w:pPr>
        <w:spacing w:after="0" w:line="240" w:lineRule="auto"/>
        <w:rPr>
          <w:rFonts w:ascii="Arial" w:hAnsi="Arial" w:cs="Arial"/>
          <w:sz w:val="24"/>
          <w:szCs w:val="24"/>
        </w:rPr>
      </w:pPr>
    </w:p>
    <w:p w14:paraId="7B9958E1" w14:textId="77777777" w:rsidR="002B7D53" w:rsidRPr="0071560B" w:rsidRDefault="002B7D53" w:rsidP="00630C85">
      <w:pPr>
        <w:spacing w:after="0" w:line="240" w:lineRule="auto"/>
        <w:rPr>
          <w:rFonts w:ascii="Arial" w:hAnsi="Arial" w:cs="Arial"/>
          <w:sz w:val="24"/>
          <w:szCs w:val="24"/>
        </w:rPr>
      </w:pPr>
    </w:p>
    <w:p w14:paraId="71B84D5A" w14:textId="77777777" w:rsidR="002B7D53" w:rsidRPr="0071560B" w:rsidRDefault="002B7D53" w:rsidP="00630C85">
      <w:pPr>
        <w:spacing w:after="0" w:line="240" w:lineRule="auto"/>
        <w:rPr>
          <w:rFonts w:ascii="Arial" w:hAnsi="Arial" w:cs="Arial"/>
          <w:sz w:val="24"/>
          <w:szCs w:val="24"/>
        </w:rPr>
      </w:pPr>
    </w:p>
    <w:p w14:paraId="30AE5850" w14:textId="77777777" w:rsidR="002B7D53" w:rsidRPr="0071560B" w:rsidRDefault="002B7D53" w:rsidP="00630C85">
      <w:pPr>
        <w:spacing w:after="0" w:line="240" w:lineRule="auto"/>
        <w:rPr>
          <w:rFonts w:ascii="Arial" w:hAnsi="Arial" w:cs="Arial"/>
          <w:sz w:val="24"/>
          <w:szCs w:val="24"/>
        </w:rPr>
      </w:pPr>
    </w:p>
    <w:p w14:paraId="4C5F3E7B" w14:textId="77777777" w:rsidR="002B7D53" w:rsidRPr="0071560B" w:rsidRDefault="002B7D53" w:rsidP="00630C85">
      <w:pPr>
        <w:spacing w:after="0" w:line="240" w:lineRule="auto"/>
        <w:rPr>
          <w:rFonts w:ascii="Arial" w:hAnsi="Arial" w:cs="Arial"/>
          <w:sz w:val="24"/>
          <w:szCs w:val="24"/>
        </w:rPr>
      </w:pPr>
    </w:p>
    <w:p w14:paraId="28DC5E26" w14:textId="77777777" w:rsidR="002B7D53" w:rsidRPr="0071560B" w:rsidRDefault="002B7D53" w:rsidP="00630C85">
      <w:pPr>
        <w:spacing w:after="0" w:line="240" w:lineRule="auto"/>
        <w:rPr>
          <w:rFonts w:ascii="Arial" w:hAnsi="Arial" w:cs="Arial"/>
          <w:sz w:val="24"/>
          <w:szCs w:val="24"/>
        </w:rPr>
      </w:pPr>
    </w:p>
    <w:p w14:paraId="364652B8" w14:textId="77777777" w:rsidR="002B7D53" w:rsidRPr="0071560B" w:rsidRDefault="002B7D53" w:rsidP="00630C85">
      <w:pPr>
        <w:spacing w:after="0" w:line="240" w:lineRule="auto"/>
        <w:rPr>
          <w:rFonts w:ascii="Arial" w:hAnsi="Arial" w:cs="Arial"/>
          <w:sz w:val="24"/>
          <w:szCs w:val="24"/>
        </w:rPr>
      </w:pPr>
    </w:p>
    <w:p w14:paraId="454698CD" w14:textId="77777777" w:rsidR="002B7D53" w:rsidRPr="0071560B" w:rsidRDefault="002B7D53" w:rsidP="00630C85">
      <w:pPr>
        <w:spacing w:after="0" w:line="240" w:lineRule="auto"/>
        <w:rPr>
          <w:rFonts w:ascii="Arial" w:hAnsi="Arial" w:cs="Arial"/>
          <w:sz w:val="24"/>
          <w:szCs w:val="24"/>
        </w:rPr>
      </w:pPr>
    </w:p>
    <w:p w14:paraId="42072466" w14:textId="77777777" w:rsidR="002B7D53" w:rsidRPr="0071560B" w:rsidRDefault="002B7D53" w:rsidP="00630C85">
      <w:pPr>
        <w:spacing w:after="0" w:line="240" w:lineRule="auto"/>
        <w:rPr>
          <w:rFonts w:ascii="Arial" w:hAnsi="Arial" w:cs="Arial"/>
          <w:sz w:val="24"/>
          <w:szCs w:val="24"/>
        </w:rPr>
      </w:pPr>
    </w:p>
    <w:p w14:paraId="0D8BDC38" w14:textId="77777777" w:rsidR="002B7D53" w:rsidRPr="0071560B" w:rsidRDefault="002B7D53" w:rsidP="00630C85">
      <w:pPr>
        <w:spacing w:after="0" w:line="240" w:lineRule="auto"/>
        <w:rPr>
          <w:rFonts w:ascii="Arial" w:hAnsi="Arial" w:cs="Arial"/>
          <w:sz w:val="24"/>
          <w:szCs w:val="24"/>
        </w:rPr>
      </w:pPr>
    </w:p>
    <w:p w14:paraId="7B17FAD9" w14:textId="77777777" w:rsidR="002B7D53" w:rsidRPr="0071560B" w:rsidRDefault="002B7D53" w:rsidP="00630C85">
      <w:pPr>
        <w:spacing w:after="0" w:line="240" w:lineRule="auto"/>
        <w:rPr>
          <w:rFonts w:ascii="Arial" w:hAnsi="Arial" w:cs="Arial"/>
          <w:sz w:val="24"/>
          <w:szCs w:val="24"/>
        </w:rPr>
      </w:pPr>
    </w:p>
    <w:p w14:paraId="0E3B2C57" w14:textId="77777777" w:rsidR="002B7D53" w:rsidRPr="0071560B" w:rsidRDefault="002B7D53" w:rsidP="00630C85">
      <w:pPr>
        <w:spacing w:after="0" w:line="240" w:lineRule="auto"/>
        <w:rPr>
          <w:rFonts w:ascii="Arial" w:hAnsi="Arial" w:cs="Arial"/>
          <w:sz w:val="24"/>
          <w:szCs w:val="24"/>
        </w:rPr>
      </w:pPr>
    </w:p>
    <w:p w14:paraId="0B7D5A01" w14:textId="77777777" w:rsidR="002B7D53" w:rsidRPr="0071560B" w:rsidRDefault="002B7D53" w:rsidP="00630C85">
      <w:pPr>
        <w:spacing w:after="0" w:line="240" w:lineRule="auto"/>
        <w:rPr>
          <w:rFonts w:ascii="Arial" w:hAnsi="Arial" w:cs="Arial"/>
          <w:sz w:val="24"/>
          <w:szCs w:val="24"/>
        </w:rPr>
      </w:pPr>
    </w:p>
    <w:p w14:paraId="31829544" w14:textId="77777777" w:rsidR="002B7D53" w:rsidRPr="0071560B" w:rsidRDefault="002B7D53" w:rsidP="00630C85">
      <w:pPr>
        <w:spacing w:after="0" w:line="240" w:lineRule="auto"/>
        <w:rPr>
          <w:rFonts w:ascii="Arial" w:hAnsi="Arial" w:cs="Arial"/>
          <w:sz w:val="24"/>
          <w:szCs w:val="24"/>
        </w:rPr>
      </w:pPr>
    </w:p>
    <w:p w14:paraId="1BB77A9D" w14:textId="77777777" w:rsidR="002B7D53" w:rsidRPr="0071560B" w:rsidRDefault="002B7D53" w:rsidP="00630C85">
      <w:pPr>
        <w:spacing w:after="0" w:line="240" w:lineRule="auto"/>
        <w:rPr>
          <w:rFonts w:ascii="Arial" w:hAnsi="Arial" w:cs="Arial"/>
          <w:sz w:val="24"/>
          <w:szCs w:val="24"/>
        </w:rPr>
      </w:pPr>
    </w:p>
    <w:p w14:paraId="7C8A97BB" w14:textId="77777777" w:rsidR="002B7D53" w:rsidRPr="0071560B" w:rsidRDefault="002B7D53" w:rsidP="00630C85">
      <w:pPr>
        <w:spacing w:after="0" w:line="240" w:lineRule="auto"/>
        <w:rPr>
          <w:rFonts w:ascii="Arial" w:hAnsi="Arial" w:cs="Arial"/>
          <w:sz w:val="24"/>
          <w:szCs w:val="24"/>
        </w:rPr>
      </w:pPr>
    </w:p>
    <w:p w14:paraId="2B3E4FD6" w14:textId="77777777" w:rsidR="002B7D53" w:rsidRPr="0071560B" w:rsidRDefault="002B7D53" w:rsidP="00630C85">
      <w:pPr>
        <w:spacing w:after="0" w:line="240" w:lineRule="auto"/>
        <w:rPr>
          <w:rFonts w:ascii="Arial" w:hAnsi="Arial" w:cs="Arial"/>
          <w:sz w:val="24"/>
          <w:szCs w:val="24"/>
        </w:rPr>
      </w:pPr>
    </w:p>
    <w:p w14:paraId="13972D86" w14:textId="77777777" w:rsidR="002B7D53" w:rsidRPr="0071560B" w:rsidRDefault="002B7D53" w:rsidP="00630C85">
      <w:pPr>
        <w:spacing w:after="0" w:line="240" w:lineRule="auto"/>
        <w:rPr>
          <w:rFonts w:ascii="Arial" w:hAnsi="Arial" w:cs="Arial"/>
          <w:sz w:val="24"/>
          <w:szCs w:val="24"/>
        </w:rPr>
      </w:pPr>
    </w:p>
    <w:p w14:paraId="5CB9C561" w14:textId="77777777" w:rsidR="002B7D53" w:rsidRPr="0071560B" w:rsidRDefault="002B7D53" w:rsidP="00630C85">
      <w:pPr>
        <w:spacing w:after="0" w:line="240" w:lineRule="auto"/>
        <w:rPr>
          <w:rFonts w:ascii="Arial" w:hAnsi="Arial" w:cs="Arial"/>
          <w:sz w:val="24"/>
          <w:szCs w:val="24"/>
        </w:rPr>
      </w:pPr>
    </w:p>
    <w:p w14:paraId="52EF4714" w14:textId="77777777" w:rsidR="002B7D53" w:rsidRPr="0071560B" w:rsidRDefault="002B7D53" w:rsidP="00630C85">
      <w:pPr>
        <w:spacing w:after="0" w:line="240" w:lineRule="auto"/>
        <w:rPr>
          <w:rFonts w:ascii="Arial" w:hAnsi="Arial" w:cs="Arial"/>
          <w:sz w:val="24"/>
          <w:szCs w:val="24"/>
        </w:rPr>
      </w:pPr>
    </w:p>
    <w:p w14:paraId="498042E6" w14:textId="77777777" w:rsidR="002B7D53" w:rsidRPr="0071560B" w:rsidRDefault="002B7D53" w:rsidP="00630C85">
      <w:pPr>
        <w:spacing w:after="0" w:line="240" w:lineRule="auto"/>
        <w:rPr>
          <w:rFonts w:ascii="Arial" w:hAnsi="Arial" w:cs="Arial"/>
          <w:sz w:val="24"/>
          <w:szCs w:val="24"/>
        </w:rPr>
      </w:pPr>
    </w:p>
    <w:p w14:paraId="43F8DC76" w14:textId="77777777" w:rsidR="002B7D53" w:rsidRPr="0071560B" w:rsidRDefault="002B7D53" w:rsidP="00630C85">
      <w:pPr>
        <w:spacing w:after="0" w:line="240" w:lineRule="auto"/>
        <w:rPr>
          <w:rFonts w:ascii="Arial" w:hAnsi="Arial" w:cs="Arial"/>
          <w:sz w:val="24"/>
          <w:szCs w:val="24"/>
        </w:rPr>
      </w:pPr>
    </w:p>
    <w:p w14:paraId="2DA33FDA" w14:textId="77777777" w:rsidR="002B7D53" w:rsidRPr="0071560B" w:rsidRDefault="002B7D53" w:rsidP="00630C85">
      <w:pPr>
        <w:spacing w:after="0" w:line="240" w:lineRule="auto"/>
        <w:rPr>
          <w:rFonts w:ascii="Arial" w:hAnsi="Arial" w:cs="Arial"/>
          <w:sz w:val="24"/>
          <w:szCs w:val="24"/>
        </w:rPr>
      </w:pPr>
    </w:p>
    <w:p w14:paraId="2FAB21A9" w14:textId="77777777" w:rsidR="002B7D53" w:rsidRPr="0071560B" w:rsidRDefault="002B7D53" w:rsidP="00630C85">
      <w:pPr>
        <w:spacing w:after="0" w:line="240" w:lineRule="auto"/>
        <w:rPr>
          <w:rFonts w:ascii="Arial" w:hAnsi="Arial" w:cs="Arial"/>
          <w:sz w:val="24"/>
          <w:szCs w:val="24"/>
        </w:rPr>
      </w:pPr>
    </w:p>
    <w:p w14:paraId="74F62AFD" w14:textId="4DBD592E" w:rsidR="001479D5" w:rsidRPr="0071560B" w:rsidRDefault="00EA6667" w:rsidP="00630C85">
      <w:pPr>
        <w:pStyle w:val="Heading3"/>
        <w:spacing w:line="240" w:lineRule="auto"/>
        <w:rPr>
          <w:rFonts w:ascii="Arial" w:hAnsi="Arial" w:cs="Arial"/>
          <w:color w:val="3F2A55"/>
        </w:rPr>
      </w:pPr>
      <w:bookmarkStart w:id="88" w:name="_Toc194956993"/>
      <w:r w:rsidRPr="0071560B">
        <w:rPr>
          <w:rFonts w:ascii="Arial" w:hAnsi="Arial" w:cs="Arial"/>
          <w:color w:val="3F2A55"/>
        </w:rPr>
        <w:lastRenderedPageBreak/>
        <w:t>8</w:t>
      </w:r>
      <w:r w:rsidR="0013727E" w:rsidRPr="0071560B">
        <w:rPr>
          <w:rFonts w:ascii="Arial" w:hAnsi="Arial" w:cs="Arial"/>
          <w:color w:val="3F2A55"/>
        </w:rPr>
        <w:t>.</w:t>
      </w:r>
      <w:r w:rsidR="00EE008D" w:rsidRPr="0071560B">
        <w:rPr>
          <w:rFonts w:ascii="Arial" w:hAnsi="Arial" w:cs="Arial"/>
          <w:color w:val="3F2A55"/>
        </w:rPr>
        <w:t>9</w:t>
      </w:r>
      <w:r w:rsidR="00C07C06" w:rsidRPr="0071560B">
        <w:rPr>
          <w:rFonts w:ascii="Arial" w:hAnsi="Arial" w:cs="Arial"/>
          <w:color w:val="3F2A55"/>
        </w:rPr>
        <w:t xml:space="preserve"> </w:t>
      </w:r>
      <w:r w:rsidR="001479D5" w:rsidRPr="0071560B">
        <w:rPr>
          <w:rFonts w:ascii="Arial" w:hAnsi="Arial" w:cs="Arial"/>
          <w:color w:val="3F2A55"/>
        </w:rPr>
        <w:t>Stakeholder Management Matrix</w:t>
      </w:r>
      <w:bookmarkEnd w:id="88"/>
    </w:p>
    <w:p w14:paraId="22DC260C" w14:textId="31F47AA0" w:rsidR="00976AA5" w:rsidRPr="0071560B" w:rsidRDefault="001858D3" w:rsidP="00814352">
      <w:pPr>
        <w:spacing w:before="240" w:after="0" w:line="240" w:lineRule="auto"/>
        <w:jc w:val="both"/>
        <w:rPr>
          <w:rFonts w:ascii="Arial" w:hAnsi="Arial" w:cs="Arial"/>
          <w:sz w:val="24"/>
          <w:szCs w:val="24"/>
        </w:rPr>
      </w:pPr>
      <w:r w:rsidRPr="0071560B">
        <w:rPr>
          <w:rFonts w:ascii="Arial" w:hAnsi="Arial" w:cs="Arial"/>
          <w:sz w:val="24"/>
          <w:szCs w:val="24"/>
        </w:rPr>
        <w:t xml:space="preserve">The Stakeholder </w:t>
      </w:r>
      <w:r w:rsidR="00EB08B0" w:rsidRPr="0071560B">
        <w:rPr>
          <w:rFonts w:ascii="Arial" w:hAnsi="Arial" w:cs="Arial"/>
          <w:sz w:val="24"/>
          <w:szCs w:val="24"/>
        </w:rPr>
        <w:t>M</w:t>
      </w:r>
      <w:r w:rsidRPr="0071560B">
        <w:rPr>
          <w:rFonts w:ascii="Arial" w:hAnsi="Arial" w:cs="Arial"/>
          <w:sz w:val="24"/>
          <w:szCs w:val="24"/>
        </w:rPr>
        <w:t xml:space="preserve">anagement </w:t>
      </w:r>
      <w:r w:rsidR="00EB08B0" w:rsidRPr="0071560B">
        <w:rPr>
          <w:rFonts w:ascii="Arial" w:hAnsi="Arial" w:cs="Arial"/>
          <w:sz w:val="24"/>
          <w:szCs w:val="24"/>
        </w:rPr>
        <w:t>M</w:t>
      </w:r>
      <w:r w:rsidRPr="0071560B">
        <w:rPr>
          <w:rFonts w:ascii="Arial" w:hAnsi="Arial" w:cs="Arial"/>
          <w:sz w:val="24"/>
          <w:szCs w:val="24"/>
        </w:rPr>
        <w:t xml:space="preserve">atrix </w:t>
      </w:r>
      <w:r w:rsidR="00E006BF" w:rsidRPr="0071560B">
        <w:rPr>
          <w:rFonts w:ascii="Arial" w:hAnsi="Arial" w:cs="Arial"/>
          <w:sz w:val="24"/>
          <w:szCs w:val="24"/>
        </w:rPr>
        <w:t>provides an overview of the internal and external stakeholders involved in the incident</w:t>
      </w:r>
      <w:r w:rsidR="009D3CB9" w:rsidRPr="0071560B">
        <w:rPr>
          <w:rFonts w:ascii="Arial" w:hAnsi="Arial" w:cs="Arial"/>
          <w:sz w:val="24"/>
          <w:szCs w:val="24"/>
        </w:rPr>
        <w:t xml:space="preserve"> and it is available internally</w:t>
      </w:r>
      <w:r w:rsidR="00672506" w:rsidRPr="0071560B">
        <w:rPr>
          <w:rFonts w:ascii="Arial" w:hAnsi="Arial" w:cs="Arial"/>
          <w:sz w:val="24"/>
          <w:szCs w:val="24"/>
        </w:rPr>
        <w:t xml:space="preserve"> in</w:t>
      </w:r>
      <w:r w:rsidR="009D3CB9" w:rsidRPr="0071560B">
        <w:rPr>
          <w:rFonts w:ascii="Arial" w:hAnsi="Arial" w:cs="Arial"/>
          <w:sz w:val="24"/>
        </w:rPr>
        <w:t xml:space="preserve"> </w:t>
      </w:r>
      <w:hyperlink r:id="rId61" w:history="1">
        <w:proofErr w:type="spellStart"/>
        <w:r w:rsidR="00672506" w:rsidRPr="0071560B">
          <w:rPr>
            <w:rStyle w:val="Hyperlink"/>
            <w:rFonts w:ascii="Arial" w:hAnsi="Arial" w:cs="Arial"/>
            <w:sz w:val="24"/>
          </w:rPr>
          <w:t>eRDM</w:t>
        </w:r>
        <w:proofErr w:type="spellEnd"/>
      </w:hyperlink>
      <w:r w:rsidR="00E006BF" w:rsidRPr="0071560B">
        <w:rPr>
          <w:rFonts w:ascii="Arial" w:hAnsi="Arial" w:cs="Arial"/>
          <w:sz w:val="24"/>
          <w:szCs w:val="24"/>
        </w:rPr>
        <w:t xml:space="preserve">. The </w:t>
      </w:r>
      <w:r w:rsidR="00672506" w:rsidRPr="0071560B">
        <w:rPr>
          <w:rFonts w:ascii="Arial" w:hAnsi="Arial" w:cs="Arial"/>
          <w:sz w:val="24"/>
          <w:szCs w:val="24"/>
        </w:rPr>
        <w:t xml:space="preserve">OIT </w:t>
      </w:r>
      <w:r w:rsidR="00E006BF" w:rsidRPr="0071560B">
        <w:rPr>
          <w:rFonts w:ascii="Arial" w:hAnsi="Arial" w:cs="Arial"/>
          <w:sz w:val="24"/>
          <w:szCs w:val="24"/>
        </w:rPr>
        <w:t xml:space="preserve">Communications Manager is responsible for populating and maintaining the matrix. It should be stored </w:t>
      </w:r>
      <w:r w:rsidR="004A1D13" w:rsidRPr="0071560B">
        <w:rPr>
          <w:rFonts w:ascii="Arial" w:hAnsi="Arial" w:cs="Arial"/>
          <w:sz w:val="24"/>
          <w:szCs w:val="24"/>
        </w:rPr>
        <w:t xml:space="preserve">on </w:t>
      </w:r>
      <w:r w:rsidR="00AC51D6" w:rsidRPr="0071560B">
        <w:rPr>
          <w:rFonts w:ascii="Arial" w:hAnsi="Arial" w:cs="Arial"/>
          <w:sz w:val="24"/>
          <w:szCs w:val="24"/>
        </w:rPr>
        <w:t>CLIO.</w:t>
      </w:r>
    </w:p>
    <w:p w14:paraId="72AC50D4" w14:textId="77777777" w:rsidR="00AC51D6" w:rsidRPr="0071560B" w:rsidRDefault="00AC51D6" w:rsidP="00814352">
      <w:pPr>
        <w:spacing w:after="0" w:line="240" w:lineRule="auto"/>
        <w:jc w:val="both"/>
        <w:rPr>
          <w:rFonts w:ascii="Arial" w:hAnsi="Arial" w:cs="Arial"/>
          <w:sz w:val="24"/>
          <w:szCs w:val="24"/>
        </w:rPr>
      </w:pPr>
    </w:p>
    <w:p w14:paraId="57A5D73D" w14:textId="77777777" w:rsidR="00E006BF" w:rsidRPr="0071560B" w:rsidRDefault="008D2911" w:rsidP="00814352">
      <w:pPr>
        <w:spacing w:after="0" w:line="240" w:lineRule="auto"/>
        <w:jc w:val="both"/>
        <w:rPr>
          <w:rFonts w:ascii="Arial" w:hAnsi="Arial" w:cs="Arial"/>
          <w:sz w:val="24"/>
          <w:szCs w:val="24"/>
        </w:rPr>
      </w:pPr>
      <w:r w:rsidRPr="0071560B">
        <w:rPr>
          <w:rFonts w:ascii="Arial" w:hAnsi="Arial" w:cs="Arial"/>
          <w:sz w:val="24"/>
          <w:szCs w:val="24"/>
        </w:rPr>
        <w:t xml:space="preserve">It </w:t>
      </w:r>
      <w:r w:rsidR="00E006BF" w:rsidRPr="0071560B">
        <w:rPr>
          <w:rFonts w:ascii="Arial" w:hAnsi="Arial" w:cs="Arial"/>
          <w:sz w:val="24"/>
          <w:szCs w:val="24"/>
        </w:rPr>
        <w:t xml:space="preserve">is not the Communications Manager’s responsibility to make contact with all stakeholders. This task will be delegated to the most appropriate person within FSS. </w:t>
      </w:r>
    </w:p>
    <w:p w14:paraId="103F33AD" w14:textId="77777777" w:rsidR="00AC51D6" w:rsidRPr="0071560B" w:rsidRDefault="00AC51D6" w:rsidP="00814352">
      <w:pPr>
        <w:spacing w:after="0" w:line="240" w:lineRule="auto"/>
        <w:jc w:val="both"/>
        <w:rPr>
          <w:rFonts w:ascii="Arial" w:hAnsi="Arial" w:cs="Arial"/>
          <w:sz w:val="24"/>
          <w:szCs w:val="24"/>
        </w:rPr>
      </w:pPr>
    </w:p>
    <w:p w14:paraId="63AE38A1" w14:textId="77777777" w:rsidR="00E006BF" w:rsidRPr="0071560B" w:rsidRDefault="001858D3" w:rsidP="00814352">
      <w:pPr>
        <w:spacing w:after="0" w:line="240" w:lineRule="auto"/>
        <w:jc w:val="both"/>
        <w:rPr>
          <w:rFonts w:ascii="Arial" w:hAnsi="Arial" w:cs="Arial"/>
          <w:sz w:val="24"/>
          <w:szCs w:val="24"/>
        </w:rPr>
      </w:pPr>
      <w:r w:rsidRPr="0071560B">
        <w:rPr>
          <w:rFonts w:ascii="Arial" w:hAnsi="Arial" w:cs="Arial"/>
          <w:sz w:val="24"/>
          <w:szCs w:val="24"/>
        </w:rPr>
        <w:t xml:space="preserve">The Communications </w:t>
      </w:r>
      <w:r w:rsidR="00E006BF" w:rsidRPr="0071560B">
        <w:rPr>
          <w:rFonts w:ascii="Arial" w:hAnsi="Arial" w:cs="Arial"/>
          <w:sz w:val="24"/>
          <w:szCs w:val="24"/>
        </w:rPr>
        <w:t>M</w:t>
      </w:r>
      <w:r w:rsidRPr="0071560B">
        <w:rPr>
          <w:rFonts w:ascii="Arial" w:hAnsi="Arial" w:cs="Arial"/>
          <w:sz w:val="24"/>
          <w:szCs w:val="24"/>
        </w:rPr>
        <w:t xml:space="preserve">anager </w:t>
      </w:r>
      <w:r w:rsidR="00E006BF" w:rsidRPr="0071560B">
        <w:rPr>
          <w:rFonts w:ascii="Arial" w:hAnsi="Arial" w:cs="Arial"/>
          <w:sz w:val="24"/>
          <w:szCs w:val="24"/>
        </w:rPr>
        <w:t>will</w:t>
      </w:r>
      <w:r w:rsidRPr="0071560B">
        <w:rPr>
          <w:rFonts w:ascii="Arial" w:hAnsi="Arial" w:cs="Arial"/>
          <w:sz w:val="24"/>
          <w:szCs w:val="24"/>
        </w:rPr>
        <w:t xml:space="preserve"> bring th</w:t>
      </w:r>
      <w:r w:rsidR="00E006BF" w:rsidRPr="0071560B">
        <w:rPr>
          <w:rFonts w:ascii="Arial" w:hAnsi="Arial" w:cs="Arial"/>
          <w:sz w:val="24"/>
          <w:szCs w:val="24"/>
        </w:rPr>
        <w:t xml:space="preserve">e most up-to-date matrix to </w:t>
      </w:r>
      <w:r w:rsidRPr="0071560B">
        <w:rPr>
          <w:rFonts w:ascii="Arial" w:hAnsi="Arial" w:cs="Arial"/>
          <w:sz w:val="24"/>
          <w:szCs w:val="24"/>
        </w:rPr>
        <w:t>OIT meetings</w:t>
      </w:r>
      <w:r w:rsidR="00E006BF" w:rsidRPr="0071560B">
        <w:rPr>
          <w:rFonts w:ascii="Arial" w:hAnsi="Arial" w:cs="Arial"/>
          <w:sz w:val="24"/>
          <w:szCs w:val="24"/>
        </w:rPr>
        <w:t xml:space="preserve"> to update the team on the current stakeholder engagement status.</w:t>
      </w:r>
    </w:p>
    <w:p w14:paraId="2DBF6EF4" w14:textId="77777777" w:rsidR="00933832" w:rsidRPr="0071560B" w:rsidRDefault="00933832" w:rsidP="00630C85">
      <w:pPr>
        <w:spacing w:after="0" w:line="240" w:lineRule="auto"/>
        <w:rPr>
          <w:rFonts w:ascii="Arial" w:hAnsi="Arial" w:cs="Arial"/>
          <w:sz w:val="24"/>
          <w:szCs w:val="24"/>
        </w:rPr>
      </w:pPr>
    </w:p>
    <w:p w14:paraId="29B82D18" w14:textId="5E698A6E" w:rsidR="00405E97" w:rsidRPr="0071560B" w:rsidRDefault="006D154E" w:rsidP="00582802">
      <w:pPr>
        <w:pStyle w:val="BodyText"/>
      </w:pPr>
      <w:r w:rsidRPr="0071560B">
        <w:rPr>
          <w:noProof/>
          <w:lang w:eastAsia="en-GB"/>
        </w:rPr>
        <w:drawing>
          <wp:inline distT="0" distB="0" distL="0" distR="0" wp14:anchorId="48630AC1" wp14:editId="16FB83E9">
            <wp:extent cx="5829300" cy="3559768"/>
            <wp:effectExtent l="0" t="0" r="0" b="3175"/>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2" cstate="print">
                      <a:extLst>
                        <a:ext uri="{28A0092B-C50C-407E-A947-70E740481C1C}">
                          <a14:useLocalDpi xmlns:a14="http://schemas.microsoft.com/office/drawing/2010/main" val="0"/>
                        </a:ext>
                      </a:extLst>
                    </a:blip>
                    <a:srcRect/>
                    <a:stretch>
                      <a:fillRect/>
                    </a:stretch>
                  </pic:blipFill>
                  <pic:spPr bwMode="auto">
                    <a:xfrm>
                      <a:off x="0" y="0"/>
                      <a:ext cx="5844984" cy="3569346"/>
                    </a:xfrm>
                    <a:prstGeom prst="rect">
                      <a:avLst/>
                    </a:prstGeom>
                    <a:noFill/>
                  </pic:spPr>
                </pic:pic>
              </a:graphicData>
            </a:graphic>
          </wp:inline>
        </w:drawing>
      </w:r>
    </w:p>
    <w:p w14:paraId="11F090FB" w14:textId="77777777" w:rsidR="00814352" w:rsidRPr="0071560B" w:rsidRDefault="00814352" w:rsidP="00582802">
      <w:pPr>
        <w:pStyle w:val="BodyText"/>
      </w:pPr>
    </w:p>
    <w:p w14:paraId="28554FA9" w14:textId="77777777" w:rsidR="00672506" w:rsidRPr="0071560B" w:rsidRDefault="00672506" w:rsidP="00582802">
      <w:pPr>
        <w:pStyle w:val="BodyText"/>
      </w:pPr>
    </w:p>
    <w:p w14:paraId="35A900BE" w14:textId="77777777" w:rsidR="00672506" w:rsidRPr="0071560B" w:rsidRDefault="00672506" w:rsidP="00582802">
      <w:pPr>
        <w:pStyle w:val="BodyText"/>
      </w:pPr>
    </w:p>
    <w:p w14:paraId="22999618" w14:textId="77777777" w:rsidR="00672506" w:rsidRPr="0071560B" w:rsidRDefault="00672506" w:rsidP="00582802">
      <w:pPr>
        <w:pStyle w:val="BodyText"/>
      </w:pPr>
    </w:p>
    <w:p w14:paraId="351D734E" w14:textId="77777777" w:rsidR="00672506" w:rsidRPr="0071560B" w:rsidRDefault="00672506" w:rsidP="00582802">
      <w:pPr>
        <w:pStyle w:val="BodyText"/>
      </w:pPr>
    </w:p>
    <w:p w14:paraId="59D1CB9B" w14:textId="77777777" w:rsidR="00672506" w:rsidRPr="0071560B" w:rsidRDefault="00672506" w:rsidP="00582802">
      <w:pPr>
        <w:pStyle w:val="BodyText"/>
      </w:pPr>
    </w:p>
    <w:p w14:paraId="48F6C65F" w14:textId="77777777" w:rsidR="00672506" w:rsidRPr="0071560B" w:rsidRDefault="00672506" w:rsidP="00582802">
      <w:pPr>
        <w:pStyle w:val="BodyText"/>
      </w:pPr>
    </w:p>
    <w:p w14:paraId="4075A3C1" w14:textId="77777777" w:rsidR="00672506" w:rsidRPr="0071560B" w:rsidRDefault="00672506" w:rsidP="00582802">
      <w:pPr>
        <w:pStyle w:val="BodyText"/>
      </w:pPr>
    </w:p>
    <w:p w14:paraId="15D1BA60" w14:textId="1C9495E1" w:rsidR="002149CF" w:rsidRPr="0071560B" w:rsidRDefault="00405E97" w:rsidP="00405E97">
      <w:pPr>
        <w:keepNext/>
        <w:keepLines/>
        <w:spacing w:before="40" w:after="0" w:line="240" w:lineRule="auto"/>
        <w:outlineLvl w:val="2"/>
        <w:rPr>
          <w:rFonts w:ascii="Arial" w:eastAsiaTheme="majorEastAsia" w:hAnsi="Arial" w:cs="Arial"/>
          <w:color w:val="3F2A55"/>
          <w:sz w:val="24"/>
          <w:szCs w:val="24"/>
        </w:rPr>
      </w:pPr>
      <w:bookmarkStart w:id="89" w:name="_Toc194956994"/>
      <w:bookmarkStart w:id="90" w:name="_Hlk193227830"/>
      <w:r w:rsidRPr="0071560B">
        <w:rPr>
          <w:rFonts w:ascii="Arial" w:eastAsiaTheme="majorEastAsia" w:hAnsi="Arial" w:cs="Arial"/>
          <w:color w:val="3F2A55"/>
          <w:sz w:val="24"/>
          <w:szCs w:val="24"/>
        </w:rPr>
        <w:lastRenderedPageBreak/>
        <w:t>8.10 Hot Debrief and Lessons Learned Template</w:t>
      </w:r>
      <w:bookmarkEnd w:id="89"/>
    </w:p>
    <w:p w14:paraId="37DEC2CE" w14:textId="1DE78E9F" w:rsidR="002149CF" w:rsidRPr="0071560B" w:rsidRDefault="002149CF" w:rsidP="002A27D2">
      <w:pPr>
        <w:spacing w:before="240" w:after="0" w:line="240" w:lineRule="auto"/>
        <w:jc w:val="both"/>
        <w:rPr>
          <w:rFonts w:ascii="Arial" w:hAnsi="Arial" w:cs="Arial"/>
          <w:sz w:val="24"/>
          <w:szCs w:val="24"/>
        </w:rPr>
      </w:pPr>
      <w:r w:rsidRPr="0071560B">
        <w:rPr>
          <w:rFonts w:ascii="Arial" w:hAnsi="Arial" w:cs="Arial"/>
          <w:sz w:val="24"/>
          <w:szCs w:val="24"/>
        </w:rPr>
        <w:t>A blank version of the hot debrief and lessons learned templates are available</w:t>
      </w:r>
      <w:r w:rsidR="000B528B" w:rsidRPr="0071560B">
        <w:rPr>
          <w:rFonts w:ascii="Arial" w:hAnsi="Arial" w:cs="Arial"/>
          <w:sz w:val="24"/>
          <w:szCs w:val="24"/>
        </w:rPr>
        <w:t xml:space="preserve"> internally</w:t>
      </w:r>
      <w:r w:rsidR="00672506" w:rsidRPr="0071560B">
        <w:rPr>
          <w:rFonts w:ascii="Arial" w:hAnsi="Arial" w:cs="Arial"/>
          <w:sz w:val="24"/>
          <w:szCs w:val="24"/>
        </w:rPr>
        <w:t xml:space="preserve"> in</w:t>
      </w:r>
      <w:r w:rsidRPr="0071560B">
        <w:rPr>
          <w:rFonts w:ascii="Arial" w:hAnsi="Arial" w:cs="Arial"/>
          <w:sz w:val="24"/>
          <w:szCs w:val="24"/>
        </w:rPr>
        <w:t xml:space="preserve"> </w:t>
      </w:r>
      <w:hyperlink r:id="rId63" w:history="1">
        <w:proofErr w:type="spellStart"/>
        <w:r w:rsidR="00672506" w:rsidRPr="0071560B">
          <w:rPr>
            <w:rStyle w:val="Hyperlink"/>
            <w:rFonts w:ascii="Arial" w:hAnsi="Arial" w:cs="Arial"/>
            <w:sz w:val="24"/>
            <w:szCs w:val="24"/>
          </w:rPr>
          <w:t>eRDM</w:t>
        </w:r>
        <w:proofErr w:type="spellEnd"/>
      </w:hyperlink>
      <w:r w:rsidRPr="0071560B">
        <w:rPr>
          <w:rFonts w:ascii="Arial" w:hAnsi="Arial" w:cs="Arial"/>
          <w:sz w:val="24"/>
          <w:szCs w:val="24"/>
        </w:rPr>
        <w:t xml:space="preserve">. The Facilitator is responsible for completing the templates with input from all team members when the topic is covered as an agenda item during and after an incident. </w:t>
      </w:r>
    </w:p>
    <w:p w14:paraId="77E41BE5" w14:textId="0DB3AEFB" w:rsidR="002149CF" w:rsidRPr="0071560B" w:rsidRDefault="004A1D13" w:rsidP="002A27D2">
      <w:pPr>
        <w:spacing w:before="240" w:after="0" w:line="240" w:lineRule="auto"/>
        <w:jc w:val="both"/>
        <w:rPr>
          <w:rFonts w:ascii="Arial" w:hAnsi="Arial" w:cs="Arial"/>
          <w:sz w:val="24"/>
          <w:szCs w:val="24"/>
        </w:rPr>
      </w:pPr>
      <w:r w:rsidRPr="0071560B">
        <w:rPr>
          <w:rFonts w:ascii="Arial" w:hAnsi="Arial" w:cs="Arial"/>
          <w:sz w:val="24"/>
          <w:szCs w:val="24"/>
        </w:rPr>
        <w:t xml:space="preserve">The </w:t>
      </w:r>
      <w:r w:rsidR="0054639D" w:rsidRPr="0071560B">
        <w:rPr>
          <w:rFonts w:ascii="Arial" w:hAnsi="Arial" w:cs="Arial"/>
          <w:sz w:val="24"/>
          <w:szCs w:val="24"/>
        </w:rPr>
        <w:t>Facilitator</w:t>
      </w:r>
      <w:r w:rsidRPr="0071560B">
        <w:rPr>
          <w:rFonts w:ascii="Arial" w:hAnsi="Arial" w:cs="Arial"/>
          <w:sz w:val="24"/>
          <w:szCs w:val="24"/>
        </w:rPr>
        <w:t xml:space="preserve"> and/or Information Manager should circulate the template  to all response team members and relevant stakeholders to consider immediately after the closure of an incident</w:t>
      </w:r>
      <w:r w:rsidR="00ED68CD" w:rsidRPr="0071560B">
        <w:rPr>
          <w:rFonts w:ascii="Arial" w:hAnsi="Arial" w:cs="Arial"/>
          <w:sz w:val="24"/>
          <w:szCs w:val="24"/>
        </w:rPr>
        <w:t>. This is</w:t>
      </w:r>
      <w:r w:rsidRPr="0071560B">
        <w:rPr>
          <w:rFonts w:ascii="Arial" w:hAnsi="Arial" w:cs="Arial"/>
          <w:sz w:val="24"/>
          <w:szCs w:val="24"/>
        </w:rPr>
        <w:t xml:space="preserve"> to allow them to capture </w:t>
      </w:r>
      <w:r w:rsidR="00A94C4E" w:rsidRPr="0071560B">
        <w:rPr>
          <w:rFonts w:ascii="Arial" w:hAnsi="Arial" w:cs="Arial"/>
          <w:sz w:val="24"/>
          <w:szCs w:val="24"/>
        </w:rPr>
        <w:t>any</w:t>
      </w:r>
      <w:r w:rsidRPr="0071560B">
        <w:rPr>
          <w:rFonts w:ascii="Arial" w:hAnsi="Arial" w:cs="Arial"/>
          <w:sz w:val="24"/>
          <w:szCs w:val="24"/>
        </w:rPr>
        <w:t xml:space="preserve"> initial feedback while it is front of mind and in advance of a formal debrief session. </w:t>
      </w:r>
      <w:r w:rsidR="002149CF" w:rsidRPr="0071560B">
        <w:rPr>
          <w:rFonts w:ascii="Arial" w:hAnsi="Arial" w:cs="Arial"/>
          <w:sz w:val="24"/>
          <w:szCs w:val="24"/>
        </w:rPr>
        <w:t xml:space="preserve">The Facilitator should download this document and save as a new version in </w:t>
      </w:r>
      <w:proofErr w:type="spellStart"/>
      <w:r w:rsidR="002149CF" w:rsidRPr="0071560B">
        <w:rPr>
          <w:rFonts w:ascii="Arial" w:hAnsi="Arial" w:cs="Arial"/>
          <w:sz w:val="24"/>
          <w:szCs w:val="24"/>
        </w:rPr>
        <w:t>eRDM</w:t>
      </w:r>
      <w:proofErr w:type="spellEnd"/>
      <w:r w:rsidR="002149CF" w:rsidRPr="0071560B">
        <w:rPr>
          <w:rFonts w:ascii="Arial" w:hAnsi="Arial" w:cs="Arial"/>
          <w:sz w:val="24"/>
          <w:szCs w:val="24"/>
        </w:rPr>
        <w:t xml:space="preserve"> to be edited and saved in CLIO once complete</w:t>
      </w:r>
      <w:r w:rsidRPr="0071560B">
        <w:rPr>
          <w:rFonts w:ascii="Arial" w:hAnsi="Arial" w:cs="Arial"/>
          <w:sz w:val="24"/>
          <w:szCs w:val="24"/>
        </w:rPr>
        <w:t xml:space="preserve">. </w:t>
      </w:r>
    </w:p>
    <w:bookmarkEnd w:id="90"/>
    <w:p w14:paraId="4B0A2AE5" w14:textId="6DA39210" w:rsidR="00AC51D6" w:rsidRPr="0071560B" w:rsidRDefault="00AC51D6" w:rsidP="002A27D2">
      <w:pPr>
        <w:pStyle w:val="BodyText"/>
        <w:jc w:val="both"/>
      </w:pPr>
    </w:p>
    <w:p w14:paraId="601C7DF6" w14:textId="76E4D1F7" w:rsidR="00AC51D6" w:rsidRPr="0071560B" w:rsidRDefault="00AC51D6" w:rsidP="00582802">
      <w:pPr>
        <w:pStyle w:val="BodyText"/>
      </w:pPr>
    </w:p>
    <w:p w14:paraId="4019405A" w14:textId="65A61970" w:rsidR="00AC51D6" w:rsidRPr="0071560B" w:rsidRDefault="00AC51D6" w:rsidP="00582802">
      <w:pPr>
        <w:pStyle w:val="BodyText"/>
      </w:pPr>
    </w:p>
    <w:p w14:paraId="0CA57736" w14:textId="2B7F18DA" w:rsidR="004A415B" w:rsidRPr="0071560B" w:rsidRDefault="004A415B" w:rsidP="00582802">
      <w:pPr>
        <w:pStyle w:val="BodyText"/>
        <w:sectPr w:rsidR="004A415B" w:rsidRPr="0071560B" w:rsidSect="00E760DB">
          <w:headerReference w:type="even" r:id="rId64"/>
          <w:headerReference w:type="default" r:id="rId65"/>
          <w:headerReference w:type="first" r:id="rId66"/>
          <w:footerReference w:type="first" r:id="rId67"/>
          <w:pgSz w:w="11906" w:h="16838"/>
          <w:pgMar w:top="1440" w:right="1440" w:bottom="1440" w:left="1440" w:header="708" w:footer="708" w:gutter="0"/>
          <w:cols w:space="708"/>
          <w:titlePg/>
          <w:docGrid w:linePitch="360"/>
        </w:sectPr>
      </w:pPr>
    </w:p>
    <w:p w14:paraId="23C68B72" w14:textId="575724BB" w:rsidR="00AC51D6" w:rsidRPr="0071560B" w:rsidRDefault="004F55DE" w:rsidP="00582802">
      <w:pPr>
        <w:pStyle w:val="BodyText"/>
      </w:pPr>
      <w:r w:rsidRPr="0071560B">
        <w:rPr>
          <w:noProof/>
          <w:lang w:eastAsia="en-GB"/>
        </w:rPr>
        <w:lastRenderedPageBreak/>
        <w:drawing>
          <wp:inline distT="0" distB="0" distL="0" distR="0" wp14:anchorId="6B5A241A" wp14:editId="4528F1E6">
            <wp:extent cx="9639300" cy="5324475"/>
            <wp:effectExtent l="0" t="0" r="0" b="9525"/>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9678511" cy="5346134"/>
                    </a:xfrm>
                    <a:prstGeom prst="rect">
                      <a:avLst/>
                    </a:prstGeom>
                    <a:noFill/>
                  </pic:spPr>
                </pic:pic>
              </a:graphicData>
            </a:graphic>
          </wp:inline>
        </w:drawing>
      </w:r>
    </w:p>
    <w:p w14:paraId="12E06A96" w14:textId="3B016B1A" w:rsidR="00AC51D6" w:rsidRPr="0071560B" w:rsidRDefault="00AC51D6" w:rsidP="00582802">
      <w:pPr>
        <w:pStyle w:val="BodyText"/>
      </w:pPr>
    </w:p>
    <w:p w14:paraId="4D22842E" w14:textId="3C9777B9" w:rsidR="002149CF" w:rsidRPr="0071560B" w:rsidRDefault="002149CF" w:rsidP="00582802">
      <w:pPr>
        <w:pStyle w:val="BodyText"/>
      </w:pPr>
    </w:p>
    <w:p w14:paraId="066FC6C4" w14:textId="4AEA39BF" w:rsidR="002149CF" w:rsidRPr="0071560B" w:rsidRDefault="002149CF" w:rsidP="00582802">
      <w:pPr>
        <w:pStyle w:val="BodyText"/>
      </w:pPr>
    </w:p>
    <w:p w14:paraId="7A3FAA3A" w14:textId="43F0D2FB" w:rsidR="002149CF" w:rsidRPr="0071560B" w:rsidRDefault="000551C6" w:rsidP="00582802">
      <w:pPr>
        <w:pStyle w:val="BodyText"/>
      </w:pPr>
      <w:r w:rsidRPr="0071560B">
        <w:rPr>
          <w:noProof/>
          <w:lang w:eastAsia="en-GB"/>
        </w:rPr>
        <w:drawing>
          <wp:inline distT="0" distB="0" distL="0" distR="0" wp14:anchorId="53A2C4D1" wp14:editId="315D2DD0">
            <wp:extent cx="9672955" cy="5105400"/>
            <wp:effectExtent l="0" t="0" r="4445"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9693258" cy="5116116"/>
                    </a:xfrm>
                    <a:prstGeom prst="rect">
                      <a:avLst/>
                    </a:prstGeom>
                    <a:noFill/>
                  </pic:spPr>
                </pic:pic>
              </a:graphicData>
            </a:graphic>
          </wp:inline>
        </w:drawing>
      </w:r>
    </w:p>
    <w:p w14:paraId="64D7CAA6" w14:textId="72246394" w:rsidR="002149CF" w:rsidRPr="0071560B" w:rsidRDefault="002149CF" w:rsidP="00582802">
      <w:pPr>
        <w:pStyle w:val="BodyText"/>
      </w:pPr>
    </w:p>
    <w:p w14:paraId="7C599114" w14:textId="21BD460C" w:rsidR="002149CF" w:rsidRPr="0071560B" w:rsidRDefault="002149CF" w:rsidP="00582802">
      <w:pPr>
        <w:pStyle w:val="BodyText"/>
        <w:sectPr w:rsidR="002149CF" w:rsidRPr="0071560B" w:rsidSect="002149CF">
          <w:pgSz w:w="16838" w:h="11906" w:orient="landscape"/>
          <w:pgMar w:top="720" w:right="720" w:bottom="720" w:left="720" w:header="708" w:footer="708" w:gutter="0"/>
          <w:cols w:space="708"/>
          <w:titlePg/>
          <w:docGrid w:linePitch="360"/>
        </w:sectPr>
      </w:pPr>
    </w:p>
    <w:p w14:paraId="0202AC8E" w14:textId="2765F49F" w:rsidR="001479D5" w:rsidRPr="0071560B" w:rsidRDefault="00EA6667" w:rsidP="00630C85">
      <w:pPr>
        <w:pStyle w:val="Heading3"/>
        <w:spacing w:line="240" w:lineRule="auto"/>
        <w:rPr>
          <w:rFonts w:ascii="Arial" w:hAnsi="Arial" w:cs="Arial"/>
          <w:color w:val="3F2A55"/>
        </w:rPr>
      </w:pPr>
      <w:bookmarkStart w:id="91" w:name="_Toc194956995"/>
      <w:r w:rsidRPr="0071560B">
        <w:rPr>
          <w:rFonts w:ascii="Arial" w:hAnsi="Arial" w:cs="Arial"/>
          <w:color w:val="3F2A55"/>
        </w:rPr>
        <w:lastRenderedPageBreak/>
        <w:t>8</w:t>
      </w:r>
      <w:r w:rsidR="00405E97" w:rsidRPr="0071560B">
        <w:rPr>
          <w:rFonts w:ascii="Arial" w:hAnsi="Arial" w:cs="Arial"/>
          <w:color w:val="3F2A55"/>
        </w:rPr>
        <w:t>.11</w:t>
      </w:r>
      <w:r w:rsidR="00C07C06" w:rsidRPr="0071560B">
        <w:rPr>
          <w:rFonts w:ascii="Arial" w:hAnsi="Arial" w:cs="Arial"/>
          <w:color w:val="3F2A55"/>
        </w:rPr>
        <w:t xml:space="preserve"> </w:t>
      </w:r>
      <w:r w:rsidR="001479D5" w:rsidRPr="0071560B">
        <w:rPr>
          <w:rFonts w:ascii="Arial" w:hAnsi="Arial" w:cs="Arial"/>
          <w:color w:val="3F2A55"/>
        </w:rPr>
        <w:t xml:space="preserve">Shift Handover </w:t>
      </w:r>
      <w:r w:rsidR="00EB08B0" w:rsidRPr="0071560B">
        <w:rPr>
          <w:rFonts w:ascii="Arial" w:hAnsi="Arial" w:cs="Arial"/>
          <w:color w:val="3F2A55"/>
        </w:rPr>
        <w:t>L</w:t>
      </w:r>
      <w:r w:rsidR="001479D5" w:rsidRPr="0071560B">
        <w:rPr>
          <w:rFonts w:ascii="Arial" w:hAnsi="Arial" w:cs="Arial"/>
          <w:color w:val="3F2A55"/>
        </w:rPr>
        <w:t>og</w:t>
      </w:r>
      <w:bookmarkEnd w:id="91"/>
    </w:p>
    <w:p w14:paraId="3BA275A3" w14:textId="533EB300" w:rsidR="001858D3" w:rsidRPr="0071560B" w:rsidRDefault="00640B51" w:rsidP="002A27D2">
      <w:pPr>
        <w:spacing w:before="240" w:line="240" w:lineRule="auto"/>
        <w:jc w:val="both"/>
        <w:rPr>
          <w:rFonts w:ascii="Arial" w:hAnsi="Arial" w:cs="Arial"/>
          <w:sz w:val="24"/>
          <w:szCs w:val="24"/>
        </w:rPr>
      </w:pPr>
      <w:r w:rsidRPr="0071560B">
        <w:rPr>
          <w:rFonts w:ascii="Arial" w:hAnsi="Arial" w:cs="Arial"/>
          <w:sz w:val="24"/>
          <w:szCs w:val="24"/>
        </w:rPr>
        <w:t>OIT and SIT team members should use the S</w:t>
      </w:r>
      <w:r w:rsidR="00976AA5" w:rsidRPr="0071560B">
        <w:rPr>
          <w:rFonts w:ascii="Arial" w:hAnsi="Arial" w:cs="Arial"/>
          <w:sz w:val="24"/>
          <w:szCs w:val="24"/>
        </w:rPr>
        <w:t xml:space="preserve">hift </w:t>
      </w:r>
      <w:r w:rsidRPr="0071560B">
        <w:rPr>
          <w:rFonts w:ascii="Arial" w:hAnsi="Arial" w:cs="Arial"/>
          <w:sz w:val="24"/>
          <w:szCs w:val="24"/>
        </w:rPr>
        <w:t>H</w:t>
      </w:r>
      <w:r w:rsidR="00976AA5" w:rsidRPr="0071560B">
        <w:rPr>
          <w:rFonts w:ascii="Arial" w:hAnsi="Arial" w:cs="Arial"/>
          <w:sz w:val="24"/>
          <w:szCs w:val="24"/>
        </w:rPr>
        <w:t xml:space="preserve">andover </w:t>
      </w:r>
      <w:r w:rsidRPr="0071560B">
        <w:rPr>
          <w:rFonts w:ascii="Arial" w:hAnsi="Arial" w:cs="Arial"/>
          <w:sz w:val="24"/>
          <w:szCs w:val="24"/>
        </w:rPr>
        <w:t>L</w:t>
      </w:r>
      <w:r w:rsidR="00976AA5" w:rsidRPr="0071560B">
        <w:rPr>
          <w:rFonts w:ascii="Arial" w:hAnsi="Arial" w:cs="Arial"/>
          <w:sz w:val="24"/>
          <w:szCs w:val="24"/>
        </w:rPr>
        <w:t xml:space="preserve">og </w:t>
      </w:r>
      <w:r w:rsidRPr="0071560B">
        <w:rPr>
          <w:rFonts w:ascii="Arial" w:hAnsi="Arial" w:cs="Arial"/>
          <w:sz w:val="24"/>
          <w:szCs w:val="24"/>
        </w:rPr>
        <w:t xml:space="preserve">to support them </w:t>
      </w:r>
      <w:r w:rsidR="001858D3" w:rsidRPr="0071560B">
        <w:rPr>
          <w:rFonts w:ascii="Arial" w:hAnsi="Arial" w:cs="Arial"/>
          <w:sz w:val="24"/>
          <w:szCs w:val="24"/>
        </w:rPr>
        <w:t>as they handover to a team member</w:t>
      </w:r>
      <w:r w:rsidR="009D3CB9" w:rsidRPr="0071560B">
        <w:rPr>
          <w:rFonts w:ascii="Arial" w:hAnsi="Arial" w:cs="Arial"/>
          <w:sz w:val="24"/>
          <w:szCs w:val="24"/>
        </w:rPr>
        <w:t xml:space="preserve"> and it is available internally</w:t>
      </w:r>
      <w:r w:rsidR="00672506" w:rsidRPr="0071560B">
        <w:rPr>
          <w:rFonts w:ascii="Arial" w:hAnsi="Arial" w:cs="Arial"/>
          <w:sz w:val="24"/>
          <w:szCs w:val="24"/>
        </w:rPr>
        <w:t xml:space="preserve"> in</w:t>
      </w:r>
      <w:r w:rsidR="009D3CB9" w:rsidRPr="0071560B">
        <w:rPr>
          <w:rFonts w:ascii="Arial" w:hAnsi="Arial" w:cs="Arial"/>
          <w:sz w:val="24"/>
          <w:szCs w:val="24"/>
        </w:rPr>
        <w:t xml:space="preserve"> </w:t>
      </w:r>
      <w:hyperlink r:id="rId70" w:history="1">
        <w:proofErr w:type="spellStart"/>
        <w:r w:rsidR="00672506" w:rsidRPr="0071560B">
          <w:rPr>
            <w:rStyle w:val="Hyperlink"/>
            <w:rFonts w:ascii="Arial" w:hAnsi="Arial" w:cs="Arial"/>
            <w:sz w:val="24"/>
            <w:szCs w:val="24"/>
          </w:rPr>
          <w:t>eRDM</w:t>
        </w:r>
        <w:proofErr w:type="spellEnd"/>
      </w:hyperlink>
      <w:r w:rsidR="001858D3" w:rsidRPr="0071560B">
        <w:rPr>
          <w:rFonts w:ascii="Arial" w:hAnsi="Arial" w:cs="Arial"/>
          <w:sz w:val="24"/>
          <w:szCs w:val="24"/>
        </w:rPr>
        <w:t>.</w:t>
      </w:r>
      <w:r w:rsidR="00933832" w:rsidRPr="0071560B">
        <w:rPr>
          <w:rFonts w:ascii="Arial" w:hAnsi="Arial" w:cs="Arial"/>
          <w:sz w:val="24"/>
          <w:szCs w:val="24"/>
        </w:rPr>
        <w:t xml:space="preserve"> </w:t>
      </w:r>
      <w:r w:rsidR="001858D3" w:rsidRPr="0071560B">
        <w:rPr>
          <w:rFonts w:ascii="Arial" w:hAnsi="Arial" w:cs="Arial"/>
          <w:sz w:val="24"/>
          <w:szCs w:val="24"/>
        </w:rPr>
        <w:t xml:space="preserve">The template is designed to </w:t>
      </w:r>
      <w:r w:rsidRPr="0071560B">
        <w:rPr>
          <w:rFonts w:ascii="Arial" w:hAnsi="Arial" w:cs="Arial"/>
          <w:sz w:val="24"/>
          <w:szCs w:val="24"/>
        </w:rPr>
        <w:t>provide structure to the handover process and prompt the team members to give a fu</w:t>
      </w:r>
      <w:r w:rsidR="00C3287F" w:rsidRPr="0071560B">
        <w:rPr>
          <w:rFonts w:ascii="Arial" w:hAnsi="Arial" w:cs="Arial"/>
          <w:sz w:val="24"/>
          <w:szCs w:val="24"/>
        </w:rPr>
        <w:t>ll briefing when they handover.</w:t>
      </w:r>
    </w:p>
    <w:p w14:paraId="6287D4F1" w14:textId="6B6AE34A" w:rsidR="001479D5" w:rsidRPr="0071560B" w:rsidRDefault="0001165A" w:rsidP="00630C85">
      <w:pPr>
        <w:spacing w:line="240" w:lineRule="auto"/>
        <w:rPr>
          <w:rFonts w:ascii="Arial" w:hAnsi="Arial" w:cs="Arial"/>
          <w:sz w:val="24"/>
          <w:szCs w:val="24"/>
        </w:rPr>
      </w:pPr>
      <w:r w:rsidRPr="0071560B">
        <w:rPr>
          <w:noProof/>
        </w:rPr>
        <w:drawing>
          <wp:inline distT="0" distB="0" distL="0" distR="0" wp14:anchorId="7E9E86AA" wp14:editId="76D2424D">
            <wp:extent cx="5731510" cy="5788025"/>
            <wp:effectExtent l="0" t="0" r="2540" b="3175"/>
            <wp:docPr id="2023485780" name="Picture 1" descr="A document with text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485780" name="Picture 1" descr="A document with text on it&#10;&#10;AI-generated content may be incorrect."/>
                    <pic:cNvPicPr/>
                  </pic:nvPicPr>
                  <pic:blipFill>
                    <a:blip r:embed="rId71"/>
                    <a:stretch>
                      <a:fillRect/>
                    </a:stretch>
                  </pic:blipFill>
                  <pic:spPr>
                    <a:xfrm>
                      <a:off x="0" y="0"/>
                      <a:ext cx="5731510" cy="5788025"/>
                    </a:xfrm>
                    <a:prstGeom prst="rect">
                      <a:avLst/>
                    </a:prstGeom>
                  </pic:spPr>
                </pic:pic>
              </a:graphicData>
            </a:graphic>
          </wp:inline>
        </w:drawing>
      </w:r>
    </w:p>
    <w:p w14:paraId="10011385" w14:textId="77777777" w:rsidR="00976AA5" w:rsidRPr="0071560B" w:rsidRDefault="00976AA5" w:rsidP="00630C85">
      <w:pPr>
        <w:spacing w:line="240" w:lineRule="auto"/>
        <w:rPr>
          <w:rFonts w:ascii="Arial" w:hAnsi="Arial" w:cs="Arial"/>
          <w:sz w:val="24"/>
          <w:szCs w:val="24"/>
        </w:rPr>
      </w:pPr>
    </w:p>
    <w:p w14:paraId="1456935C" w14:textId="77777777" w:rsidR="00976AA5" w:rsidRPr="0071560B" w:rsidRDefault="00976AA5" w:rsidP="00630C85">
      <w:pPr>
        <w:spacing w:line="240" w:lineRule="auto"/>
        <w:rPr>
          <w:rFonts w:ascii="Arial" w:hAnsi="Arial" w:cs="Arial"/>
          <w:sz w:val="24"/>
          <w:szCs w:val="24"/>
        </w:rPr>
      </w:pPr>
    </w:p>
    <w:p w14:paraId="585FF32F" w14:textId="77777777" w:rsidR="00976AA5" w:rsidRPr="0071560B" w:rsidRDefault="00976AA5" w:rsidP="00630C85">
      <w:pPr>
        <w:spacing w:line="240" w:lineRule="auto"/>
        <w:rPr>
          <w:rFonts w:ascii="Arial" w:hAnsi="Arial" w:cs="Arial"/>
          <w:sz w:val="24"/>
          <w:szCs w:val="24"/>
        </w:rPr>
      </w:pPr>
    </w:p>
    <w:p w14:paraId="740125D7" w14:textId="77777777" w:rsidR="003926F6" w:rsidRPr="0071560B" w:rsidRDefault="003926F6" w:rsidP="00630C85">
      <w:pPr>
        <w:spacing w:line="240" w:lineRule="auto"/>
        <w:rPr>
          <w:rFonts w:ascii="Arial" w:hAnsi="Arial" w:cs="Arial"/>
          <w:sz w:val="24"/>
          <w:szCs w:val="24"/>
        </w:rPr>
        <w:sectPr w:rsidR="003926F6" w:rsidRPr="0071560B" w:rsidSect="002149CF">
          <w:pgSz w:w="11906" w:h="16838"/>
          <w:pgMar w:top="1440" w:right="1440" w:bottom="1440" w:left="1440" w:header="708" w:footer="708" w:gutter="0"/>
          <w:cols w:space="708"/>
          <w:titlePg/>
          <w:docGrid w:linePitch="360"/>
        </w:sectPr>
      </w:pPr>
    </w:p>
    <w:p w14:paraId="6B15AC27" w14:textId="332AD46C" w:rsidR="003926F6" w:rsidRPr="0071560B" w:rsidRDefault="003926F6" w:rsidP="002A27D2">
      <w:pPr>
        <w:pStyle w:val="Heading1"/>
        <w:spacing w:after="240" w:line="240" w:lineRule="auto"/>
        <w:rPr>
          <w:rFonts w:ascii="Arial" w:hAnsi="Arial" w:cs="Arial"/>
          <w:color w:val="3F2A55"/>
          <w:szCs w:val="24"/>
        </w:rPr>
      </w:pPr>
      <w:bookmarkStart w:id="92" w:name="_Toc512248199"/>
      <w:bookmarkStart w:id="93" w:name="_Toc194956996"/>
      <w:r w:rsidRPr="0071560B">
        <w:rPr>
          <w:rFonts w:ascii="Arial" w:hAnsi="Arial" w:cs="Arial"/>
          <w:color w:val="3F2A55"/>
          <w:szCs w:val="24"/>
        </w:rPr>
        <w:lastRenderedPageBreak/>
        <w:t xml:space="preserve">Annex </w:t>
      </w:r>
      <w:bookmarkEnd w:id="92"/>
      <w:r w:rsidR="005E25F1" w:rsidRPr="0071560B">
        <w:rPr>
          <w:rFonts w:ascii="Arial" w:hAnsi="Arial" w:cs="Arial"/>
          <w:color w:val="3F2A55"/>
          <w:szCs w:val="24"/>
        </w:rPr>
        <w:t>A – Role Profiles</w:t>
      </w:r>
      <w:bookmarkEnd w:id="93"/>
    </w:p>
    <w:p w14:paraId="397A4888" w14:textId="3BA938B5" w:rsidR="003926F6" w:rsidRPr="0071560B" w:rsidRDefault="003926F6" w:rsidP="002A27D2">
      <w:pPr>
        <w:spacing w:after="240" w:line="240" w:lineRule="auto"/>
        <w:rPr>
          <w:rFonts w:ascii="Arial" w:hAnsi="Arial" w:cs="Arial"/>
          <w:sz w:val="24"/>
        </w:rPr>
      </w:pPr>
      <w:r w:rsidRPr="0071560B">
        <w:rPr>
          <w:rFonts w:ascii="Arial" w:hAnsi="Arial" w:cs="Arial"/>
          <w:sz w:val="24"/>
        </w:rPr>
        <w:t xml:space="preserve">The following role profiles provide an overview of the required experience, skills and level of seniority required for each incident management position as part of </w:t>
      </w:r>
      <w:proofErr w:type="spellStart"/>
      <w:r w:rsidRPr="0071560B">
        <w:rPr>
          <w:rFonts w:ascii="Arial" w:hAnsi="Arial" w:cs="Arial"/>
          <w:sz w:val="24"/>
        </w:rPr>
        <w:t>FSS’</w:t>
      </w:r>
      <w:r w:rsidR="00470C81" w:rsidRPr="0071560B">
        <w:rPr>
          <w:rFonts w:ascii="Arial" w:hAnsi="Arial" w:cs="Arial"/>
          <w:sz w:val="24"/>
        </w:rPr>
        <w:t>s</w:t>
      </w:r>
      <w:proofErr w:type="spellEnd"/>
      <w:r w:rsidRPr="0071560B">
        <w:rPr>
          <w:rFonts w:ascii="Arial" w:hAnsi="Arial" w:cs="Arial"/>
          <w:sz w:val="24"/>
        </w:rPr>
        <w:t xml:space="preserve"> Incident Management Framework.</w:t>
      </w: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523"/>
        <w:gridCol w:w="10619"/>
      </w:tblGrid>
      <w:tr w:rsidR="00EC3530" w:rsidRPr="0071560B" w14:paraId="6AF5034F" w14:textId="77777777" w:rsidTr="00775CBD">
        <w:trPr>
          <w:trHeight w:val="177"/>
          <w:tblHeader/>
        </w:trPr>
        <w:tc>
          <w:tcPr>
            <w:tcW w:w="3523" w:type="dxa"/>
            <w:shd w:val="clear" w:color="auto" w:fill="404040" w:themeFill="text1" w:themeFillTint="BF"/>
          </w:tcPr>
          <w:p w14:paraId="233D66B2" w14:textId="77777777" w:rsidR="00EC3530" w:rsidRPr="0071560B" w:rsidRDefault="00EC3530" w:rsidP="00630C85">
            <w:pPr>
              <w:spacing w:after="0" w:line="240" w:lineRule="auto"/>
              <w:rPr>
                <w:rFonts w:ascii="Arial" w:hAnsi="Arial" w:cs="Arial"/>
                <w:b/>
                <w:color w:val="FFFFFF" w:themeColor="background1"/>
                <w:sz w:val="24"/>
                <w:szCs w:val="24"/>
              </w:rPr>
            </w:pPr>
            <w:r w:rsidRPr="0071560B">
              <w:rPr>
                <w:rFonts w:ascii="Arial" w:hAnsi="Arial" w:cs="Arial"/>
                <w:b/>
                <w:color w:val="FFFFFF" w:themeColor="background1"/>
                <w:sz w:val="24"/>
                <w:szCs w:val="24"/>
              </w:rPr>
              <w:t>Role</w:t>
            </w:r>
          </w:p>
        </w:tc>
        <w:tc>
          <w:tcPr>
            <w:tcW w:w="10619" w:type="dxa"/>
            <w:shd w:val="clear" w:color="auto" w:fill="404040" w:themeFill="text1" w:themeFillTint="BF"/>
          </w:tcPr>
          <w:p w14:paraId="0599739D" w14:textId="77777777" w:rsidR="00EC3530" w:rsidRPr="0071560B" w:rsidRDefault="00EC3530" w:rsidP="00630C85">
            <w:pPr>
              <w:spacing w:after="0" w:line="240" w:lineRule="auto"/>
              <w:rPr>
                <w:rFonts w:ascii="Arial" w:hAnsi="Arial" w:cs="Arial"/>
                <w:b/>
                <w:color w:val="FFFFFF" w:themeColor="background1"/>
                <w:sz w:val="24"/>
                <w:szCs w:val="24"/>
              </w:rPr>
            </w:pPr>
            <w:r w:rsidRPr="0071560B">
              <w:rPr>
                <w:rFonts w:ascii="Arial" w:hAnsi="Arial" w:cs="Arial"/>
                <w:b/>
                <w:color w:val="FFFFFF" w:themeColor="background1"/>
                <w:sz w:val="24"/>
                <w:szCs w:val="24"/>
              </w:rPr>
              <w:t>Profile</w:t>
            </w:r>
          </w:p>
        </w:tc>
      </w:tr>
      <w:tr w:rsidR="00EC3530" w:rsidRPr="0071560B" w14:paraId="733D507B" w14:textId="77777777" w:rsidTr="00775CBD">
        <w:trPr>
          <w:trHeight w:val="925"/>
        </w:trPr>
        <w:tc>
          <w:tcPr>
            <w:tcW w:w="3523" w:type="dxa"/>
          </w:tcPr>
          <w:p w14:paraId="548CCD28" w14:textId="0BD88839"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OIT Chair</w:t>
            </w:r>
            <w:r w:rsidR="002149CF" w:rsidRPr="0071560B">
              <w:rPr>
                <w:rFonts w:ascii="Arial" w:hAnsi="Arial" w:cs="Arial"/>
                <w:b/>
                <w:sz w:val="24"/>
                <w:szCs w:val="24"/>
              </w:rPr>
              <w:t xml:space="preserve"> (= Incident Director)</w:t>
            </w:r>
          </w:p>
        </w:tc>
        <w:tc>
          <w:tcPr>
            <w:tcW w:w="10619" w:type="dxa"/>
          </w:tcPr>
          <w:p w14:paraId="38A76141" w14:textId="5DD75A3C"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Senior figure within the Incidents Team</w:t>
            </w:r>
          </w:p>
          <w:p w14:paraId="084ADFC5"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leadership skills with the ability to effectively and efficiently run team meetings</w:t>
            </w:r>
          </w:p>
          <w:p w14:paraId="3B774449"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Calm under pressure</w:t>
            </w:r>
          </w:p>
          <w:p w14:paraId="40E25860"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Well established relationships </w:t>
            </w:r>
            <w:r w:rsidR="0001165A" w:rsidRPr="0071560B">
              <w:rPr>
                <w:sz w:val="24"/>
                <w:szCs w:val="24"/>
              </w:rPr>
              <w:t xml:space="preserve">across FSS divisions. </w:t>
            </w:r>
          </w:p>
          <w:p w14:paraId="69837571" w14:textId="46BF3444"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Familiar with and trained to use CLIO. </w:t>
            </w:r>
          </w:p>
        </w:tc>
      </w:tr>
      <w:tr w:rsidR="00EC3530" w:rsidRPr="0071560B" w14:paraId="28B03BD8" w14:textId="77777777" w:rsidTr="00775CBD">
        <w:trPr>
          <w:trHeight w:val="808"/>
        </w:trPr>
        <w:tc>
          <w:tcPr>
            <w:tcW w:w="3523" w:type="dxa"/>
          </w:tcPr>
          <w:p w14:paraId="1245761F" w14:textId="5CDDA97F"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Incident Manager</w:t>
            </w:r>
            <w:r w:rsidR="00672506" w:rsidRPr="0071560B">
              <w:rPr>
                <w:rFonts w:ascii="Arial" w:hAnsi="Arial" w:cs="Arial"/>
                <w:b/>
                <w:sz w:val="24"/>
                <w:szCs w:val="24"/>
              </w:rPr>
              <w:t xml:space="preserve"> (=OIT and SIT)</w:t>
            </w:r>
          </w:p>
        </w:tc>
        <w:tc>
          <w:tcPr>
            <w:tcW w:w="10619" w:type="dxa"/>
          </w:tcPr>
          <w:p w14:paraId="312E8ED5" w14:textId="3896F8EB" w:rsidR="0001165A" w:rsidRPr="0071560B" w:rsidRDefault="00BD129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Member</w:t>
            </w:r>
            <w:r w:rsidR="0001165A" w:rsidRPr="0071560B">
              <w:rPr>
                <w:sz w:val="24"/>
                <w:szCs w:val="24"/>
              </w:rPr>
              <w:t xml:space="preserve"> within the Incidents Team</w:t>
            </w:r>
          </w:p>
          <w:p w14:paraId="0DD14B6C" w14:textId="50F3B9DF"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level of knowledge and experience of food and feed incidents</w:t>
            </w:r>
          </w:p>
          <w:p w14:paraId="31471EA4"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Is able to provide a succinct brief on the incident situation</w:t>
            </w:r>
          </w:p>
          <w:p w14:paraId="106F3A18"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Holds good relationships with operational stakeholders </w:t>
            </w:r>
          </w:p>
          <w:p w14:paraId="3DBD5944" w14:textId="77777777" w:rsidR="00EC3530" w:rsidRPr="0071560B" w:rsidRDefault="0001165A" w:rsidP="004F55DE">
            <w:pPr>
              <w:pStyle w:val="ListParagraph"/>
              <w:numPr>
                <w:ilvl w:val="0"/>
                <w:numId w:val="12"/>
              </w:numPr>
              <w:spacing w:after="0" w:line="240" w:lineRule="auto"/>
              <w:ind w:left="278" w:hanging="284"/>
              <w:contextualSpacing w:val="0"/>
              <w:jc w:val="left"/>
              <w:rPr>
                <w:sz w:val="24"/>
                <w:szCs w:val="24"/>
              </w:rPr>
            </w:pPr>
            <w:r w:rsidRPr="0071560B">
              <w:rPr>
                <w:sz w:val="24"/>
                <w:szCs w:val="24"/>
              </w:rPr>
              <w:t>C</w:t>
            </w:r>
            <w:r w:rsidR="00EC3530" w:rsidRPr="0071560B">
              <w:rPr>
                <w:sz w:val="24"/>
                <w:szCs w:val="24"/>
              </w:rPr>
              <w:t>alm under pressure</w:t>
            </w:r>
          </w:p>
          <w:p w14:paraId="16146D42" w14:textId="44E9DC6B" w:rsidR="005E31AD" w:rsidRPr="0071560B" w:rsidRDefault="005E31AD" w:rsidP="004F55DE">
            <w:pPr>
              <w:pStyle w:val="ListParagraph"/>
              <w:numPr>
                <w:ilvl w:val="0"/>
                <w:numId w:val="12"/>
              </w:numPr>
              <w:spacing w:after="0" w:line="240" w:lineRule="auto"/>
              <w:ind w:left="278" w:hanging="284"/>
              <w:contextualSpacing w:val="0"/>
              <w:jc w:val="left"/>
              <w:rPr>
                <w:sz w:val="24"/>
                <w:szCs w:val="24"/>
              </w:rPr>
            </w:pPr>
            <w:r w:rsidRPr="0071560B">
              <w:rPr>
                <w:sz w:val="24"/>
                <w:szCs w:val="24"/>
              </w:rPr>
              <w:t xml:space="preserve">Extensive knowledge of CLIO </w:t>
            </w:r>
          </w:p>
        </w:tc>
      </w:tr>
      <w:tr w:rsidR="00EC3530" w:rsidRPr="0071560B" w14:paraId="336845A8" w14:textId="77777777" w:rsidTr="00775CBD">
        <w:trPr>
          <w:trHeight w:val="547"/>
        </w:trPr>
        <w:tc>
          <w:tcPr>
            <w:tcW w:w="3523" w:type="dxa"/>
          </w:tcPr>
          <w:p w14:paraId="0BF49029"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Communications Manager</w:t>
            </w:r>
          </w:p>
        </w:tc>
        <w:tc>
          <w:tcPr>
            <w:tcW w:w="10619" w:type="dxa"/>
          </w:tcPr>
          <w:p w14:paraId="404B1B55" w14:textId="12CE85D4"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Member of the Communications </w:t>
            </w:r>
            <w:r w:rsidR="0001165A" w:rsidRPr="0071560B">
              <w:rPr>
                <w:sz w:val="24"/>
                <w:szCs w:val="24"/>
              </w:rPr>
              <w:t xml:space="preserve">and Marketing division </w:t>
            </w:r>
          </w:p>
          <w:p w14:paraId="1C646CB0"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Considers incidents and crises through the lens of the public</w:t>
            </w:r>
          </w:p>
          <w:p w14:paraId="53AA697D" w14:textId="2F9196C0"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Is able to provide the OIT with a succinct brief on any communication or reputation</w:t>
            </w:r>
            <w:r w:rsidR="0001165A" w:rsidRPr="0071560B">
              <w:rPr>
                <w:sz w:val="24"/>
                <w:szCs w:val="24"/>
              </w:rPr>
              <w:t>al</w:t>
            </w:r>
            <w:r w:rsidRPr="0071560B">
              <w:rPr>
                <w:sz w:val="24"/>
                <w:szCs w:val="24"/>
              </w:rPr>
              <w:t xml:space="preserve"> issues</w:t>
            </w:r>
          </w:p>
          <w:p w14:paraId="7CFC1B0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Experience of risk mapping and scenario planning</w:t>
            </w:r>
          </w:p>
          <w:p w14:paraId="6EA69F3B"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Extensive knowledge of </w:t>
            </w:r>
            <w:proofErr w:type="spellStart"/>
            <w:r w:rsidRPr="0071560B">
              <w:rPr>
                <w:sz w:val="24"/>
                <w:szCs w:val="24"/>
              </w:rPr>
              <w:t>FSS’s</w:t>
            </w:r>
            <w:proofErr w:type="spellEnd"/>
            <w:r w:rsidRPr="0071560B">
              <w:rPr>
                <w:sz w:val="24"/>
                <w:szCs w:val="24"/>
              </w:rPr>
              <w:t xml:space="preserve"> stakeholder external landscape</w:t>
            </w:r>
          </w:p>
          <w:p w14:paraId="62E9DA52" w14:textId="46109EC1" w:rsidR="00A94C4E" w:rsidRPr="0071560B" w:rsidRDefault="00A94C4E"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Extensive knowledge of internal communications and engagement with staff during an </w:t>
            </w:r>
            <w:proofErr w:type="spellStart"/>
            <w:r w:rsidRPr="0071560B">
              <w:rPr>
                <w:sz w:val="24"/>
                <w:szCs w:val="24"/>
              </w:rPr>
              <w:t>inicdent</w:t>
            </w:r>
            <w:proofErr w:type="spellEnd"/>
          </w:p>
          <w:p w14:paraId="10D841D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Able to assess the potential reputational impact for FSS</w:t>
            </w:r>
          </w:p>
          <w:p w14:paraId="34B21A75" w14:textId="77777777" w:rsidR="0001165A" w:rsidRPr="0071560B" w:rsidRDefault="0001165A"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Calm under pressure </w:t>
            </w:r>
          </w:p>
          <w:p w14:paraId="09378EA7" w14:textId="0CB0B5D8"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EC3530" w:rsidRPr="0071560B" w14:paraId="4200D663" w14:textId="77777777" w:rsidTr="00775CBD">
        <w:trPr>
          <w:trHeight w:val="1681"/>
        </w:trPr>
        <w:tc>
          <w:tcPr>
            <w:tcW w:w="3523" w:type="dxa"/>
          </w:tcPr>
          <w:p w14:paraId="4244FF38"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lastRenderedPageBreak/>
              <w:t>Science Manager</w:t>
            </w:r>
          </w:p>
        </w:tc>
        <w:tc>
          <w:tcPr>
            <w:tcW w:w="10619" w:type="dxa"/>
          </w:tcPr>
          <w:p w14:paraId="6BFFE23B" w14:textId="7B2F581C"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Member of the </w:t>
            </w:r>
            <w:r w:rsidR="002A27D2" w:rsidRPr="0071560B">
              <w:rPr>
                <w:sz w:val="24"/>
                <w:szCs w:val="24"/>
              </w:rPr>
              <w:t>Science Division</w:t>
            </w:r>
          </w:p>
          <w:p w14:paraId="5296D7EF"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Has extensive scientific knowledge and experience in relation to food and feed incidents</w:t>
            </w:r>
          </w:p>
          <w:p w14:paraId="7FE6D83E"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Is able to provide the OIT with a succinct brief on any scientific issues</w:t>
            </w:r>
          </w:p>
          <w:p w14:paraId="641BC1AB"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color w:val="000000" w:themeColor="text1"/>
                <w:sz w:val="24"/>
                <w:szCs w:val="24"/>
              </w:rPr>
              <w:t>Has good communication skills and is able to effectively act as the link between the OIT and the supporting branch team</w:t>
            </w:r>
          </w:p>
          <w:p w14:paraId="5602BC5B" w14:textId="40FDBE50"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46073C" w:rsidRPr="0071560B" w14:paraId="73398260" w14:textId="77777777" w:rsidTr="002D1E0E">
        <w:trPr>
          <w:trHeight w:val="2142"/>
        </w:trPr>
        <w:tc>
          <w:tcPr>
            <w:tcW w:w="3523" w:type="dxa"/>
          </w:tcPr>
          <w:p w14:paraId="74C5501D" w14:textId="56857B76" w:rsidR="0046073C" w:rsidRPr="0071560B" w:rsidRDefault="0046073C" w:rsidP="00630C85">
            <w:pPr>
              <w:spacing w:before="40" w:after="40" w:line="240" w:lineRule="auto"/>
              <w:rPr>
                <w:rFonts w:ascii="Arial" w:hAnsi="Arial" w:cs="Arial"/>
                <w:b/>
                <w:i/>
                <w:sz w:val="24"/>
                <w:szCs w:val="24"/>
              </w:rPr>
            </w:pPr>
            <w:r w:rsidRPr="0071560B">
              <w:rPr>
                <w:rFonts w:ascii="Arial" w:hAnsi="Arial" w:cs="Arial"/>
                <w:b/>
                <w:sz w:val="24"/>
                <w:szCs w:val="24"/>
              </w:rPr>
              <w:t xml:space="preserve">Enforcement Manager – </w:t>
            </w:r>
            <w:r w:rsidRPr="0071560B">
              <w:rPr>
                <w:rFonts w:ascii="Arial" w:hAnsi="Arial" w:cs="Arial"/>
                <w:b/>
                <w:i/>
                <w:sz w:val="24"/>
                <w:szCs w:val="24"/>
              </w:rPr>
              <w:t>Local Authority (LA)</w:t>
            </w:r>
          </w:p>
          <w:p w14:paraId="735EDA73" w14:textId="77777777" w:rsidR="0046073C" w:rsidRPr="0071560B" w:rsidRDefault="0046073C" w:rsidP="00C36E9A">
            <w:pPr>
              <w:spacing w:before="40" w:after="40" w:line="240" w:lineRule="auto"/>
              <w:rPr>
                <w:rFonts w:ascii="Arial" w:hAnsi="Arial" w:cs="Arial"/>
                <w:b/>
                <w:sz w:val="24"/>
                <w:szCs w:val="24"/>
              </w:rPr>
            </w:pPr>
          </w:p>
          <w:p w14:paraId="352D59F3" w14:textId="1AC42F7F" w:rsidR="0046073C" w:rsidRPr="0071560B" w:rsidRDefault="0046073C" w:rsidP="00C36E9A">
            <w:pPr>
              <w:spacing w:before="40" w:after="40" w:line="240" w:lineRule="auto"/>
              <w:rPr>
                <w:rFonts w:ascii="Arial" w:hAnsi="Arial" w:cs="Arial"/>
                <w:b/>
                <w:sz w:val="24"/>
                <w:szCs w:val="24"/>
              </w:rPr>
            </w:pPr>
            <w:r w:rsidRPr="0071560B">
              <w:rPr>
                <w:rFonts w:ascii="Arial" w:hAnsi="Arial" w:cs="Arial"/>
                <w:b/>
                <w:sz w:val="24"/>
                <w:szCs w:val="24"/>
              </w:rPr>
              <w:t xml:space="preserve">Enforcement Manager – </w:t>
            </w:r>
            <w:r w:rsidRPr="0071560B">
              <w:rPr>
                <w:rFonts w:ascii="Arial" w:hAnsi="Arial" w:cs="Arial"/>
                <w:b/>
                <w:i/>
                <w:sz w:val="24"/>
                <w:szCs w:val="24"/>
              </w:rPr>
              <w:t xml:space="preserve">Operational Delivery (Ops &amp; Feed) </w:t>
            </w:r>
          </w:p>
        </w:tc>
        <w:tc>
          <w:tcPr>
            <w:tcW w:w="10619" w:type="dxa"/>
          </w:tcPr>
          <w:p w14:paraId="27E08BC8" w14:textId="06FDDEF0" w:rsidR="0046073C" w:rsidRPr="0071560B" w:rsidRDefault="00BD129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M</w:t>
            </w:r>
            <w:r w:rsidR="0046073C" w:rsidRPr="0071560B">
              <w:rPr>
                <w:sz w:val="24"/>
                <w:szCs w:val="24"/>
              </w:rPr>
              <w:t xml:space="preserve">ember of the Local Authority division </w:t>
            </w:r>
          </w:p>
          <w:p w14:paraId="6C5F3C97" w14:textId="77777777" w:rsidR="0046073C" w:rsidRPr="0071560B" w:rsidRDefault="0046073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Has extensive enforcement knowledge and experience in relation to food and feed incidents</w:t>
            </w:r>
          </w:p>
          <w:p w14:paraId="0CC5E0D0" w14:textId="13E29CEA" w:rsidR="0046073C" w:rsidRPr="0071560B" w:rsidRDefault="0046073C" w:rsidP="0046073C">
            <w:pPr>
              <w:pStyle w:val="ListParagraph"/>
              <w:numPr>
                <w:ilvl w:val="0"/>
                <w:numId w:val="12"/>
              </w:numPr>
              <w:spacing w:before="20" w:after="20" w:line="240" w:lineRule="auto"/>
              <w:ind w:left="278" w:hanging="284"/>
              <w:contextualSpacing w:val="0"/>
              <w:jc w:val="left"/>
              <w:rPr>
                <w:color w:val="000000" w:themeColor="text1"/>
                <w:sz w:val="24"/>
                <w:szCs w:val="24"/>
              </w:rPr>
            </w:pPr>
            <w:r w:rsidRPr="0071560B">
              <w:rPr>
                <w:color w:val="000000" w:themeColor="text1"/>
                <w:sz w:val="24"/>
                <w:szCs w:val="24"/>
              </w:rPr>
              <w:t xml:space="preserve">Familiar with relevant regulations and guidance </w:t>
            </w:r>
            <w:r w:rsidR="00A94C4E" w:rsidRPr="0071560B">
              <w:rPr>
                <w:color w:val="000000" w:themeColor="text1"/>
                <w:sz w:val="24"/>
                <w:szCs w:val="24"/>
              </w:rPr>
              <w:t>i.e. Code of Practice</w:t>
            </w:r>
            <w:r w:rsidR="00672506" w:rsidRPr="0071560B">
              <w:rPr>
                <w:color w:val="000000" w:themeColor="text1"/>
                <w:sz w:val="24"/>
                <w:szCs w:val="24"/>
              </w:rPr>
              <w:t>, food and feed regulations.</w:t>
            </w:r>
          </w:p>
          <w:p w14:paraId="1CA44AE5" w14:textId="322644D4" w:rsidR="0046073C" w:rsidRPr="0071560B" w:rsidRDefault="0046073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Is able to provide the OIT with a succinct brief on any enforcement and operational issues</w:t>
            </w:r>
          </w:p>
          <w:p w14:paraId="534D5FDE" w14:textId="77777777" w:rsidR="0046073C" w:rsidRPr="0071560B" w:rsidRDefault="0046073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Has good communication skills and is able to effectively act as the link between the OIT and the supporting branch team</w:t>
            </w:r>
          </w:p>
          <w:p w14:paraId="65D9E52B" w14:textId="2F5ADB09"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EC3530" w:rsidRPr="0071560B" w14:paraId="333E1ED0" w14:textId="77777777" w:rsidTr="002A5492">
        <w:trPr>
          <w:trHeight w:val="1625"/>
        </w:trPr>
        <w:tc>
          <w:tcPr>
            <w:tcW w:w="3523" w:type="dxa"/>
          </w:tcPr>
          <w:p w14:paraId="26FF5377"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Regulatory Manager</w:t>
            </w:r>
          </w:p>
        </w:tc>
        <w:tc>
          <w:tcPr>
            <w:tcW w:w="10619" w:type="dxa"/>
          </w:tcPr>
          <w:p w14:paraId="2C31B33B" w14:textId="2317E939" w:rsidR="00EC3530" w:rsidRPr="0071560B" w:rsidRDefault="0046073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Senior m</w:t>
            </w:r>
            <w:r w:rsidR="00EC3530" w:rsidRPr="0071560B">
              <w:rPr>
                <w:sz w:val="24"/>
                <w:szCs w:val="24"/>
              </w:rPr>
              <w:t xml:space="preserve">ember of the Regulatory </w:t>
            </w:r>
            <w:r w:rsidR="00015A81" w:rsidRPr="0071560B">
              <w:rPr>
                <w:sz w:val="24"/>
                <w:szCs w:val="24"/>
              </w:rPr>
              <w:t>Policy Division</w:t>
            </w:r>
          </w:p>
          <w:p w14:paraId="09B59E5A"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Has extensive regulatory knowledge and experience in relation to food and feed incidents</w:t>
            </w:r>
          </w:p>
          <w:p w14:paraId="178893DA"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Is able to provide the OIT with a succinct brief on any regulatory issues</w:t>
            </w:r>
          </w:p>
          <w:p w14:paraId="0E88E740"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Has good communication skills and is able to effectively act as the link between the OIT and the supporting branch team</w:t>
            </w:r>
          </w:p>
          <w:p w14:paraId="6D9CCBAA" w14:textId="4081DA68"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EC3530" w:rsidRPr="0071560B" w14:paraId="636784CA" w14:textId="77777777" w:rsidTr="002A5492">
        <w:trPr>
          <w:trHeight w:val="1124"/>
        </w:trPr>
        <w:tc>
          <w:tcPr>
            <w:tcW w:w="3523" w:type="dxa"/>
          </w:tcPr>
          <w:p w14:paraId="7130D452"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Briefing Manager</w:t>
            </w:r>
          </w:p>
        </w:tc>
        <w:tc>
          <w:tcPr>
            <w:tcW w:w="10619" w:type="dxa"/>
          </w:tcPr>
          <w:p w14:paraId="794E47EB" w14:textId="76629F33"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Member of Private Office</w:t>
            </w:r>
          </w:p>
          <w:p w14:paraId="4B2A0592" w14:textId="1F5D1C40"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Has experience </w:t>
            </w:r>
            <w:r w:rsidR="0046073C" w:rsidRPr="0071560B">
              <w:rPr>
                <w:sz w:val="24"/>
                <w:szCs w:val="24"/>
              </w:rPr>
              <w:t xml:space="preserve">and knowledge of engaging with and preparing </w:t>
            </w:r>
            <w:r w:rsidRPr="0071560B">
              <w:rPr>
                <w:sz w:val="24"/>
                <w:szCs w:val="24"/>
              </w:rPr>
              <w:t xml:space="preserve">ministerial briefings </w:t>
            </w:r>
          </w:p>
          <w:p w14:paraId="0F3361E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Excellent writing and communication skills</w:t>
            </w:r>
          </w:p>
          <w:p w14:paraId="26248DFA" w14:textId="08E1C27E"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2A5492" w:rsidRPr="0071560B" w14:paraId="4D5CD794" w14:textId="77777777" w:rsidTr="002A5492">
        <w:trPr>
          <w:trHeight w:val="1126"/>
        </w:trPr>
        <w:tc>
          <w:tcPr>
            <w:tcW w:w="3523" w:type="dxa"/>
          </w:tcPr>
          <w:p w14:paraId="77F53F8E" w14:textId="00089381" w:rsidR="002A5492" w:rsidRPr="0071560B" w:rsidRDefault="002A5492" w:rsidP="00630C85">
            <w:pPr>
              <w:spacing w:before="40" w:after="40" w:line="240" w:lineRule="auto"/>
              <w:rPr>
                <w:rFonts w:ascii="Arial" w:hAnsi="Arial" w:cs="Arial"/>
                <w:b/>
                <w:sz w:val="24"/>
                <w:szCs w:val="24"/>
              </w:rPr>
            </w:pPr>
            <w:r w:rsidRPr="0071560B">
              <w:rPr>
                <w:rFonts w:ascii="Arial" w:hAnsi="Arial" w:cs="Arial"/>
                <w:b/>
                <w:sz w:val="24"/>
                <w:szCs w:val="24"/>
              </w:rPr>
              <w:t>Deputy Managers</w:t>
            </w:r>
          </w:p>
        </w:tc>
        <w:tc>
          <w:tcPr>
            <w:tcW w:w="10619" w:type="dxa"/>
          </w:tcPr>
          <w:p w14:paraId="574C9030" w14:textId="77777777" w:rsidR="002A5492" w:rsidRPr="0071560B" w:rsidRDefault="002A5492" w:rsidP="002A5492">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Extensive knowledge of the operational detail in their division/branch.</w:t>
            </w:r>
          </w:p>
          <w:p w14:paraId="568C71DC" w14:textId="77777777" w:rsidR="002A5492" w:rsidRPr="0071560B" w:rsidRDefault="002A5492" w:rsidP="002A5492">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Excellent communications skills</w:t>
            </w:r>
          </w:p>
          <w:p w14:paraId="090DA2B6" w14:textId="77777777" w:rsidR="002A5492" w:rsidRPr="0071560B" w:rsidRDefault="002A5492" w:rsidP="002A5492">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Able to support their manager at the OIT</w:t>
            </w:r>
          </w:p>
          <w:p w14:paraId="16942BB1" w14:textId="1792400E" w:rsidR="005E31AD" w:rsidRPr="0071560B" w:rsidRDefault="005E31AD" w:rsidP="002A5492">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2A5492" w:rsidRPr="0071560B" w14:paraId="37A125D2" w14:textId="77777777" w:rsidTr="00775CBD">
        <w:trPr>
          <w:trHeight w:val="922"/>
        </w:trPr>
        <w:tc>
          <w:tcPr>
            <w:tcW w:w="3523" w:type="dxa"/>
          </w:tcPr>
          <w:p w14:paraId="7B9D5763" w14:textId="72158757" w:rsidR="002A5492" w:rsidRPr="0071560B" w:rsidRDefault="002A5492" w:rsidP="00630C85">
            <w:pPr>
              <w:spacing w:before="40" w:after="40" w:line="240" w:lineRule="auto"/>
              <w:rPr>
                <w:rFonts w:ascii="Arial" w:hAnsi="Arial" w:cs="Arial"/>
                <w:b/>
                <w:sz w:val="24"/>
                <w:szCs w:val="24"/>
              </w:rPr>
            </w:pPr>
            <w:r w:rsidRPr="0071560B">
              <w:rPr>
                <w:rFonts w:ascii="Arial" w:hAnsi="Arial" w:cs="Arial"/>
                <w:b/>
                <w:sz w:val="24"/>
                <w:szCs w:val="24"/>
              </w:rPr>
              <w:lastRenderedPageBreak/>
              <w:t>Incident Support</w:t>
            </w:r>
          </w:p>
        </w:tc>
        <w:tc>
          <w:tcPr>
            <w:tcW w:w="10619" w:type="dxa"/>
          </w:tcPr>
          <w:p w14:paraId="370D909E" w14:textId="51C3ADF6" w:rsidR="002A5492" w:rsidRPr="0071560B" w:rsidRDefault="002A5492" w:rsidP="002A5492">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Good experience </w:t>
            </w:r>
            <w:r w:rsidR="0046073C" w:rsidRPr="0071560B">
              <w:rPr>
                <w:sz w:val="24"/>
                <w:szCs w:val="24"/>
              </w:rPr>
              <w:t xml:space="preserve">and knowledge of </w:t>
            </w:r>
            <w:r w:rsidRPr="0071560B">
              <w:rPr>
                <w:sz w:val="24"/>
                <w:szCs w:val="24"/>
              </w:rPr>
              <w:t>food/feed incidents</w:t>
            </w:r>
          </w:p>
          <w:p w14:paraId="3E15D870" w14:textId="35191CDD" w:rsidR="0046073C" w:rsidRPr="0071560B" w:rsidRDefault="0046073C" w:rsidP="002A5492">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Extensive knowledge of CLIO</w:t>
            </w:r>
          </w:p>
          <w:p w14:paraId="5E2E773C" w14:textId="11AD8484" w:rsidR="005E31AD" w:rsidRPr="0071560B" w:rsidRDefault="002A5492" w:rsidP="00B220B6">
            <w:pPr>
              <w:pStyle w:val="ListParagraph"/>
              <w:numPr>
                <w:ilvl w:val="0"/>
                <w:numId w:val="12"/>
              </w:numPr>
              <w:spacing w:before="20" w:after="20" w:line="240" w:lineRule="auto"/>
              <w:rPr>
                <w:sz w:val="24"/>
                <w:szCs w:val="24"/>
              </w:rPr>
            </w:pPr>
            <w:r w:rsidRPr="0071560B">
              <w:rPr>
                <w:sz w:val="24"/>
                <w:szCs w:val="24"/>
              </w:rPr>
              <w:t>Able to support the Incident Manager at the OIT</w:t>
            </w:r>
          </w:p>
        </w:tc>
      </w:tr>
      <w:tr w:rsidR="00EC3530" w:rsidRPr="0071560B" w14:paraId="6F5AFCCB" w14:textId="77777777" w:rsidTr="00775CBD">
        <w:trPr>
          <w:trHeight w:val="3618"/>
        </w:trPr>
        <w:tc>
          <w:tcPr>
            <w:tcW w:w="3523" w:type="dxa"/>
          </w:tcPr>
          <w:p w14:paraId="155E127A"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SIT Chair</w:t>
            </w:r>
          </w:p>
        </w:tc>
        <w:tc>
          <w:tcPr>
            <w:tcW w:w="10619" w:type="dxa"/>
          </w:tcPr>
          <w:p w14:paraId="54F784AC" w14:textId="0AECACA5" w:rsidR="00EC3530" w:rsidRPr="0071560B" w:rsidRDefault="00EC3530" w:rsidP="00BD129C">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Must be</w:t>
            </w:r>
            <w:r w:rsidR="002149CF" w:rsidRPr="0071560B">
              <w:rPr>
                <w:sz w:val="24"/>
                <w:szCs w:val="24"/>
                <w:lang w:eastAsia="de-AT"/>
              </w:rPr>
              <w:t xml:space="preserve"> </w:t>
            </w:r>
            <w:r w:rsidR="0046073C" w:rsidRPr="0071560B">
              <w:rPr>
                <w:sz w:val="24"/>
                <w:szCs w:val="24"/>
                <w:lang w:eastAsia="de-AT"/>
              </w:rPr>
              <w:t>the</w:t>
            </w:r>
            <w:r w:rsidR="0046073C" w:rsidRPr="0071560B">
              <w:rPr>
                <w:lang w:eastAsia="de-AT"/>
              </w:rPr>
              <w:t xml:space="preserve"> </w:t>
            </w:r>
            <w:r w:rsidR="002149CF" w:rsidRPr="0071560B">
              <w:rPr>
                <w:sz w:val="24"/>
                <w:szCs w:val="24"/>
              </w:rPr>
              <w:t xml:space="preserve">Deputy Chief Executive </w:t>
            </w:r>
            <w:r w:rsidR="0046073C" w:rsidRPr="0071560B">
              <w:rPr>
                <w:sz w:val="24"/>
                <w:szCs w:val="24"/>
              </w:rPr>
              <w:t xml:space="preserve">and Head of SFCIU as the </w:t>
            </w:r>
            <w:r w:rsidR="00BD129C" w:rsidRPr="0071560B">
              <w:rPr>
                <w:sz w:val="24"/>
                <w:szCs w:val="24"/>
              </w:rPr>
              <w:t xml:space="preserve">deputy. </w:t>
            </w:r>
            <w:r w:rsidRPr="0071560B">
              <w:rPr>
                <w:sz w:val="24"/>
                <w:szCs w:val="24"/>
              </w:rPr>
              <w:t xml:space="preserve"> </w:t>
            </w:r>
          </w:p>
          <w:p w14:paraId="36A996B9" w14:textId="61DCBA5E"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Extensive leadership experience with the ability to lead the SIT through the process of making </w:t>
            </w:r>
            <w:r w:rsidR="00BD129C" w:rsidRPr="0071560B">
              <w:rPr>
                <w:sz w:val="24"/>
                <w:szCs w:val="24"/>
              </w:rPr>
              <w:t xml:space="preserve">strategic </w:t>
            </w:r>
            <w:r w:rsidRPr="0071560B">
              <w:rPr>
                <w:sz w:val="24"/>
                <w:szCs w:val="24"/>
              </w:rPr>
              <w:t xml:space="preserve">decisions efficiently </w:t>
            </w:r>
          </w:p>
          <w:p w14:paraId="230801B0" w14:textId="3CE75C89" w:rsidR="00EC3530" w:rsidRPr="0071560B" w:rsidRDefault="00BD129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Calm</w:t>
            </w:r>
            <w:r w:rsidR="00EC3530" w:rsidRPr="0071560B">
              <w:rPr>
                <w:sz w:val="24"/>
                <w:szCs w:val="24"/>
              </w:rPr>
              <w:t xml:space="preserve"> under pressure</w:t>
            </w:r>
          </w:p>
          <w:p w14:paraId="50C0304E" w14:textId="0A5238B0" w:rsidR="00BD129C" w:rsidRPr="0071560B" w:rsidRDefault="00BD129C"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Ability to consider incidents and crisis through a wider lens and awareness of organisational impact and reputational issues. </w:t>
            </w:r>
          </w:p>
          <w:p w14:paraId="0535858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Has the ability to adapt their leadership style to bring the best out of the team during challenging periods</w:t>
            </w:r>
          </w:p>
          <w:p w14:paraId="7150FFB5"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Authority to approve strategy, actions and messaging </w:t>
            </w:r>
          </w:p>
          <w:p w14:paraId="4B6EB744"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Relationship with priority external stakeholders</w:t>
            </w:r>
          </w:p>
          <w:p w14:paraId="717996E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level of understanding of food and feed incidents</w:t>
            </w:r>
          </w:p>
          <w:p w14:paraId="38C1B87A"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Good level of understanding of business functions and their responsibilities </w:t>
            </w:r>
          </w:p>
          <w:p w14:paraId="609FD92A" w14:textId="6038B4A1"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EC3530" w:rsidRPr="0071560B" w14:paraId="1631F72E" w14:textId="77777777" w:rsidTr="00775CBD">
        <w:trPr>
          <w:trHeight w:val="2390"/>
        </w:trPr>
        <w:tc>
          <w:tcPr>
            <w:tcW w:w="3523" w:type="dxa"/>
          </w:tcPr>
          <w:p w14:paraId="10A0DE1A" w14:textId="61872C8B"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Incident Director</w:t>
            </w:r>
            <w:r w:rsidR="002149CF" w:rsidRPr="0071560B">
              <w:rPr>
                <w:rFonts w:ascii="Arial" w:hAnsi="Arial" w:cs="Arial"/>
                <w:b/>
                <w:sz w:val="24"/>
                <w:szCs w:val="24"/>
              </w:rPr>
              <w:t xml:space="preserve"> (= OIT Chair)</w:t>
            </w:r>
          </w:p>
        </w:tc>
        <w:tc>
          <w:tcPr>
            <w:tcW w:w="10619" w:type="dxa"/>
          </w:tcPr>
          <w:p w14:paraId="067543B8" w14:textId="53286BE0" w:rsidR="00EC3530" w:rsidRPr="0071560B" w:rsidRDefault="00EC3530"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 xml:space="preserve">Senior figure within the business or </w:t>
            </w:r>
            <w:r w:rsidR="003133A8" w:rsidRPr="0071560B">
              <w:rPr>
                <w:sz w:val="24"/>
                <w:szCs w:val="24"/>
              </w:rPr>
              <w:t>SFCIU</w:t>
            </w:r>
            <w:r w:rsidR="00A94C4E" w:rsidRPr="0071560B">
              <w:rPr>
                <w:sz w:val="24"/>
                <w:szCs w:val="24"/>
              </w:rPr>
              <w:t xml:space="preserve"> i.e. Head of SFCIU </w:t>
            </w:r>
          </w:p>
          <w:p w14:paraId="5BB3AD21" w14:textId="77777777" w:rsidR="00EC3530" w:rsidRPr="0071560B" w:rsidRDefault="00EC3530"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Good leadership skills with the ability to effectively and efficiently run team meetings</w:t>
            </w:r>
          </w:p>
          <w:p w14:paraId="1705A92D" w14:textId="77777777" w:rsidR="00EC3530" w:rsidRPr="0071560B" w:rsidRDefault="00EC3530"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Has good communication skills and is able to provide the SIT with a succinct brief on the situation</w:t>
            </w:r>
          </w:p>
          <w:p w14:paraId="4F37E330" w14:textId="77777777" w:rsidR="00EC3530" w:rsidRPr="0071560B" w:rsidRDefault="00EC3530"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Has good organisational skills and is able to effectively act as the link between the SIT and OIT</w:t>
            </w:r>
          </w:p>
          <w:p w14:paraId="2E1378FD" w14:textId="77777777" w:rsidR="00EC3530" w:rsidRPr="0071560B" w:rsidRDefault="00EC3530"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 xml:space="preserve">Well established relationships with the Incidents Team and Incident Support Team </w:t>
            </w:r>
          </w:p>
          <w:p w14:paraId="5AD9C24A" w14:textId="77777777" w:rsidR="00EC3530" w:rsidRPr="0071560B" w:rsidRDefault="00A94C4E"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Calm</w:t>
            </w:r>
            <w:r w:rsidR="00EC3530" w:rsidRPr="0071560B">
              <w:rPr>
                <w:sz w:val="24"/>
                <w:szCs w:val="24"/>
              </w:rPr>
              <w:t xml:space="preserve"> under pressure</w:t>
            </w:r>
          </w:p>
          <w:p w14:paraId="3C153F80" w14:textId="1CA0F369" w:rsidR="005E31AD" w:rsidRPr="0071560B" w:rsidRDefault="005E31AD" w:rsidP="004F55D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BD129C" w:rsidRPr="0071560B" w14:paraId="27097680" w14:textId="77777777" w:rsidTr="00775CBD">
        <w:trPr>
          <w:trHeight w:val="2390"/>
        </w:trPr>
        <w:tc>
          <w:tcPr>
            <w:tcW w:w="3523" w:type="dxa"/>
          </w:tcPr>
          <w:p w14:paraId="0AF7EF53" w14:textId="683B854D" w:rsidR="00BD129C" w:rsidRPr="0071560B" w:rsidRDefault="00C02396" w:rsidP="00630C85">
            <w:pPr>
              <w:spacing w:before="40" w:after="40" w:line="240" w:lineRule="auto"/>
              <w:rPr>
                <w:rFonts w:ascii="Arial" w:hAnsi="Arial" w:cs="Arial"/>
                <w:b/>
                <w:sz w:val="24"/>
                <w:szCs w:val="24"/>
              </w:rPr>
            </w:pPr>
            <w:r w:rsidRPr="0071560B">
              <w:rPr>
                <w:rFonts w:ascii="Arial" w:hAnsi="Arial" w:cs="Arial"/>
                <w:b/>
                <w:sz w:val="24"/>
                <w:szCs w:val="24"/>
              </w:rPr>
              <w:lastRenderedPageBreak/>
              <w:t>Incident Manager (= OIT and SIT)</w:t>
            </w:r>
            <w:r w:rsidR="00BD129C" w:rsidRPr="0071560B">
              <w:rPr>
                <w:rFonts w:ascii="Arial" w:hAnsi="Arial" w:cs="Arial"/>
                <w:b/>
                <w:sz w:val="24"/>
                <w:szCs w:val="24"/>
              </w:rPr>
              <w:t xml:space="preserve"> </w:t>
            </w:r>
          </w:p>
        </w:tc>
        <w:tc>
          <w:tcPr>
            <w:tcW w:w="10619" w:type="dxa"/>
          </w:tcPr>
          <w:p w14:paraId="1F1E420F" w14:textId="406E4730" w:rsidR="00A94C4E" w:rsidRPr="0071560B" w:rsidRDefault="00A94C4E" w:rsidP="00A94C4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 xml:space="preserve">Senior figure within SFCIU i.e. Head of Incidents </w:t>
            </w:r>
          </w:p>
          <w:p w14:paraId="2CA3FF26" w14:textId="60555B88" w:rsidR="00A94C4E" w:rsidRPr="0071560B" w:rsidRDefault="00A94C4E" w:rsidP="00A94C4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Has good communication skills and is able to provide the SIT with additional key information and details about the food chain investigation to help inform decision making</w:t>
            </w:r>
          </w:p>
          <w:p w14:paraId="5A96C5BD" w14:textId="2CFD749D" w:rsidR="00A94C4E" w:rsidRPr="0071560B" w:rsidRDefault="00A94C4E" w:rsidP="00A94C4E">
            <w:pPr>
              <w:pStyle w:val="ListParagraph"/>
              <w:numPr>
                <w:ilvl w:val="0"/>
                <w:numId w:val="21"/>
              </w:numPr>
              <w:rPr>
                <w:sz w:val="24"/>
                <w:szCs w:val="24"/>
              </w:rPr>
            </w:pPr>
            <w:r w:rsidRPr="0071560B">
              <w:rPr>
                <w:sz w:val="24"/>
                <w:szCs w:val="24"/>
              </w:rPr>
              <w:t>Good level of knowledge and experience of food and feed incidents</w:t>
            </w:r>
          </w:p>
          <w:p w14:paraId="2A801C37" w14:textId="77777777" w:rsidR="00A94C4E" w:rsidRPr="0071560B" w:rsidRDefault="00A94C4E" w:rsidP="00A94C4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Has good organisational skills and is able to effectively act as the link between the SIT and OIT</w:t>
            </w:r>
          </w:p>
          <w:p w14:paraId="44DD4401" w14:textId="77777777" w:rsidR="00BD129C" w:rsidRPr="0071560B" w:rsidRDefault="00A94C4E" w:rsidP="00A94C4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Calm under pressure</w:t>
            </w:r>
          </w:p>
          <w:p w14:paraId="64A4F2F4" w14:textId="7A508404" w:rsidR="005E31AD" w:rsidRPr="0071560B" w:rsidRDefault="005E31AD" w:rsidP="00A94C4E">
            <w:pPr>
              <w:pStyle w:val="ListParagraph"/>
              <w:numPr>
                <w:ilvl w:val="0"/>
                <w:numId w:val="21"/>
              </w:numPr>
              <w:spacing w:before="20" w:after="20" w:line="240" w:lineRule="auto"/>
              <w:ind w:left="278" w:hanging="284"/>
              <w:contextualSpacing w:val="0"/>
              <w:jc w:val="left"/>
              <w:rPr>
                <w:sz w:val="24"/>
                <w:szCs w:val="24"/>
              </w:rPr>
            </w:pPr>
            <w:r w:rsidRPr="0071560B">
              <w:rPr>
                <w:sz w:val="24"/>
                <w:szCs w:val="24"/>
              </w:rPr>
              <w:t>Extensive knowledge of CLIO.</w:t>
            </w:r>
          </w:p>
        </w:tc>
      </w:tr>
      <w:tr w:rsidR="00405E97" w:rsidRPr="0071560B" w14:paraId="57AB9F15" w14:textId="77777777" w:rsidTr="002F6F27">
        <w:trPr>
          <w:trHeight w:val="2264"/>
        </w:trPr>
        <w:tc>
          <w:tcPr>
            <w:tcW w:w="3523" w:type="dxa"/>
          </w:tcPr>
          <w:p w14:paraId="15E465D9" w14:textId="4CF28033" w:rsidR="00405E97" w:rsidRPr="0071560B" w:rsidRDefault="002149CF" w:rsidP="00630C85">
            <w:pPr>
              <w:spacing w:before="40" w:after="40" w:line="240" w:lineRule="auto"/>
              <w:rPr>
                <w:rFonts w:ascii="Arial" w:hAnsi="Arial" w:cs="Arial"/>
                <w:b/>
                <w:sz w:val="24"/>
                <w:szCs w:val="24"/>
              </w:rPr>
            </w:pPr>
            <w:r w:rsidRPr="0071560B">
              <w:rPr>
                <w:rFonts w:ascii="Arial" w:hAnsi="Arial" w:cs="Arial"/>
                <w:b/>
                <w:sz w:val="24"/>
                <w:szCs w:val="24"/>
              </w:rPr>
              <w:t>CEO</w:t>
            </w:r>
          </w:p>
        </w:tc>
        <w:tc>
          <w:tcPr>
            <w:tcW w:w="10619" w:type="dxa"/>
          </w:tcPr>
          <w:p w14:paraId="5AD14C56" w14:textId="28218712" w:rsidR="00405E97" w:rsidRPr="0071560B" w:rsidRDefault="00405E97" w:rsidP="004F55DE">
            <w:pPr>
              <w:pStyle w:val="ListParagraph"/>
              <w:numPr>
                <w:ilvl w:val="0"/>
                <w:numId w:val="12"/>
              </w:numPr>
              <w:spacing w:before="20" w:after="20" w:line="240" w:lineRule="auto"/>
              <w:ind w:left="482"/>
              <w:rPr>
                <w:sz w:val="24"/>
                <w:szCs w:val="24"/>
              </w:rPr>
            </w:pPr>
            <w:r w:rsidRPr="0071560B">
              <w:rPr>
                <w:sz w:val="24"/>
                <w:szCs w:val="24"/>
              </w:rPr>
              <w:t>Extensive leadership experience with the ability to support the SIT Chair through the process of making decisions efficiently</w:t>
            </w:r>
            <w:r w:rsidR="00A94C4E" w:rsidRPr="0071560B">
              <w:rPr>
                <w:sz w:val="24"/>
                <w:szCs w:val="24"/>
              </w:rPr>
              <w:t>, if required</w:t>
            </w:r>
          </w:p>
          <w:p w14:paraId="2A6A5E2E" w14:textId="159A2BD5" w:rsidR="00405E97" w:rsidRPr="0071560B" w:rsidRDefault="00A94C4E" w:rsidP="004F55DE">
            <w:pPr>
              <w:pStyle w:val="ListParagraph"/>
              <w:numPr>
                <w:ilvl w:val="0"/>
                <w:numId w:val="12"/>
              </w:numPr>
              <w:spacing w:before="20" w:after="20" w:line="240" w:lineRule="auto"/>
              <w:ind w:left="482"/>
              <w:rPr>
                <w:sz w:val="24"/>
                <w:szCs w:val="24"/>
              </w:rPr>
            </w:pPr>
            <w:r w:rsidRPr="0071560B">
              <w:rPr>
                <w:sz w:val="24"/>
                <w:szCs w:val="24"/>
              </w:rPr>
              <w:t>Calm</w:t>
            </w:r>
            <w:r w:rsidR="00405E97" w:rsidRPr="0071560B">
              <w:rPr>
                <w:sz w:val="24"/>
                <w:szCs w:val="24"/>
              </w:rPr>
              <w:t xml:space="preserve"> under pressure</w:t>
            </w:r>
          </w:p>
          <w:p w14:paraId="4DABC382" w14:textId="29477C68" w:rsidR="00405E97" w:rsidRPr="0071560B" w:rsidRDefault="00405E97" w:rsidP="004F55DE">
            <w:pPr>
              <w:pStyle w:val="ListParagraph"/>
              <w:numPr>
                <w:ilvl w:val="0"/>
                <w:numId w:val="12"/>
              </w:numPr>
              <w:spacing w:before="20" w:after="20" w:line="240" w:lineRule="auto"/>
              <w:ind w:left="482"/>
              <w:rPr>
                <w:sz w:val="24"/>
                <w:szCs w:val="24"/>
              </w:rPr>
            </w:pPr>
            <w:r w:rsidRPr="0071560B">
              <w:rPr>
                <w:sz w:val="24"/>
                <w:szCs w:val="24"/>
              </w:rPr>
              <w:t>Extensive knowledge of their business functions</w:t>
            </w:r>
            <w:r w:rsidR="00216F4F" w:rsidRPr="0071560B">
              <w:rPr>
                <w:sz w:val="24"/>
                <w:szCs w:val="24"/>
              </w:rPr>
              <w:t>/subject areas</w:t>
            </w:r>
            <w:r w:rsidRPr="0071560B">
              <w:rPr>
                <w:sz w:val="24"/>
                <w:szCs w:val="24"/>
              </w:rPr>
              <w:t xml:space="preserve"> to </w:t>
            </w:r>
            <w:r w:rsidR="00216F4F" w:rsidRPr="0071560B">
              <w:rPr>
                <w:sz w:val="24"/>
                <w:szCs w:val="24"/>
              </w:rPr>
              <w:t xml:space="preserve">advise on </w:t>
            </w:r>
            <w:r w:rsidRPr="0071560B">
              <w:rPr>
                <w:sz w:val="24"/>
                <w:szCs w:val="24"/>
              </w:rPr>
              <w:t>strategy, actions and messaging in relation to these</w:t>
            </w:r>
            <w:r w:rsidR="00216F4F" w:rsidRPr="0071560B">
              <w:rPr>
                <w:sz w:val="24"/>
                <w:szCs w:val="24"/>
              </w:rPr>
              <w:t xml:space="preserve"> functions</w:t>
            </w:r>
          </w:p>
          <w:p w14:paraId="51781FED" w14:textId="6910FA09" w:rsidR="00405E97" w:rsidRPr="0071560B" w:rsidRDefault="00A94C4E" w:rsidP="004F55DE">
            <w:pPr>
              <w:pStyle w:val="ListParagraph"/>
              <w:numPr>
                <w:ilvl w:val="0"/>
                <w:numId w:val="12"/>
              </w:numPr>
              <w:spacing w:before="20" w:after="20" w:line="240" w:lineRule="auto"/>
              <w:ind w:left="482"/>
              <w:rPr>
                <w:sz w:val="24"/>
                <w:szCs w:val="24"/>
              </w:rPr>
            </w:pPr>
            <w:r w:rsidRPr="0071560B">
              <w:rPr>
                <w:sz w:val="24"/>
                <w:szCs w:val="24"/>
              </w:rPr>
              <w:t>Strong r</w:t>
            </w:r>
            <w:r w:rsidR="00405E97" w:rsidRPr="0071560B">
              <w:rPr>
                <w:sz w:val="24"/>
                <w:szCs w:val="24"/>
              </w:rPr>
              <w:t xml:space="preserve">elationship with </w:t>
            </w:r>
            <w:r w:rsidR="002F6F27" w:rsidRPr="0071560B">
              <w:rPr>
                <w:sz w:val="24"/>
                <w:szCs w:val="24"/>
              </w:rPr>
              <w:t>key</w:t>
            </w:r>
            <w:r w:rsidR="00405E97" w:rsidRPr="0071560B">
              <w:rPr>
                <w:sz w:val="24"/>
                <w:szCs w:val="24"/>
              </w:rPr>
              <w:t xml:space="preserve"> stakeholders</w:t>
            </w:r>
          </w:p>
          <w:p w14:paraId="086DAECD" w14:textId="77777777" w:rsidR="00405E97" w:rsidRPr="0071560B" w:rsidRDefault="00405E97" w:rsidP="004F55DE">
            <w:pPr>
              <w:pStyle w:val="ListParagraph"/>
              <w:numPr>
                <w:ilvl w:val="0"/>
                <w:numId w:val="12"/>
              </w:numPr>
              <w:spacing w:before="20" w:after="20" w:line="240" w:lineRule="auto"/>
              <w:ind w:left="482"/>
              <w:rPr>
                <w:sz w:val="24"/>
                <w:szCs w:val="24"/>
              </w:rPr>
            </w:pPr>
            <w:r w:rsidRPr="0071560B">
              <w:rPr>
                <w:sz w:val="24"/>
                <w:szCs w:val="24"/>
              </w:rPr>
              <w:t>Good level of understanding of food and feed incidents</w:t>
            </w:r>
          </w:p>
          <w:p w14:paraId="40F97C48" w14:textId="7FCA9903" w:rsidR="00AB5771" w:rsidRPr="0071560B" w:rsidRDefault="00AB5771" w:rsidP="004F55DE">
            <w:pPr>
              <w:pStyle w:val="ListParagraph"/>
              <w:numPr>
                <w:ilvl w:val="0"/>
                <w:numId w:val="12"/>
              </w:numPr>
              <w:spacing w:before="20" w:after="20" w:line="240" w:lineRule="auto"/>
              <w:ind w:left="482"/>
              <w:rPr>
                <w:sz w:val="24"/>
                <w:szCs w:val="24"/>
              </w:rPr>
            </w:pPr>
            <w:r w:rsidRPr="0071560B">
              <w:rPr>
                <w:sz w:val="24"/>
                <w:szCs w:val="24"/>
              </w:rPr>
              <w:t xml:space="preserve">Act as </w:t>
            </w:r>
            <w:proofErr w:type="spellStart"/>
            <w:r w:rsidRPr="0071560B">
              <w:rPr>
                <w:sz w:val="24"/>
                <w:szCs w:val="24"/>
              </w:rPr>
              <w:t>FSS’s</w:t>
            </w:r>
            <w:proofErr w:type="spellEnd"/>
            <w:r w:rsidRPr="0071560B">
              <w:rPr>
                <w:sz w:val="24"/>
                <w:szCs w:val="24"/>
              </w:rPr>
              <w:t xml:space="preserve"> media spokesperson during certain incidents, as required</w:t>
            </w:r>
          </w:p>
          <w:p w14:paraId="72D7B0EE" w14:textId="7C56AD2D" w:rsidR="00405E97" w:rsidRPr="0071560B" w:rsidRDefault="005E31AD" w:rsidP="00B220B6">
            <w:pPr>
              <w:pStyle w:val="ListParagraph"/>
              <w:numPr>
                <w:ilvl w:val="0"/>
                <w:numId w:val="12"/>
              </w:numPr>
              <w:spacing w:before="20" w:after="20" w:line="240" w:lineRule="auto"/>
              <w:ind w:left="482"/>
              <w:rPr>
                <w:sz w:val="24"/>
                <w:szCs w:val="24"/>
              </w:rPr>
            </w:pPr>
            <w:r w:rsidRPr="0071560B">
              <w:rPr>
                <w:sz w:val="24"/>
                <w:szCs w:val="24"/>
              </w:rPr>
              <w:t>Familiar with and trained to use CLIO.</w:t>
            </w:r>
          </w:p>
        </w:tc>
      </w:tr>
      <w:tr w:rsidR="00EC3530" w:rsidRPr="0071560B" w14:paraId="01890650" w14:textId="77777777" w:rsidTr="00775CBD">
        <w:trPr>
          <w:trHeight w:val="1519"/>
        </w:trPr>
        <w:tc>
          <w:tcPr>
            <w:tcW w:w="3523" w:type="dxa"/>
          </w:tcPr>
          <w:p w14:paraId="6E02D5F2"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Communications Director</w:t>
            </w:r>
          </w:p>
        </w:tc>
        <w:tc>
          <w:tcPr>
            <w:tcW w:w="10619" w:type="dxa"/>
          </w:tcPr>
          <w:p w14:paraId="7DD6A5A3" w14:textId="13EE601B"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Senior representative of </w:t>
            </w:r>
            <w:r w:rsidR="00B220B6" w:rsidRPr="0071560B">
              <w:rPr>
                <w:sz w:val="24"/>
                <w:szCs w:val="24"/>
              </w:rPr>
              <w:t>the Communications and Marketing Division</w:t>
            </w:r>
            <w:r w:rsidR="00A94C4E" w:rsidRPr="0071560B">
              <w:rPr>
                <w:sz w:val="24"/>
                <w:szCs w:val="24"/>
              </w:rPr>
              <w:t xml:space="preserve"> </w:t>
            </w:r>
          </w:p>
          <w:p w14:paraId="2E9D60D1" w14:textId="6B10B9FC"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Thinks strategically and is </w:t>
            </w:r>
            <w:r w:rsidR="00B220B6" w:rsidRPr="0071560B">
              <w:rPr>
                <w:sz w:val="24"/>
                <w:szCs w:val="24"/>
              </w:rPr>
              <w:t>aware</w:t>
            </w:r>
            <w:r w:rsidRPr="0071560B">
              <w:rPr>
                <w:sz w:val="24"/>
                <w:szCs w:val="24"/>
              </w:rPr>
              <w:t xml:space="preserve"> </w:t>
            </w:r>
            <w:r w:rsidR="00B220B6" w:rsidRPr="0071560B">
              <w:rPr>
                <w:sz w:val="24"/>
                <w:szCs w:val="24"/>
              </w:rPr>
              <w:t>of</w:t>
            </w:r>
            <w:r w:rsidRPr="0071560B">
              <w:rPr>
                <w:sz w:val="24"/>
                <w:szCs w:val="24"/>
              </w:rPr>
              <w:t xml:space="preserve"> the potential impact of an incident on industry and the wider economy</w:t>
            </w:r>
          </w:p>
          <w:p w14:paraId="6697FC7A"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Considers issues and crises through the lens of the public and what is in the best interests of consumers</w:t>
            </w:r>
          </w:p>
          <w:p w14:paraId="6FBDCA41"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Able to advise on the strategic direction of communications during an incident and how the media narrative may impact on </w:t>
            </w:r>
            <w:proofErr w:type="spellStart"/>
            <w:r w:rsidRPr="0071560B">
              <w:rPr>
                <w:sz w:val="24"/>
                <w:szCs w:val="24"/>
              </w:rPr>
              <w:t>FSS’s</w:t>
            </w:r>
            <w:proofErr w:type="spellEnd"/>
            <w:r w:rsidRPr="0071560B">
              <w:rPr>
                <w:sz w:val="24"/>
                <w:szCs w:val="24"/>
              </w:rPr>
              <w:t xml:space="preserve"> reputation</w:t>
            </w:r>
          </w:p>
          <w:p w14:paraId="1CA9D75F" w14:textId="57A09319" w:rsidR="00A94C4E" w:rsidRPr="0071560B" w:rsidRDefault="00A94C4E" w:rsidP="00A94C4E">
            <w:pPr>
              <w:pStyle w:val="ListParagraph"/>
              <w:numPr>
                <w:ilvl w:val="0"/>
                <w:numId w:val="12"/>
              </w:numPr>
              <w:rPr>
                <w:sz w:val="24"/>
                <w:szCs w:val="24"/>
              </w:rPr>
            </w:pPr>
            <w:r w:rsidRPr="0071560B">
              <w:rPr>
                <w:sz w:val="24"/>
                <w:szCs w:val="24"/>
              </w:rPr>
              <w:t xml:space="preserve">Extensive knowledge of internal communications and engagement with staff during an </w:t>
            </w:r>
            <w:r w:rsidR="00D00355" w:rsidRPr="0071560B">
              <w:rPr>
                <w:sz w:val="24"/>
                <w:szCs w:val="24"/>
              </w:rPr>
              <w:t>incident</w:t>
            </w:r>
          </w:p>
          <w:p w14:paraId="5F051C11"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Extensive knowledge of </w:t>
            </w:r>
            <w:proofErr w:type="spellStart"/>
            <w:r w:rsidRPr="0071560B">
              <w:rPr>
                <w:sz w:val="24"/>
                <w:szCs w:val="24"/>
              </w:rPr>
              <w:t>FSS’s</w:t>
            </w:r>
            <w:proofErr w:type="spellEnd"/>
            <w:r w:rsidRPr="0071560B">
              <w:rPr>
                <w:sz w:val="24"/>
                <w:szCs w:val="24"/>
              </w:rPr>
              <w:t xml:space="preserve"> stakeholder external landscape</w:t>
            </w:r>
          </w:p>
          <w:p w14:paraId="10824B63" w14:textId="77777777" w:rsidR="00EC3530" w:rsidRPr="0071560B" w:rsidRDefault="005E31AD" w:rsidP="00B220B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p w14:paraId="4A6DEE7A" w14:textId="77777777" w:rsidR="00B220B6" w:rsidRPr="0071560B" w:rsidRDefault="00B220B6" w:rsidP="00B220B6">
            <w:pPr>
              <w:spacing w:before="20" w:after="20" w:line="240" w:lineRule="auto"/>
              <w:rPr>
                <w:sz w:val="24"/>
                <w:szCs w:val="24"/>
              </w:rPr>
            </w:pPr>
          </w:p>
          <w:p w14:paraId="6212AD23" w14:textId="43C224AA" w:rsidR="00B220B6" w:rsidRPr="0071560B" w:rsidRDefault="00B220B6" w:rsidP="00B220B6">
            <w:pPr>
              <w:spacing w:before="20" w:after="20" w:line="240" w:lineRule="auto"/>
              <w:rPr>
                <w:sz w:val="24"/>
                <w:szCs w:val="24"/>
              </w:rPr>
            </w:pPr>
          </w:p>
        </w:tc>
      </w:tr>
      <w:tr w:rsidR="00EC3530" w:rsidRPr="0071560B" w14:paraId="1DA43989" w14:textId="77777777" w:rsidTr="00775CBD">
        <w:trPr>
          <w:trHeight w:val="749"/>
        </w:trPr>
        <w:tc>
          <w:tcPr>
            <w:tcW w:w="3523" w:type="dxa"/>
          </w:tcPr>
          <w:p w14:paraId="00C3E270" w14:textId="6A1066A3"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lastRenderedPageBreak/>
              <w:t xml:space="preserve">Enforcement Director – </w:t>
            </w:r>
            <w:r w:rsidR="00D2388F" w:rsidRPr="0071560B">
              <w:rPr>
                <w:rFonts w:ascii="Arial" w:hAnsi="Arial" w:cs="Arial"/>
                <w:b/>
                <w:i/>
                <w:sz w:val="24"/>
                <w:szCs w:val="24"/>
              </w:rPr>
              <w:t>Local Authority</w:t>
            </w:r>
            <w:r w:rsidR="00E6775A" w:rsidRPr="0071560B">
              <w:rPr>
                <w:rFonts w:ascii="Arial" w:hAnsi="Arial" w:cs="Arial"/>
                <w:b/>
                <w:i/>
                <w:sz w:val="24"/>
                <w:szCs w:val="24"/>
              </w:rPr>
              <w:t xml:space="preserve"> </w:t>
            </w:r>
            <w:r w:rsidR="00D2388F" w:rsidRPr="0071560B">
              <w:rPr>
                <w:rFonts w:ascii="Arial" w:hAnsi="Arial" w:cs="Arial"/>
                <w:b/>
                <w:i/>
                <w:sz w:val="24"/>
                <w:szCs w:val="24"/>
              </w:rPr>
              <w:t>(LA)</w:t>
            </w:r>
          </w:p>
        </w:tc>
        <w:tc>
          <w:tcPr>
            <w:tcW w:w="10619" w:type="dxa"/>
            <w:vMerge w:val="restart"/>
          </w:tcPr>
          <w:p w14:paraId="75D29F14" w14:textId="367C6478"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Senior representative</w:t>
            </w:r>
            <w:r w:rsidR="00B220B6" w:rsidRPr="0071560B">
              <w:rPr>
                <w:sz w:val="24"/>
                <w:szCs w:val="24"/>
              </w:rPr>
              <w:t>s</w:t>
            </w:r>
            <w:r w:rsidRPr="0071560B">
              <w:rPr>
                <w:sz w:val="24"/>
                <w:szCs w:val="24"/>
              </w:rPr>
              <w:t xml:space="preserve"> of </w:t>
            </w:r>
            <w:r w:rsidR="00B220B6" w:rsidRPr="0071560B">
              <w:rPr>
                <w:sz w:val="24"/>
                <w:szCs w:val="24"/>
              </w:rPr>
              <w:t xml:space="preserve">the LA Delivery and Operational Delivery divisions </w:t>
            </w:r>
          </w:p>
          <w:p w14:paraId="2C2DB70A"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Subject matter expert</w:t>
            </w:r>
          </w:p>
          <w:p w14:paraId="70D3D405" w14:textId="12286F6D"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Strong relationships </w:t>
            </w:r>
            <w:r w:rsidR="00A94C4E" w:rsidRPr="0071560B">
              <w:rPr>
                <w:sz w:val="24"/>
                <w:szCs w:val="24"/>
              </w:rPr>
              <w:t xml:space="preserve">with external stakeholders, including </w:t>
            </w:r>
            <w:proofErr w:type="spellStart"/>
            <w:r w:rsidR="00A94C4E" w:rsidRPr="0071560B">
              <w:rPr>
                <w:sz w:val="24"/>
                <w:szCs w:val="24"/>
              </w:rPr>
              <w:t>LAs</w:t>
            </w:r>
            <w:proofErr w:type="spellEnd"/>
            <w:r w:rsidR="00A94C4E" w:rsidRPr="0071560B">
              <w:rPr>
                <w:sz w:val="24"/>
                <w:szCs w:val="24"/>
              </w:rPr>
              <w:t xml:space="preserve"> and industry bodies </w:t>
            </w:r>
          </w:p>
          <w:p w14:paraId="032D38A5" w14:textId="3B1066AB" w:rsidR="00B220B6" w:rsidRPr="0071560B" w:rsidRDefault="00B220B6" w:rsidP="00B220B6">
            <w:pPr>
              <w:pStyle w:val="ListParagraph"/>
              <w:numPr>
                <w:ilvl w:val="0"/>
                <w:numId w:val="12"/>
              </w:numPr>
              <w:spacing w:before="20" w:after="20" w:line="240" w:lineRule="auto"/>
              <w:ind w:left="278" w:hanging="284"/>
              <w:contextualSpacing w:val="0"/>
              <w:jc w:val="left"/>
              <w:rPr>
                <w:color w:val="000000" w:themeColor="text1"/>
                <w:sz w:val="24"/>
                <w:szCs w:val="24"/>
              </w:rPr>
            </w:pPr>
            <w:r w:rsidRPr="0071560B">
              <w:rPr>
                <w:color w:val="000000" w:themeColor="text1"/>
                <w:sz w:val="24"/>
                <w:szCs w:val="24"/>
              </w:rPr>
              <w:t>Extensive knowledge of relevant regulations and guidance i.e. Code of Practice, food and feed regulations.</w:t>
            </w:r>
          </w:p>
          <w:p w14:paraId="086A8A5B"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Ability to apply strategic perspective to the incident</w:t>
            </w:r>
          </w:p>
          <w:p w14:paraId="0979B869" w14:textId="35CD9F1C"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EC3530" w:rsidRPr="0071560B" w14:paraId="5258F396" w14:textId="77777777" w:rsidTr="00A94C4E">
        <w:trPr>
          <w:trHeight w:val="541"/>
        </w:trPr>
        <w:tc>
          <w:tcPr>
            <w:tcW w:w="3523" w:type="dxa"/>
          </w:tcPr>
          <w:p w14:paraId="404008BF" w14:textId="5DE70B21" w:rsidR="00EC3530" w:rsidRPr="0071560B" w:rsidRDefault="00EC3530" w:rsidP="00C36E9A">
            <w:pPr>
              <w:spacing w:before="40" w:after="40" w:line="240" w:lineRule="auto"/>
              <w:rPr>
                <w:rFonts w:ascii="Arial" w:hAnsi="Arial" w:cs="Arial"/>
                <w:b/>
                <w:sz w:val="24"/>
                <w:szCs w:val="24"/>
              </w:rPr>
            </w:pPr>
            <w:r w:rsidRPr="0071560B">
              <w:rPr>
                <w:rFonts w:ascii="Arial" w:hAnsi="Arial" w:cs="Arial"/>
                <w:b/>
                <w:sz w:val="24"/>
                <w:szCs w:val="24"/>
              </w:rPr>
              <w:t xml:space="preserve">Enforcement Director – </w:t>
            </w:r>
            <w:r w:rsidRPr="0071560B">
              <w:rPr>
                <w:rFonts w:ascii="Arial" w:hAnsi="Arial" w:cs="Arial"/>
                <w:b/>
                <w:i/>
                <w:sz w:val="24"/>
                <w:szCs w:val="24"/>
              </w:rPr>
              <w:t>Operation</w:t>
            </w:r>
            <w:r w:rsidR="00D2388F" w:rsidRPr="0071560B">
              <w:rPr>
                <w:rFonts w:ascii="Arial" w:hAnsi="Arial" w:cs="Arial"/>
                <w:b/>
                <w:i/>
                <w:sz w:val="24"/>
                <w:szCs w:val="24"/>
              </w:rPr>
              <w:t>al</w:t>
            </w:r>
            <w:r w:rsidRPr="0071560B">
              <w:rPr>
                <w:rFonts w:ascii="Arial" w:hAnsi="Arial" w:cs="Arial"/>
                <w:b/>
                <w:i/>
                <w:sz w:val="24"/>
                <w:szCs w:val="24"/>
              </w:rPr>
              <w:t xml:space="preserve"> Delivery</w:t>
            </w:r>
            <w:r w:rsidR="00D2388F" w:rsidRPr="0071560B">
              <w:rPr>
                <w:rFonts w:ascii="Arial" w:hAnsi="Arial" w:cs="Arial"/>
                <w:b/>
                <w:i/>
                <w:sz w:val="24"/>
                <w:szCs w:val="24"/>
              </w:rPr>
              <w:t xml:space="preserve"> (Ops &amp; Feed)</w:t>
            </w:r>
          </w:p>
        </w:tc>
        <w:tc>
          <w:tcPr>
            <w:tcW w:w="10619" w:type="dxa"/>
            <w:vMerge/>
          </w:tcPr>
          <w:p w14:paraId="739C6844" w14:textId="77777777" w:rsidR="00EC3530" w:rsidRPr="0071560B" w:rsidRDefault="00EC3530" w:rsidP="0080071F">
            <w:pPr>
              <w:pStyle w:val="ListParagraph"/>
              <w:numPr>
                <w:ilvl w:val="0"/>
                <w:numId w:val="12"/>
              </w:numPr>
              <w:spacing w:before="20" w:after="20" w:line="240" w:lineRule="auto"/>
              <w:ind w:left="278" w:hanging="284"/>
              <w:contextualSpacing w:val="0"/>
              <w:jc w:val="left"/>
              <w:rPr>
                <w:sz w:val="24"/>
                <w:szCs w:val="24"/>
              </w:rPr>
            </w:pPr>
          </w:p>
        </w:tc>
      </w:tr>
      <w:tr w:rsidR="00EC3530" w:rsidRPr="0071560B" w14:paraId="0E868BF0" w14:textId="77777777" w:rsidTr="00775CBD">
        <w:trPr>
          <w:trHeight w:val="1539"/>
        </w:trPr>
        <w:tc>
          <w:tcPr>
            <w:tcW w:w="3523" w:type="dxa"/>
          </w:tcPr>
          <w:p w14:paraId="39859723"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Science Director</w:t>
            </w:r>
          </w:p>
        </w:tc>
        <w:tc>
          <w:tcPr>
            <w:tcW w:w="10619" w:type="dxa"/>
          </w:tcPr>
          <w:p w14:paraId="5503E4CB" w14:textId="0ECF8FBA"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Senior representative of their </w:t>
            </w:r>
            <w:r w:rsidR="00A94C4E" w:rsidRPr="0071560B">
              <w:rPr>
                <w:sz w:val="24"/>
                <w:szCs w:val="24"/>
              </w:rPr>
              <w:t xml:space="preserve">division </w:t>
            </w:r>
          </w:p>
          <w:p w14:paraId="116D19BD"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Subject matter expert</w:t>
            </w:r>
          </w:p>
          <w:p w14:paraId="218120E8" w14:textId="0E6DB453"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Strong relationships with operational personnel within their </w:t>
            </w:r>
            <w:r w:rsidR="00A94C4E" w:rsidRPr="0071560B">
              <w:rPr>
                <w:sz w:val="24"/>
                <w:szCs w:val="24"/>
              </w:rPr>
              <w:t xml:space="preserve">division </w:t>
            </w:r>
          </w:p>
          <w:p w14:paraId="0DE74949"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Ability to apply strategic perspective to the incident</w:t>
            </w:r>
          </w:p>
          <w:p w14:paraId="71D8356D" w14:textId="58014693"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EC3530" w:rsidRPr="0071560B" w14:paraId="000B01B0" w14:textId="77777777" w:rsidTr="00775CBD">
        <w:trPr>
          <w:trHeight w:val="1256"/>
        </w:trPr>
        <w:tc>
          <w:tcPr>
            <w:tcW w:w="3523" w:type="dxa"/>
          </w:tcPr>
          <w:p w14:paraId="5AB33B0C" w14:textId="77777777" w:rsidR="00EC3530" w:rsidRPr="0071560B" w:rsidRDefault="00EC3530" w:rsidP="00630C85">
            <w:pPr>
              <w:spacing w:before="40" w:after="40" w:line="240" w:lineRule="auto"/>
              <w:rPr>
                <w:rFonts w:ascii="Arial" w:hAnsi="Arial" w:cs="Arial"/>
                <w:b/>
                <w:sz w:val="24"/>
                <w:szCs w:val="24"/>
              </w:rPr>
            </w:pPr>
            <w:r w:rsidRPr="0071560B">
              <w:rPr>
                <w:rFonts w:ascii="Arial" w:hAnsi="Arial" w:cs="Arial"/>
                <w:b/>
                <w:sz w:val="24"/>
                <w:szCs w:val="24"/>
              </w:rPr>
              <w:t>Regulatory Director</w:t>
            </w:r>
          </w:p>
        </w:tc>
        <w:tc>
          <w:tcPr>
            <w:tcW w:w="10619" w:type="dxa"/>
          </w:tcPr>
          <w:p w14:paraId="28ED126E" w14:textId="11FCAC8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Senior representative of their </w:t>
            </w:r>
            <w:r w:rsidR="00316FC1" w:rsidRPr="0071560B">
              <w:rPr>
                <w:sz w:val="24"/>
                <w:szCs w:val="24"/>
              </w:rPr>
              <w:t xml:space="preserve">division </w:t>
            </w:r>
          </w:p>
          <w:p w14:paraId="29E8BBF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Subject matter expert</w:t>
            </w:r>
          </w:p>
          <w:p w14:paraId="60808AF6"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Strong relationships with operational personnel within their branch</w:t>
            </w:r>
          </w:p>
          <w:p w14:paraId="1FC6F47C" w14:textId="77777777" w:rsidR="00EC3530" w:rsidRPr="0071560B" w:rsidRDefault="00EC3530"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Ability to apply strategic perspective to the incident</w:t>
            </w:r>
          </w:p>
          <w:p w14:paraId="3E5FE618" w14:textId="2C0F5DA3"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FD7043" w:rsidRPr="0071560B" w14:paraId="03535E9D" w14:textId="77777777" w:rsidTr="00775CBD">
        <w:trPr>
          <w:trHeight w:val="2541"/>
        </w:trPr>
        <w:tc>
          <w:tcPr>
            <w:tcW w:w="3523" w:type="dxa"/>
          </w:tcPr>
          <w:p w14:paraId="0AC79925" w14:textId="77777777" w:rsidR="00FD7043" w:rsidRPr="0071560B" w:rsidRDefault="00FD7043" w:rsidP="00FD7043">
            <w:pPr>
              <w:spacing w:before="40" w:after="40" w:line="240" w:lineRule="auto"/>
              <w:rPr>
                <w:rFonts w:ascii="Arial" w:hAnsi="Arial" w:cs="Arial"/>
                <w:b/>
                <w:sz w:val="24"/>
                <w:szCs w:val="24"/>
              </w:rPr>
            </w:pPr>
            <w:r w:rsidRPr="0071560B">
              <w:rPr>
                <w:rFonts w:ascii="Arial" w:hAnsi="Arial" w:cs="Arial"/>
                <w:b/>
                <w:sz w:val="24"/>
                <w:szCs w:val="24"/>
              </w:rPr>
              <w:t>Legal</w:t>
            </w:r>
          </w:p>
        </w:tc>
        <w:tc>
          <w:tcPr>
            <w:tcW w:w="10619" w:type="dxa"/>
          </w:tcPr>
          <w:p w14:paraId="264ACE4D" w14:textId="5671369D"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Senior member of the</w:t>
            </w:r>
            <w:r w:rsidR="004F55DE" w:rsidRPr="0071560B">
              <w:rPr>
                <w:sz w:val="24"/>
                <w:szCs w:val="24"/>
              </w:rPr>
              <w:t xml:space="preserve"> </w:t>
            </w:r>
            <w:proofErr w:type="spellStart"/>
            <w:r w:rsidR="004F55DE" w:rsidRPr="0071560B">
              <w:rPr>
                <w:sz w:val="24"/>
                <w:szCs w:val="24"/>
              </w:rPr>
              <w:t>SGLD</w:t>
            </w:r>
            <w:proofErr w:type="spellEnd"/>
          </w:p>
          <w:p w14:paraId="1ED919BF"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Considers issues and crises from a legal perspective</w:t>
            </w:r>
          </w:p>
          <w:p w14:paraId="09BD6997" w14:textId="50490EAF"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Understanding of </w:t>
            </w:r>
            <w:r w:rsidR="000B528B" w:rsidRPr="0071560B">
              <w:rPr>
                <w:sz w:val="24"/>
                <w:szCs w:val="24"/>
              </w:rPr>
              <w:t xml:space="preserve">FSS </w:t>
            </w:r>
            <w:r w:rsidRPr="0071560B">
              <w:rPr>
                <w:sz w:val="24"/>
                <w:szCs w:val="24"/>
              </w:rPr>
              <w:t xml:space="preserve"> objectives, and how these can be achieved within the constraints of legal considerations</w:t>
            </w:r>
          </w:p>
          <w:p w14:paraId="428877FC"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writing skills</w:t>
            </w:r>
          </w:p>
          <w:p w14:paraId="086FC5E2" w14:textId="0C4D7C54"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Confident – able to deal with objections to advice</w:t>
            </w:r>
            <w:r w:rsidR="000B528B" w:rsidRPr="0071560B">
              <w:rPr>
                <w:sz w:val="24"/>
                <w:szCs w:val="24"/>
              </w:rPr>
              <w:t xml:space="preserve"> provided to FSS</w:t>
            </w:r>
            <w:r w:rsidRPr="0071560B">
              <w:rPr>
                <w:sz w:val="24"/>
                <w:szCs w:val="24"/>
              </w:rPr>
              <w:t>, and advise against suggested actions that may pose a legal risk</w:t>
            </w:r>
          </w:p>
          <w:p w14:paraId="3D969904" w14:textId="3378DAF8" w:rsidR="005E31AD" w:rsidRPr="0071560B" w:rsidRDefault="005E31AD"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Experience and understanding of food and feed incidents</w:t>
            </w:r>
          </w:p>
          <w:p w14:paraId="43071F95"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Well organised, with a high attention to detail</w:t>
            </w:r>
          </w:p>
        </w:tc>
      </w:tr>
      <w:tr w:rsidR="00FD7043" w:rsidRPr="0071560B" w14:paraId="4C4C89A5" w14:textId="77777777" w:rsidTr="00775CBD">
        <w:trPr>
          <w:trHeight w:val="2532"/>
        </w:trPr>
        <w:tc>
          <w:tcPr>
            <w:tcW w:w="3523" w:type="dxa"/>
          </w:tcPr>
          <w:p w14:paraId="30616B74" w14:textId="77777777" w:rsidR="00FD7043" w:rsidRPr="0071560B" w:rsidRDefault="00FD7043" w:rsidP="00FD7043">
            <w:pPr>
              <w:spacing w:before="40" w:after="40" w:line="240" w:lineRule="auto"/>
              <w:rPr>
                <w:rFonts w:ascii="Arial" w:hAnsi="Arial" w:cs="Arial"/>
                <w:b/>
                <w:sz w:val="24"/>
                <w:szCs w:val="24"/>
              </w:rPr>
            </w:pPr>
            <w:r w:rsidRPr="0071560B">
              <w:rPr>
                <w:rFonts w:ascii="Arial" w:hAnsi="Arial" w:cs="Arial"/>
                <w:b/>
                <w:sz w:val="24"/>
                <w:szCs w:val="24"/>
              </w:rPr>
              <w:lastRenderedPageBreak/>
              <w:t>Facilitator</w:t>
            </w:r>
          </w:p>
        </w:tc>
        <w:tc>
          <w:tcPr>
            <w:tcW w:w="10619" w:type="dxa"/>
          </w:tcPr>
          <w:p w14:paraId="24640062"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Visible and well respected figure within the organisation</w:t>
            </w:r>
          </w:p>
          <w:p w14:paraId="2B6F85C5"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Excellent organisational skills with a high attention to detail</w:t>
            </w:r>
          </w:p>
          <w:p w14:paraId="706BAC0F" w14:textId="21C0BF74"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Relationship with, and understanding of, key internal </w:t>
            </w:r>
            <w:r w:rsidR="005E31AD" w:rsidRPr="0071560B">
              <w:rPr>
                <w:sz w:val="24"/>
                <w:szCs w:val="24"/>
              </w:rPr>
              <w:t xml:space="preserve">division </w:t>
            </w:r>
          </w:p>
          <w:p w14:paraId="6DB49EF4"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time management</w:t>
            </w:r>
          </w:p>
          <w:p w14:paraId="4542D8DF"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Able to summarise information efficiently</w:t>
            </w:r>
          </w:p>
          <w:p w14:paraId="3086C1F2"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Confident and competent in handling several tasks simultaneously</w:t>
            </w:r>
          </w:p>
          <w:p w14:paraId="3CCB4013"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Is comfortable engaging with the senior level of the organisation</w:t>
            </w:r>
          </w:p>
          <w:p w14:paraId="2DC7EE8A" w14:textId="77777777" w:rsidR="00FD7043" w:rsidRPr="0071560B" w:rsidRDefault="00FD7043"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Has an excellent understanding of </w:t>
            </w:r>
            <w:proofErr w:type="spellStart"/>
            <w:r w:rsidRPr="0071560B">
              <w:rPr>
                <w:sz w:val="24"/>
                <w:szCs w:val="24"/>
              </w:rPr>
              <w:t>FSS’s</w:t>
            </w:r>
            <w:proofErr w:type="spellEnd"/>
            <w:r w:rsidRPr="0071560B">
              <w:rPr>
                <w:sz w:val="24"/>
                <w:szCs w:val="24"/>
              </w:rPr>
              <w:t xml:space="preserve"> incident management processes</w:t>
            </w:r>
          </w:p>
          <w:p w14:paraId="5C65E69A" w14:textId="6F0D1809" w:rsidR="00AB5771" w:rsidRPr="0071560B" w:rsidRDefault="00AB5771" w:rsidP="004F55DE">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r w:rsidR="00FD7043" w:rsidRPr="0071560B" w14:paraId="43F52D7D" w14:textId="77777777" w:rsidTr="00775CBD">
        <w:trPr>
          <w:trHeight w:val="2128"/>
        </w:trPr>
        <w:tc>
          <w:tcPr>
            <w:tcW w:w="3523" w:type="dxa"/>
          </w:tcPr>
          <w:p w14:paraId="2F4967C4" w14:textId="77777777" w:rsidR="00FD7043" w:rsidRPr="0071560B" w:rsidRDefault="00FD7043" w:rsidP="00FD7043">
            <w:pPr>
              <w:spacing w:before="40" w:after="40" w:line="240" w:lineRule="auto"/>
              <w:rPr>
                <w:rFonts w:ascii="Arial" w:hAnsi="Arial" w:cs="Arial"/>
                <w:b/>
                <w:sz w:val="24"/>
                <w:szCs w:val="24"/>
              </w:rPr>
            </w:pPr>
            <w:r w:rsidRPr="0071560B">
              <w:rPr>
                <w:rFonts w:ascii="Arial" w:hAnsi="Arial" w:cs="Arial"/>
                <w:b/>
                <w:sz w:val="24"/>
                <w:szCs w:val="24"/>
              </w:rPr>
              <w:t>Information Manager /</w:t>
            </w:r>
          </w:p>
          <w:p w14:paraId="2E1EA877" w14:textId="77777777" w:rsidR="00FD7043" w:rsidRPr="0071560B" w:rsidRDefault="00FD7043" w:rsidP="00FD7043">
            <w:pPr>
              <w:spacing w:before="40" w:after="40" w:line="240" w:lineRule="auto"/>
              <w:rPr>
                <w:rFonts w:ascii="Arial" w:hAnsi="Arial" w:cs="Arial"/>
                <w:b/>
                <w:sz w:val="24"/>
                <w:szCs w:val="24"/>
              </w:rPr>
            </w:pPr>
            <w:r w:rsidRPr="0071560B">
              <w:rPr>
                <w:rFonts w:ascii="Arial" w:hAnsi="Arial" w:cs="Arial"/>
                <w:b/>
                <w:sz w:val="24"/>
                <w:szCs w:val="24"/>
              </w:rPr>
              <w:t>Admin Support</w:t>
            </w:r>
          </w:p>
        </w:tc>
        <w:tc>
          <w:tcPr>
            <w:tcW w:w="10619" w:type="dxa"/>
          </w:tcPr>
          <w:p w14:paraId="6931A409"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communication and writing skills</w:t>
            </w:r>
          </w:p>
          <w:p w14:paraId="306EE010"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Able to summarise information efficiently</w:t>
            </w:r>
          </w:p>
          <w:p w14:paraId="289683C8"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Well organised with a high attention to detail</w:t>
            </w:r>
          </w:p>
          <w:p w14:paraId="314A4B73"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level of IT proficiency and adept at using CLIO</w:t>
            </w:r>
          </w:p>
          <w:p w14:paraId="164BB08F" w14:textId="6269D578" w:rsidR="005E31AD" w:rsidRPr="0071560B" w:rsidRDefault="005E31AD"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 xml:space="preserve">Familiar with </w:t>
            </w:r>
            <w:proofErr w:type="spellStart"/>
            <w:r w:rsidRPr="0071560B">
              <w:rPr>
                <w:sz w:val="24"/>
                <w:szCs w:val="24"/>
              </w:rPr>
              <w:t>FSS’s</w:t>
            </w:r>
            <w:proofErr w:type="spellEnd"/>
            <w:r w:rsidRPr="0071560B">
              <w:rPr>
                <w:sz w:val="24"/>
                <w:szCs w:val="24"/>
              </w:rPr>
              <w:t xml:space="preserve"> incident management processes</w:t>
            </w:r>
          </w:p>
          <w:p w14:paraId="0A3D52AC"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Good time management</w:t>
            </w:r>
          </w:p>
          <w:p w14:paraId="6D99466E"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Confident and competent in handling several tasks simultaneously</w:t>
            </w:r>
          </w:p>
          <w:p w14:paraId="33EFEB1D" w14:textId="77777777" w:rsidR="00FD7043" w:rsidRPr="0071560B" w:rsidRDefault="00FD7043"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Uses initiative – able to assess and address administrative requirements without direction</w:t>
            </w:r>
          </w:p>
          <w:p w14:paraId="2C2FE1C6" w14:textId="5EC26D14" w:rsidR="00AB5771" w:rsidRPr="0071560B" w:rsidRDefault="00AB5771" w:rsidP="000551C6">
            <w:pPr>
              <w:pStyle w:val="ListParagraph"/>
              <w:numPr>
                <w:ilvl w:val="0"/>
                <w:numId w:val="12"/>
              </w:numPr>
              <w:spacing w:before="20" w:after="20" w:line="240" w:lineRule="auto"/>
              <w:ind w:left="278" w:hanging="284"/>
              <w:contextualSpacing w:val="0"/>
              <w:jc w:val="left"/>
              <w:rPr>
                <w:sz w:val="24"/>
                <w:szCs w:val="24"/>
              </w:rPr>
            </w:pPr>
            <w:r w:rsidRPr="0071560B">
              <w:rPr>
                <w:sz w:val="24"/>
                <w:szCs w:val="24"/>
              </w:rPr>
              <w:t>Familiar with and trained to use CLIO.</w:t>
            </w:r>
          </w:p>
        </w:tc>
      </w:tr>
    </w:tbl>
    <w:p w14:paraId="2FDEF5F8" w14:textId="77777777" w:rsidR="00C93300" w:rsidRPr="0071560B" w:rsidRDefault="00C93300" w:rsidP="00630C85">
      <w:pPr>
        <w:spacing w:line="240" w:lineRule="auto"/>
        <w:rPr>
          <w:rFonts w:ascii="Arial" w:hAnsi="Arial" w:cs="Arial"/>
          <w:sz w:val="24"/>
          <w:szCs w:val="24"/>
        </w:rPr>
      </w:pPr>
    </w:p>
    <w:p w14:paraId="178EF19B" w14:textId="77777777" w:rsidR="00C93300" w:rsidRPr="0071560B" w:rsidRDefault="00C93300">
      <w:pPr>
        <w:rPr>
          <w:rFonts w:ascii="Arial" w:hAnsi="Arial" w:cs="Arial"/>
          <w:sz w:val="24"/>
          <w:szCs w:val="24"/>
        </w:rPr>
      </w:pPr>
      <w:r w:rsidRPr="0071560B">
        <w:rPr>
          <w:rFonts w:ascii="Arial" w:hAnsi="Arial" w:cs="Arial"/>
          <w:sz w:val="24"/>
          <w:szCs w:val="24"/>
        </w:rPr>
        <w:br w:type="page"/>
      </w:r>
    </w:p>
    <w:p w14:paraId="61D777DC" w14:textId="77777777" w:rsidR="00C93300" w:rsidRPr="0071560B" w:rsidRDefault="00C93300" w:rsidP="00C93300">
      <w:pPr>
        <w:pStyle w:val="Heading1"/>
        <w:spacing w:line="240" w:lineRule="auto"/>
        <w:rPr>
          <w:rFonts w:ascii="Arial" w:hAnsi="Arial" w:cs="Arial"/>
          <w:color w:val="3F2A55"/>
          <w:szCs w:val="24"/>
        </w:rPr>
      </w:pPr>
      <w:bookmarkStart w:id="94" w:name="_Toc194956997"/>
      <w:r w:rsidRPr="0071560B">
        <w:rPr>
          <w:rFonts w:ascii="Arial" w:hAnsi="Arial" w:cs="Arial"/>
          <w:color w:val="3F2A55"/>
          <w:szCs w:val="24"/>
        </w:rPr>
        <w:lastRenderedPageBreak/>
        <w:t>Annex B – Role of the Board</w:t>
      </w:r>
      <w:bookmarkEnd w:id="94"/>
      <w:r w:rsidRPr="0071560B">
        <w:rPr>
          <w:rFonts w:ascii="Arial" w:hAnsi="Arial" w:cs="Arial"/>
          <w:color w:val="3F2A55"/>
          <w:szCs w:val="24"/>
        </w:rPr>
        <w:t xml:space="preserve"> </w:t>
      </w:r>
    </w:p>
    <w:tbl>
      <w:tblPr>
        <w:tblStyle w:val="TableGrid"/>
        <w:tblW w:w="0" w:type="auto"/>
        <w:tblLook w:val="04A0" w:firstRow="1" w:lastRow="0" w:firstColumn="1" w:lastColumn="0" w:noHBand="0" w:noVBand="1"/>
      </w:tblPr>
      <w:tblGrid>
        <w:gridCol w:w="2915"/>
        <w:gridCol w:w="11033"/>
      </w:tblGrid>
      <w:tr w:rsidR="00674319" w:rsidRPr="0071560B" w14:paraId="365A719E" w14:textId="77777777" w:rsidTr="00C93300">
        <w:tc>
          <w:tcPr>
            <w:tcW w:w="2943" w:type="dxa"/>
            <w:shd w:val="clear" w:color="auto" w:fill="404040" w:themeFill="text1" w:themeFillTint="BF"/>
          </w:tcPr>
          <w:p w14:paraId="221E27BD" w14:textId="77777777" w:rsidR="00674319" w:rsidRPr="0071560B" w:rsidRDefault="00674319" w:rsidP="00630C85">
            <w:pPr>
              <w:rPr>
                <w:rFonts w:ascii="Arial" w:hAnsi="Arial" w:cs="Arial"/>
                <w:b/>
                <w:color w:val="FFFFFF" w:themeColor="background1"/>
              </w:rPr>
            </w:pPr>
          </w:p>
        </w:tc>
        <w:tc>
          <w:tcPr>
            <w:tcW w:w="11231" w:type="dxa"/>
            <w:shd w:val="clear" w:color="auto" w:fill="404040" w:themeFill="text1" w:themeFillTint="BF"/>
          </w:tcPr>
          <w:p w14:paraId="79E737F3" w14:textId="77777777" w:rsidR="00674319" w:rsidRPr="0071560B" w:rsidRDefault="00674319" w:rsidP="00630C85">
            <w:pPr>
              <w:rPr>
                <w:rFonts w:ascii="Arial" w:hAnsi="Arial" w:cs="Arial"/>
                <w:b/>
                <w:color w:val="FFFFFF" w:themeColor="background1"/>
              </w:rPr>
            </w:pPr>
            <w:r w:rsidRPr="0071560B">
              <w:rPr>
                <w:rFonts w:ascii="Arial" w:hAnsi="Arial" w:cs="Arial"/>
                <w:b/>
                <w:color w:val="FFFFFF" w:themeColor="background1"/>
              </w:rPr>
              <w:t>Responsibilities</w:t>
            </w:r>
          </w:p>
        </w:tc>
      </w:tr>
      <w:tr w:rsidR="00674319" w:rsidRPr="0071560B" w14:paraId="21B2FB90" w14:textId="77777777" w:rsidTr="00C93300">
        <w:trPr>
          <w:trHeight w:val="848"/>
        </w:trPr>
        <w:tc>
          <w:tcPr>
            <w:tcW w:w="2943" w:type="dxa"/>
          </w:tcPr>
          <w:p w14:paraId="46C59C7B" w14:textId="77777777" w:rsidR="00674319" w:rsidRPr="0071560B" w:rsidRDefault="00674319" w:rsidP="00396659">
            <w:pPr>
              <w:rPr>
                <w:rFonts w:ascii="Arial" w:eastAsia="Calibri" w:hAnsi="Arial" w:cs="Arial"/>
                <w:b/>
              </w:rPr>
            </w:pPr>
            <w:r w:rsidRPr="0071560B">
              <w:rPr>
                <w:rFonts w:ascii="Arial" w:eastAsia="Calibri" w:hAnsi="Arial" w:cs="Arial"/>
                <w:b/>
              </w:rPr>
              <w:t>Role of the Board -</w:t>
            </w:r>
            <w:r w:rsidR="00C93300" w:rsidRPr="0071560B">
              <w:rPr>
                <w:rFonts w:ascii="Arial" w:eastAsia="Calibri" w:hAnsi="Arial" w:cs="Arial"/>
                <w:b/>
              </w:rPr>
              <w:br/>
            </w:r>
            <w:r w:rsidRPr="0071560B">
              <w:rPr>
                <w:rFonts w:ascii="Arial" w:eastAsia="Calibri" w:hAnsi="Arial" w:cs="Arial"/>
                <w:b/>
              </w:rPr>
              <w:t>Incident Management</w:t>
            </w:r>
          </w:p>
          <w:p w14:paraId="2610EB9C" w14:textId="77777777" w:rsidR="00674319" w:rsidRPr="0071560B" w:rsidRDefault="00674319" w:rsidP="00630C85">
            <w:pPr>
              <w:rPr>
                <w:rFonts w:ascii="Arial" w:hAnsi="Arial" w:cs="Arial"/>
              </w:rPr>
            </w:pPr>
          </w:p>
        </w:tc>
        <w:tc>
          <w:tcPr>
            <w:tcW w:w="11231" w:type="dxa"/>
          </w:tcPr>
          <w:p w14:paraId="722B79BD" w14:textId="30FA4C5D" w:rsidR="00674319" w:rsidRPr="0071560B" w:rsidRDefault="00674319" w:rsidP="004F55DE">
            <w:pPr>
              <w:numPr>
                <w:ilvl w:val="1"/>
                <w:numId w:val="19"/>
              </w:numPr>
              <w:tabs>
                <w:tab w:val="num" w:pos="318"/>
              </w:tabs>
              <w:spacing w:afterLines="50" w:after="120"/>
              <w:ind w:left="318" w:hanging="284"/>
              <w:rPr>
                <w:rFonts w:ascii="Arial" w:eastAsia="Calibri" w:hAnsi="Arial" w:cs="Arial"/>
              </w:rPr>
            </w:pPr>
            <w:r w:rsidRPr="0071560B">
              <w:rPr>
                <w:rFonts w:ascii="Arial" w:eastAsia="Calibri" w:hAnsi="Arial" w:cs="Arial"/>
                <w:b/>
              </w:rPr>
              <w:t>Risk:</w:t>
            </w:r>
            <w:r w:rsidR="00057288" w:rsidRPr="0071560B">
              <w:rPr>
                <w:rFonts w:ascii="Arial" w:eastAsia="Calibri" w:hAnsi="Arial" w:cs="Arial"/>
              </w:rPr>
              <w:t xml:space="preserve"> Review and agree </w:t>
            </w:r>
            <w:proofErr w:type="spellStart"/>
            <w:r w:rsidR="00057288" w:rsidRPr="0071560B">
              <w:rPr>
                <w:rFonts w:ascii="Arial" w:eastAsia="Calibri" w:hAnsi="Arial" w:cs="Arial"/>
              </w:rPr>
              <w:t>FSS’</w:t>
            </w:r>
            <w:r w:rsidR="00AB5771" w:rsidRPr="0071560B">
              <w:rPr>
                <w:rFonts w:ascii="Arial" w:eastAsia="Calibri" w:hAnsi="Arial" w:cs="Arial"/>
              </w:rPr>
              <w:t>s</w:t>
            </w:r>
            <w:proofErr w:type="spellEnd"/>
            <w:r w:rsidR="00AB5771" w:rsidRPr="0071560B">
              <w:rPr>
                <w:rFonts w:ascii="Arial" w:eastAsia="Calibri" w:hAnsi="Arial" w:cs="Arial"/>
              </w:rPr>
              <w:t xml:space="preserve"> </w:t>
            </w:r>
            <w:r w:rsidR="00057288" w:rsidRPr="0071560B">
              <w:rPr>
                <w:rFonts w:ascii="Arial" w:eastAsia="Calibri" w:hAnsi="Arial" w:cs="Arial"/>
              </w:rPr>
              <w:t>i</w:t>
            </w:r>
            <w:r w:rsidRPr="0071560B">
              <w:rPr>
                <w:rFonts w:ascii="Arial" w:eastAsia="Calibri" w:hAnsi="Arial" w:cs="Arial"/>
              </w:rPr>
              <w:t xml:space="preserve">ncident risk appetite </w:t>
            </w:r>
            <w:r w:rsidR="00621E84" w:rsidRPr="0071560B">
              <w:rPr>
                <w:rFonts w:ascii="Arial" w:eastAsia="Calibri" w:hAnsi="Arial" w:cs="Arial"/>
              </w:rPr>
              <w:t xml:space="preserve">annually </w:t>
            </w:r>
            <w:r w:rsidRPr="0071560B">
              <w:rPr>
                <w:rFonts w:ascii="Arial" w:eastAsia="Calibri" w:hAnsi="Arial" w:cs="Arial"/>
              </w:rPr>
              <w:t>for the Executive and how this may be impacted during an incident</w:t>
            </w:r>
          </w:p>
          <w:p w14:paraId="08EA3F19" w14:textId="7F3F7BAB" w:rsidR="00674319" w:rsidRPr="0071560B" w:rsidRDefault="00674319" w:rsidP="004F55DE">
            <w:pPr>
              <w:numPr>
                <w:ilvl w:val="1"/>
                <w:numId w:val="19"/>
              </w:numPr>
              <w:tabs>
                <w:tab w:val="num" w:pos="318"/>
              </w:tabs>
              <w:spacing w:afterLines="50" w:after="120"/>
              <w:ind w:left="318" w:hanging="284"/>
              <w:rPr>
                <w:rFonts w:ascii="Arial" w:eastAsia="Calibri" w:hAnsi="Arial" w:cs="Arial"/>
              </w:rPr>
            </w:pPr>
            <w:r w:rsidRPr="0071560B">
              <w:rPr>
                <w:rFonts w:ascii="Arial" w:eastAsia="Calibri" w:hAnsi="Arial" w:cs="Arial"/>
                <w:b/>
              </w:rPr>
              <w:t>Governance:</w:t>
            </w:r>
            <w:r w:rsidR="00057288" w:rsidRPr="0071560B">
              <w:rPr>
                <w:rFonts w:ascii="Arial" w:eastAsia="Calibri" w:hAnsi="Arial" w:cs="Arial"/>
              </w:rPr>
              <w:t xml:space="preserve"> Review </w:t>
            </w:r>
            <w:proofErr w:type="spellStart"/>
            <w:r w:rsidR="00057288" w:rsidRPr="0071560B">
              <w:rPr>
                <w:rFonts w:ascii="Arial" w:eastAsia="Calibri" w:hAnsi="Arial" w:cs="Arial"/>
              </w:rPr>
              <w:t>FSS’</w:t>
            </w:r>
            <w:r w:rsidR="00AB5771" w:rsidRPr="0071560B">
              <w:rPr>
                <w:rFonts w:ascii="Arial" w:eastAsia="Calibri" w:hAnsi="Arial" w:cs="Arial"/>
              </w:rPr>
              <w:t>s</w:t>
            </w:r>
            <w:proofErr w:type="spellEnd"/>
            <w:r w:rsidR="00057288" w:rsidRPr="0071560B">
              <w:rPr>
                <w:rFonts w:ascii="Arial" w:eastAsia="Calibri" w:hAnsi="Arial" w:cs="Arial"/>
              </w:rPr>
              <w:t xml:space="preserve"> Incident Management F</w:t>
            </w:r>
            <w:r w:rsidRPr="0071560B">
              <w:rPr>
                <w:rFonts w:ascii="Arial" w:eastAsia="Calibri" w:hAnsi="Arial" w:cs="Arial"/>
              </w:rPr>
              <w:t>ramework to determine the appropriate response structure and</w:t>
            </w:r>
            <w:r w:rsidR="00621E84" w:rsidRPr="0071560B">
              <w:rPr>
                <w:rFonts w:ascii="Arial" w:eastAsia="Calibri" w:hAnsi="Arial" w:cs="Arial"/>
              </w:rPr>
              <w:t xml:space="preserve"> be assured that</w:t>
            </w:r>
            <w:r w:rsidRPr="0071560B">
              <w:rPr>
                <w:rFonts w:ascii="Arial" w:eastAsia="Calibri" w:hAnsi="Arial" w:cs="Arial"/>
              </w:rPr>
              <w:t xml:space="preserve"> procedures are in place to deliver consumer protection</w:t>
            </w:r>
          </w:p>
          <w:p w14:paraId="1D836A3E" w14:textId="77777777" w:rsidR="00674319" w:rsidRPr="0071560B" w:rsidRDefault="00674319" w:rsidP="004F55DE">
            <w:pPr>
              <w:numPr>
                <w:ilvl w:val="1"/>
                <w:numId w:val="19"/>
              </w:numPr>
              <w:tabs>
                <w:tab w:val="num" w:pos="318"/>
              </w:tabs>
              <w:spacing w:afterLines="50" w:after="120"/>
              <w:ind w:left="318" w:hanging="284"/>
              <w:rPr>
                <w:rFonts w:ascii="Arial" w:eastAsia="Calibri" w:hAnsi="Arial" w:cs="Arial"/>
              </w:rPr>
            </w:pPr>
            <w:r w:rsidRPr="0071560B">
              <w:rPr>
                <w:rFonts w:ascii="Arial" w:eastAsia="Calibri" w:hAnsi="Arial" w:cs="Arial"/>
                <w:b/>
              </w:rPr>
              <w:t xml:space="preserve">Assurance: </w:t>
            </w:r>
            <w:r w:rsidRPr="0071560B">
              <w:rPr>
                <w:rFonts w:ascii="Arial" w:eastAsia="Calibri" w:hAnsi="Arial" w:cs="Arial"/>
              </w:rPr>
              <w:t xml:space="preserve">gain assurance that FSS can effectively manage incidents </w:t>
            </w:r>
            <w:r w:rsidR="00621E84" w:rsidRPr="0071560B">
              <w:rPr>
                <w:rFonts w:ascii="Arial" w:eastAsia="Calibri" w:hAnsi="Arial" w:cs="Arial"/>
              </w:rPr>
              <w:t>through</w:t>
            </w:r>
            <w:r w:rsidR="004457A1" w:rsidRPr="0071560B">
              <w:rPr>
                <w:rFonts w:ascii="Arial" w:eastAsia="Calibri" w:hAnsi="Arial" w:cs="Arial"/>
              </w:rPr>
              <w:t xml:space="preserve"> receiving updates on</w:t>
            </w:r>
            <w:r w:rsidRPr="0071560B">
              <w:rPr>
                <w:rFonts w:ascii="Arial" w:eastAsia="Calibri" w:hAnsi="Arial" w:cs="Arial"/>
              </w:rPr>
              <w:t>:</w:t>
            </w:r>
          </w:p>
          <w:p w14:paraId="558F7CED" w14:textId="77777777" w:rsidR="00674319" w:rsidRPr="0071560B" w:rsidRDefault="00674319" w:rsidP="004F55DE">
            <w:pPr>
              <w:numPr>
                <w:ilvl w:val="0"/>
                <w:numId w:val="20"/>
              </w:numPr>
              <w:tabs>
                <w:tab w:val="num" w:pos="459"/>
              </w:tabs>
              <w:spacing w:afterLines="50" w:after="120"/>
              <w:ind w:left="459" w:hanging="141"/>
              <w:rPr>
                <w:rFonts w:ascii="Arial" w:eastAsia="Calibri" w:hAnsi="Arial" w:cs="Arial"/>
              </w:rPr>
            </w:pPr>
            <w:r w:rsidRPr="0071560B">
              <w:rPr>
                <w:rFonts w:ascii="Arial" w:eastAsia="Calibri" w:hAnsi="Arial" w:cs="Arial"/>
              </w:rPr>
              <w:t>training and exercising takes place</w:t>
            </w:r>
            <w:r w:rsidR="004457A1" w:rsidRPr="0071560B">
              <w:rPr>
                <w:rFonts w:ascii="Arial" w:eastAsia="Calibri" w:hAnsi="Arial" w:cs="Arial"/>
              </w:rPr>
              <w:t xml:space="preserve"> as appropriate</w:t>
            </w:r>
            <w:r w:rsidRPr="0071560B">
              <w:rPr>
                <w:rFonts w:ascii="Arial" w:eastAsia="Calibri" w:hAnsi="Arial" w:cs="Arial"/>
              </w:rPr>
              <w:t xml:space="preserve"> to build incident management capability within the organisation</w:t>
            </w:r>
          </w:p>
          <w:p w14:paraId="7CB876F9" w14:textId="77777777" w:rsidR="00674319" w:rsidRPr="0071560B" w:rsidRDefault="00674319" w:rsidP="004F55DE">
            <w:pPr>
              <w:numPr>
                <w:ilvl w:val="0"/>
                <w:numId w:val="20"/>
              </w:numPr>
              <w:tabs>
                <w:tab w:val="num" w:pos="459"/>
              </w:tabs>
              <w:spacing w:afterLines="50" w:after="120"/>
              <w:ind w:left="459" w:hanging="141"/>
              <w:rPr>
                <w:rFonts w:ascii="Arial" w:eastAsia="Calibri" w:hAnsi="Arial" w:cs="Arial"/>
              </w:rPr>
            </w:pPr>
            <w:r w:rsidRPr="0071560B">
              <w:rPr>
                <w:rFonts w:ascii="Arial" w:eastAsia="Calibri" w:hAnsi="Arial" w:cs="Arial"/>
              </w:rPr>
              <w:t>continuous improvement is in place and lessons are learnt from recent incidents and reflected in future updates of the Incident Management Framework and plans.</w:t>
            </w:r>
          </w:p>
          <w:p w14:paraId="4BB9175B" w14:textId="4C0B9A4E" w:rsidR="00674319" w:rsidRPr="0071560B" w:rsidRDefault="00674319" w:rsidP="004F55DE">
            <w:pPr>
              <w:numPr>
                <w:ilvl w:val="1"/>
                <w:numId w:val="19"/>
              </w:numPr>
              <w:tabs>
                <w:tab w:val="num" w:pos="318"/>
              </w:tabs>
              <w:spacing w:afterLines="50" w:after="120"/>
              <w:ind w:left="318" w:hanging="284"/>
              <w:rPr>
                <w:rFonts w:ascii="Arial" w:eastAsia="Calibri" w:hAnsi="Arial" w:cs="Arial"/>
                <w:b/>
              </w:rPr>
            </w:pPr>
            <w:r w:rsidRPr="0071560B">
              <w:rPr>
                <w:rFonts w:ascii="Arial" w:eastAsia="Calibri" w:hAnsi="Arial" w:cs="Arial"/>
                <w:b/>
              </w:rPr>
              <w:t xml:space="preserve">Board preparedness: </w:t>
            </w:r>
            <w:r w:rsidRPr="0071560B">
              <w:rPr>
                <w:rFonts w:ascii="Arial" w:eastAsia="Calibri" w:hAnsi="Arial" w:cs="Arial"/>
              </w:rPr>
              <w:t>participate in incident management</w:t>
            </w:r>
            <w:r w:rsidR="00B220B6" w:rsidRPr="0071560B">
              <w:rPr>
                <w:rFonts w:ascii="Arial" w:eastAsia="Calibri" w:hAnsi="Arial" w:cs="Arial"/>
              </w:rPr>
              <w:t xml:space="preserve"> emergency</w:t>
            </w:r>
            <w:r w:rsidRPr="0071560B">
              <w:rPr>
                <w:rFonts w:ascii="Arial" w:eastAsia="Calibri" w:hAnsi="Arial" w:cs="Arial"/>
              </w:rPr>
              <w:t xml:space="preserve"> exercises</w:t>
            </w:r>
            <w:r w:rsidR="00AB5771" w:rsidRPr="0071560B">
              <w:rPr>
                <w:rFonts w:ascii="Arial" w:eastAsia="Calibri" w:hAnsi="Arial" w:cs="Arial"/>
              </w:rPr>
              <w:t xml:space="preserve">, where appropriate </w:t>
            </w:r>
          </w:p>
          <w:p w14:paraId="16C1E34A" w14:textId="77777777" w:rsidR="00775CBD" w:rsidRPr="0071560B" w:rsidRDefault="00057288" w:rsidP="00775CBD">
            <w:pPr>
              <w:spacing w:after="10"/>
              <w:rPr>
                <w:rFonts w:ascii="Arial" w:eastAsia="Calibri" w:hAnsi="Arial" w:cs="Arial"/>
              </w:rPr>
            </w:pPr>
            <w:r w:rsidRPr="0071560B">
              <w:rPr>
                <w:rFonts w:ascii="Arial" w:eastAsia="Calibri" w:hAnsi="Arial" w:cs="Arial"/>
              </w:rPr>
              <w:t>During incidents, t</w:t>
            </w:r>
            <w:r w:rsidR="00775CBD" w:rsidRPr="0071560B">
              <w:rPr>
                <w:rFonts w:ascii="Arial" w:eastAsia="Calibri" w:hAnsi="Arial" w:cs="Arial"/>
              </w:rPr>
              <w:t>he Board support</w:t>
            </w:r>
            <w:r w:rsidRPr="0071560B">
              <w:rPr>
                <w:rFonts w:ascii="Arial" w:eastAsia="Calibri" w:hAnsi="Arial" w:cs="Arial"/>
              </w:rPr>
              <w:t>s</w:t>
            </w:r>
            <w:r w:rsidR="00775CBD" w:rsidRPr="0071560B">
              <w:rPr>
                <w:rFonts w:ascii="Arial" w:eastAsia="Calibri" w:hAnsi="Arial" w:cs="Arial"/>
              </w:rPr>
              <w:t xml:space="preserve"> the Executive </w:t>
            </w:r>
            <w:r w:rsidR="004457A1" w:rsidRPr="0071560B">
              <w:rPr>
                <w:rFonts w:ascii="Arial" w:eastAsia="Calibri" w:hAnsi="Arial" w:cs="Arial"/>
              </w:rPr>
              <w:t>and receive</w:t>
            </w:r>
            <w:r w:rsidRPr="0071560B">
              <w:rPr>
                <w:rFonts w:ascii="Arial" w:eastAsia="Calibri" w:hAnsi="Arial" w:cs="Arial"/>
              </w:rPr>
              <w:t>s</w:t>
            </w:r>
            <w:r w:rsidR="004457A1" w:rsidRPr="0071560B">
              <w:rPr>
                <w:rFonts w:ascii="Arial" w:eastAsia="Calibri" w:hAnsi="Arial" w:cs="Arial"/>
              </w:rPr>
              <w:t xml:space="preserve"> assurance </w:t>
            </w:r>
            <w:r w:rsidR="00775CBD" w:rsidRPr="0071560B">
              <w:rPr>
                <w:rFonts w:ascii="Arial" w:eastAsia="Calibri" w:hAnsi="Arial" w:cs="Arial"/>
              </w:rPr>
              <w:t>in the following ways:</w:t>
            </w:r>
          </w:p>
          <w:p w14:paraId="27395092" w14:textId="77777777" w:rsidR="00775CBD" w:rsidRPr="0071560B" w:rsidRDefault="00775CBD" w:rsidP="004F55DE">
            <w:pPr>
              <w:numPr>
                <w:ilvl w:val="0"/>
                <w:numId w:val="21"/>
              </w:numPr>
              <w:tabs>
                <w:tab w:val="num" w:pos="318"/>
              </w:tabs>
              <w:spacing w:after="10"/>
              <w:ind w:left="318" w:hanging="284"/>
              <w:rPr>
                <w:rFonts w:ascii="Arial" w:eastAsia="Calibri" w:hAnsi="Arial" w:cs="Arial"/>
              </w:rPr>
            </w:pPr>
            <w:r w:rsidRPr="0071560B">
              <w:rPr>
                <w:rFonts w:ascii="Arial" w:eastAsia="Calibri" w:hAnsi="Arial" w:cs="Arial"/>
                <w:b/>
              </w:rPr>
              <w:t>Stakeholders:</w:t>
            </w:r>
            <w:r w:rsidRPr="0071560B">
              <w:rPr>
                <w:rFonts w:ascii="Arial" w:eastAsia="Calibri" w:hAnsi="Arial" w:cs="Arial"/>
              </w:rPr>
              <w:t xml:space="preserve"> where appropriate, support with stakeholder engagement, for instance with </w:t>
            </w:r>
            <w:r w:rsidR="00621E84" w:rsidRPr="0071560B">
              <w:rPr>
                <w:rFonts w:ascii="Arial" w:eastAsia="Calibri" w:hAnsi="Arial" w:cs="Arial"/>
              </w:rPr>
              <w:t xml:space="preserve">Ministers, </w:t>
            </w:r>
            <w:r w:rsidRPr="0071560B">
              <w:rPr>
                <w:rFonts w:ascii="Arial" w:eastAsia="Calibri" w:hAnsi="Arial" w:cs="Arial"/>
              </w:rPr>
              <w:t>Members of Scottish Parliament or industry</w:t>
            </w:r>
          </w:p>
          <w:p w14:paraId="5CD4BDD7" w14:textId="77777777" w:rsidR="00775CBD" w:rsidRPr="0071560B" w:rsidRDefault="00775CBD" w:rsidP="004F55DE">
            <w:pPr>
              <w:numPr>
                <w:ilvl w:val="0"/>
                <w:numId w:val="21"/>
              </w:numPr>
              <w:tabs>
                <w:tab w:val="num" w:pos="318"/>
              </w:tabs>
              <w:spacing w:after="10"/>
              <w:ind w:left="318" w:hanging="284"/>
              <w:rPr>
                <w:rFonts w:ascii="Arial" w:eastAsia="Calibri" w:hAnsi="Arial" w:cs="Arial"/>
              </w:rPr>
            </w:pPr>
            <w:r w:rsidRPr="0071560B">
              <w:rPr>
                <w:rFonts w:ascii="Arial" w:eastAsia="Calibri" w:hAnsi="Arial" w:cs="Arial"/>
                <w:b/>
              </w:rPr>
              <w:t>Reputation:</w:t>
            </w:r>
            <w:r w:rsidRPr="0071560B">
              <w:rPr>
                <w:rFonts w:ascii="Arial" w:eastAsia="Calibri" w:hAnsi="Arial" w:cs="Arial"/>
              </w:rPr>
              <w:t xml:space="preserve"> support Executive</w:t>
            </w:r>
            <w:r w:rsidR="00057288" w:rsidRPr="0071560B">
              <w:rPr>
                <w:rFonts w:ascii="Arial" w:eastAsia="Calibri" w:hAnsi="Arial" w:cs="Arial"/>
              </w:rPr>
              <w:t xml:space="preserve"> actions</w:t>
            </w:r>
            <w:r w:rsidRPr="0071560B">
              <w:rPr>
                <w:rFonts w:ascii="Arial" w:eastAsia="Calibri" w:hAnsi="Arial" w:cs="Arial"/>
              </w:rPr>
              <w:t xml:space="preserve"> to protect public health during an incident, whilst ensuring </w:t>
            </w:r>
            <w:proofErr w:type="spellStart"/>
            <w:r w:rsidRPr="0071560B">
              <w:rPr>
                <w:rFonts w:ascii="Arial" w:eastAsia="Calibri" w:hAnsi="Arial" w:cs="Arial"/>
              </w:rPr>
              <w:t>FSS’s</w:t>
            </w:r>
            <w:proofErr w:type="spellEnd"/>
            <w:r w:rsidRPr="0071560B">
              <w:rPr>
                <w:rFonts w:ascii="Arial" w:eastAsia="Calibri" w:hAnsi="Arial" w:cs="Arial"/>
              </w:rPr>
              <w:t xml:space="preserve"> reputation as a trusted organisation remains intact. </w:t>
            </w:r>
          </w:p>
          <w:p w14:paraId="6883C1E9" w14:textId="7ADA1004" w:rsidR="00775CBD" w:rsidRPr="0071560B" w:rsidRDefault="000C5DFC" w:rsidP="004F55DE">
            <w:pPr>
              <w:pStyle w:val="ListParagraph"/>
              <w:numPr>
                <w:ilvl w:val="0"/>
                <w:numId w:val="21"/>
              </w:numPr>
              <w:tabs>
                <w:tab w:val="num" w:pos="318"/>
              </w:tabs>
              <w:spacing w:after="10" w:line="240" w:lineRule="auto"/>
              <w:ind w:left="318" w:hanging="284"/>
              <w:rPr>
                <w:b/>
                <w:sz w:val="24"/>
              </w:rPr>
            </w:pPr>
            <w:r w:rsidRPr="0071560B">
              <w:rPr>
                <w:b/>
                <w:sz w:val="24"/>
              </w:rPr>
              <w:t>Assurance</w:t>
            </w:r>
            <w:r w:rsidR="00775CBD" w:rsidRPr="0071560B">
              <w:rPr>
                <w:b/>
                <w:sz w:val="24"/>
              </w:rPr>
              <w:t xml:space="preserve">: </w:t>
            </w:r>
            <w:r w:rsidR="00775CBD" w:rsidRPr="0071560B">
              <w:rPr>
                <w:sz w:val="24"/>
              </w:rPr>
              <w:t xml:space="preserve">Through the Chair, or </w:t>
            </w:r>
            <w:r w:rsidR="00AB5771" w:rsidRPr="0071560B">
              <w:rPr>
                <w:sz w:val="24"/>
              </w:rPr>
              <w:t>CEO</w:t>
            </w:r>
            <w:r w:rsidR="00775CBD" w:rsidRPr="0071560B">
              <w:rPr>
                <w:sz w:val="24"/>
              </w:rPr>
              <w:t>, re</w:t>
            </w:r>
            <w:r w:rsidRPr="0071560B">
              <w:rPr>
                <w:sz w:val="24"/>
              </w:rPr>
              <w:t>ceive assurance that the incident is being prosecuted in accordance with the Incident Management Framework.</w:t>
            </w:r>
          </w:p>
        </w:tc>
      </w:tr>
      <w:tr w:rsidR="008177CF" w:rsidRPr="0071560B" w14:paraId="007603BF" w14:textId="77777777" w:rsidTr="00375106">
        <w:trPr>
          <w:trHeight w:val="412"/>
        </w:trPr>
        <w:tc>
          <w:tcPr>
            <w:tcW w:w="2943" w:type="dxa"/>
          </w:tcPr>
          <w:p w14:paraId="6A6976B6" w14:textId="77777777" w:rsidR="008177CF" w:rsidRPr="0071560B" w:rsidRDefault="008177CF" w:rsidP="008177CF">
            <w:pPr>
              <w:rPr>
                <w:rFonts w:ascii="Arial" w:eastAsia="Calibri" w:hAnsi="Arial" w:cs="Arial"/>
                <w:b/>
              </w:rPr>
            </w:pPr>
            <w:r w:rsidRPr="0071560B">
              <w:rPr>
                <w:rFonts w:ascii="Arial" w:eastAsia="Calibri" w:hAnsi="Arial" w:cs="Arial"/>
                <w:b/>
              </w:rPr>
              <w:t>Role of the Chair</w:t>
            </w:r>
          </w:p>
          <w:p w14:paraId="6AFC152F" w14:textId="77777777" w:rsidR="008177CF" w:rsidRPr="0071560B" w:rsidRDefault="00C93300" w:rsidP="008177CF">
            <w:pPr>
              <w:rPr>
                <w:rFonts w:ascii="Arial" w:eastAsia="Calibri" w:hAnsi="Arial" w:cs="Arial"/>
                <w:i/>
              </w:rPr>
            </w:pPr>
            <w:r w:rsidRPr="0071560B">
              <w:rPr>
                <w:rFonts w:ascii="Arial" w:eastAsia="Calibri" w:hAnsi="Arial" w:cs="Arial"/>
                <w:i/>
              </w:rPr>
              <w:t>The Chair acts as the key liaison between the Executive and the remainder of the Board during incident management.</w:t>
            </w:r>
          </w:p>
        </w:tc>
        <w:tc>
          <w:tcPr>
            <w:tcW w:w="11231" w:type="dxa"/>
          </w:tcPr>
          <w:p w14:paraId="63C58995" w14:textId="77777777" w:rsidR="008177CF" w:rsidRPr="0071560B" w:rsidRDefault="008177CF" w:rsidP="00C93300">
            <w:pPr>
              <w:tabs>
                <w:tab w:val="num" w:pos="318"/>
              </w:tabs>
              <w:spacing w:after="10"/>
              <w:ind w:left="318" w:hanging="284"/>
              <w:rPr>
                <w:rFonts w:ascii="Arial" w:eastAsia="Calibri" w:hAnsi="Arial" w:cs="Arial"/>
              </w:rPr>
            </w:pPr>
            <w:r w:rsidRPr="0071560B">
              <w:rPr>
                <w:rFonts w:ascii="Arial" w:eastAsia="Calibri" w:hAnsi="Arial" w:cs="Arial"/>
              </w:rPr>
              <w:t xml:space="preserve">The responsibilities of the Chair, or </w:t>
            </w:r>
            <w:r w:rsidR="000C5DFC" w:rsidRPr="0071560B">
              <w:rPr>
                <w:rFonts w:ascii="Arial" w:eastAsia="Calibri" w:hAnsi="Arial" w:cs="Arial"/>
              </w:rPr>
              <w:t xml:space="preserve">their </w:t>
            </w:r>
            <w:r w:rsidRPr="0071560B">
              <w:rPr>
                <w:rFonts w:ascii="Arial" w:eastAsia="Calibri" w:hAnsi="Arial" w:cs="Arial"/>
              </w:rPr>
              <w:t>deputy, are as follows:</w:t>
            </w:r>
          </w:p>
          <w:p w14:paraId="2C3C0D58" w14:textId="77777777" w:rsidR="008177CF" w:rsidRPr="0071560B" w:rsidRDefault="008177CF" w:rsidP="004F55DE">
            <w:pPr>
              <w:numPr>
                <w:ilvl w:val="0"/>
                <w:numId w:val="21"/>
              </w:numPr>
              <w:tabs>
                <w:tab w:val="num" w:pos="318"/>
              </w:tabs>
              <w:spacing w:after="10"/>
              <w:ind w:left="318" w:hanging="284"/>
              <w:rPr>
                <w:rFonts w:ascii="Arial" w:eastAsia="Calibri" w:hAnsi="Arial" w:cs="Arial"/>
              </w:rPr>
            </w:pPr>
            <w:r w:rsidRPr="0071560B">
              <w:rPr>
                <w:rFonts w:ascii="Arial" w:eastAsia="Calibri" w:hAnsi="Arial" w:cs="Arial"/>
              </w:rPr>
              <w:t>Act as the link between the Executive and the Board</w:t>
            </w:r>
          </w:p>
          <w:p w14:paraId="16D8B83F" w14:textId="4BFEC20A" w:rsidR="008177CF" w:rsidRPr="0071560B" w:rsidRDefault="008177CF" w:rsidP="004F55DE">
            <w:pPr>
              <w:numPr>
                <w:ilvl w:val="0"/>
                <w:numId w:val="21"/>
              </w:numPr>
              <w:tabs>
                <w:tab w:val="num" w:pos="318"/>
              </w:tabs>
              <w:spacing w:after="10"/>
              <w:ind w:left="318" w:hanging="284"/>
              <w:rPr>
                <w:rFonts w:ascii="Arial" w:eastAsia="Calibri" w:hAnsi="Arial" w:cs="Arial"/>
              </w:rPr>
            </w:pPr>
            <w:r w:rsidRPr="0071560B">
              <w:rPr>
                <w:rFonts w:ascii="Arial" w:eastAsia="Calibri" w:hAnsi="Arial" w:cs="Arial"/>
              </w:rPr>
              <w:t xml:space="preserve">In discussion with the </w:t>
            </w:r>
            <w:r w:rsidR="00AB5771" w:rsidRPr="0071560B">
              <w:rPr>
                <w:rFonts w:ascii="Arial" w:eastAsia="Calibri" w:hAnsi="Arial" w:cs="Arial"/>
              </w:rPr>
              <w:t>CEO</w:t>
            </w:r>
            <w:r w:rsidRPr="0071560B">
              <w:rPr>
                <w:rFonts w:ascii="Arial" w:eastAsia="Calibri" w:hAnsi="Arial" w:cs="Arial"/>
              </w:rPr>
              <w:t xml:space="preserve">, determine if </w:t>
            </w:r>
            <w:r w:rsidR="00621E84" w:rsidRPr="0071560B">
              <w:rPr>
                <w:rFonts w:ascii="Arial" w:eastAsia="Calibri" w:hAnsi="Arial" w:cs="Arial"/>
              </w:rPr>
              <w:t xml:space="preserve">and when </w:t>
            </w:r>
            <w:r w:rsidRPr="0071560B">
              <w:rPr>
                <w:rFonts w:ascii="Arial" w:eastAsia="Calibri" w:hAnsi="Arial" w:cs="Arial"/>
              </w:rPr>
              <w:t>the Board should be briefed on issues and incidents that constitute a level 3 and above or may escalate to cause significant concern</w:t>
            </w:r>
          </w:p>
          <w:p w14:paraId="1321031C" w14:textId="77777777" w:rsidR="008177CF" w:rsidRPr="0071560B" w:rsidRDefault="008177CF" w:rsidP="004F55DE">
            <w:pPr>
              <w:numPr>
                <w:ilvl w:val="0"/>
                <w:numId w:val="21"/>
              </w:numPr>
              <w:tabs>
                <w:tab w:val="num" w:pos="318"/>
              </w:tabs>
              <w:spacing w:after="10"/>
              <w:ind w:left="318" w:hanging="284"/>
              <w:rPr>
                <w:rFonts w:ascii="Arial" w:eastAsia="Calibri" w:hAnsi="Arial" w:cs="Arial"/>
              </w:rPr>
            </w:pPr>
            <w:r w:rsidRPr="0071560B">
              <w:rPr>
                <w:rFonts w:ascii="Arial" w:eastAsia="Calibri" w:hAnsi="Arial" w:cs="Arial"/>
              </w:rPr>
              <w:t>Support the Executive in strategic stakeholder management (i.e. Members of Scottish Parliament) on incident and crises, as required</w:t>
            </w:r>
          </w:p>
          <w:p w14:paraId="748101D1" w14:textId="7B5AEF12" w:rsidR="008177CF" w:rsidRPr="0071560B" w:rsidRDefault="008177CF" w:rsidP="004F55DE">
            <w:pPr>
              <w:numPr>
                <w:ilvl w:val="0"/>
                <w:numId w:val="21"/>
              </w:numPr>
              <w:tabs>
                <w:tab w:val="num" w:pos="318"/>
              </w:tabs>
              <w:spacing w:after="10"/>
              <w:ind w:left="318" w:hanging="284"/>
              <w:rPr>
                <w:rFonts w:ascii="Arial" w:eastAsia="Calibri" w:hAnsi="Arial" w:cs="Arial"/>
              </w:rPr>
            </w:pPr>
            <w:r w:rsidRPr="0071560B">
              <w:rPr>
                <w:rFonts w:ascii="Arial" w:eastAsia="Calibri" w:hAnsi="Arial" w:cs="Arial"/>
              </w:rPr>
              <w:t xml:space="preserve">Act as </w:t>
            </w:r>
            <w:proofErr w:type="spellStart"/>
            <w:r w:rsidRPr="0071560B">
              <w:rPr>
                <w:rFonts w:ascii="Arial" w:eastAsia="Calibri" w:hAnsi="Arial" w:cs="Arial"/>
              </w:rPr>
              <w:t>FSS’</w:t>
            </w:r>
            <w:r w:rsidR="00AB5771" w:rsidRPr="0071560B">
              <w:rPr>
                <w:rFonts w:ascii="Arial" w:eastAsia="Calibri" w:hAnsi="Arial" w:cs="Arial"/>
              </w:rPr>
              <w:t>s</w:t>
            </w:r>
            <w:proofErr w:type="spellEnd"/>
            <w:r w:rsidRPr="0071560B">
              <w:rPr>
                <w:rFonts w:ascii="Arial" w:eastAsia="Calibri" w:hAnsi="Arial" w:cs="Arial"/>
              </w:rPr>
              <w:t xml:space="preserve"> media spokesperson during certain incidents, as required.</w:t>
            </w:r>
          </w:p>
          <w:p w14:paraId="142F950E" w14:textId="3F6D2A07" w:rsidR="008177CF" w:rsidRPr="0071560B" w:rsidRDefault="008177CF" w:rsidP="004F55DE">
            <w:pPr>
              <w:numPr>
                <w:ilvl w:val="0"/>
                <w:numId w:val="21"/>
              </w:numPr>
              <w:tabs>
                <w:tab w:val="num" w:pos="318"/>
              </w:tabs>
              <w:spacing w:after="10"/>
              <w:ind w:left="318" w:hanging="284"/>
              <w:rPr>
                <w:rFonts w:ascii="Arial" w:eastAsia="Calibri" w:hAnsi="Arial" w:cs="Arial"/>
                <w:b/>
              </w:rPr>
            </w:pPr>
            <w:r w:rsidRPr="0071560B">
              <w:rPr>
                <w:rFonts w:ascii="Arial" w:eastAsia="Calibri" w:hAnsi="Arial" w:cs="Arial"/>
              </w:rPr>
              <w:t xml:space="preserve">Act as a sounding board for the </w:t>
            </w:r>
            <w:r w:rsidR="00AB5771" w:rsidRPr="0071560B">
              <w:rPr>
                <w:rFonts w:ascii="Arial" w:eastAsia="Calibri" w:hAnsi="Arial" w:cs="Arial"/>
              </w:rPr>
              <w:t>CEO</w:t>
            </w:r>
            <w:r w:rsidRPr="0071560B">
              <w:rPr>
                <w:rFonts w:ascii="Arial" w:eastAsia="Calibri" w:hAnsi="Arial" w:cs="Arial"/>
              </w:rPr>
              <w:t xml:space="preserve">, as required. </w:t>
            </w:r>
          </w:p>
        </w:tc>
      </w:tr>
    </w:tbl>
    <w:p w14:paraId="4A7A58B4" w14:textId="77777777" w:rsidR="004D73A2" w:rsidRPr="0071560B" w:rsidRDefault="004D73A2" w:rsidP="00630C85">
      <w:pPr>
        <w:spacing w:line="240" w:lineRule="auto"/>
        <w:rPr>
          <w:rFonts w:ascii="Arial" w:hAnsi="Arial" w:cs="Arial"/>
          <w:sz w:val="24"/>
          <w:szCs w:val="24"/>
        </w:rPr>
        <w:sectPr w:rsidR="004D73A2" w:rsidRPr="0071560B" w:rsidSect="00C93300">
          <w:pgSz w:w="16838" w:h="11906" w:orient="landscape"/>
          <w:pgMar w:top="1304" w:right="1440" w:bottom="1304" w:left="1440" w:header="709" w:footer="709" w:gutter="0"/>
          <w:cols w:space="708"/>
          <w:titlePg/>
          <w:docGrid w:linePitch="360"/>
        </w:sectPr>
      </w:pPr>
    </w:p>
    <w:p w14:paraId="52A9D293" w14:textId="77777777" w:rsidR="003926F6" w:rsidRPr="0071560B" w:rsidRDefault="003926F6" w:rsidP="00630C85">
      <w:pPr>
        <w:spacing w:line="240" w:lineRule="auto"/>
        <w:jc w:val="center"/>
        <w:rPr>
          <w:rFonts w:ascii="Arial" w:hAnsi="Arial" w:cs="Arial"/>
          <w:sz w:val="24"/>
          <w:szCs w:val="24"/>
        </w:rPr>
      </w:pPr>
    </w:p>
    <w:p w14:paraId="580026E5" w14:textId="77777777" w:rsidR="003926F6" w:rsidRPr="0071560B" w:rsidRDefault="003926F6" w:rsidP="00630C85">
      <w:pPr>
        <w:spacing w:line="240" w:lineRule="auto"/>
        <w:jc w:val="center"/>
        <w:rPr>
          <w:rFonts w:ascii="Arial" w:hAnsi="Arial" w:cs="Arial"/>
          <w:sz w:val="24"/>
          <w:szCs w:val="24"/>
        </w:rPr>
      </w:pPr>
    </w:p>
    <w:p w14:paraId="18E102B3" w14:textId="77777777" w:rsidR="003926F6" w:rsidRPr="0071560B" w:rsidRDefault="003926F6" w:rsidP="00630C85">
      <w:pPr>
        <w:spacing w:line="240" w:lineRule="auto"/>
        <w:jc w:val="center"/>
        <w:rPr>
          <w:rFonts w:ascii="Arial" w:hAnsi="Arial" w:cs="Arial"/>
          <w:sz w:val="24"/>
          <w:szCs w:val="24"/>
        </w:rPr>
      </w:pPr>
    </w:p>
    <w:p w14:paraId="0B3148E6" w14:textId="77777777" w:rsidR="003926F6" w:rsidRPr="0071560B" w:rsidRDefault="003926F6" w:rsidP="00630C85">
      <w:pPr>
        <w:spacing w:line="240" w:lineRule="auto"/>
        <w:jc w:val="center"/>
        <w:rPr>
          <w:rFonts w:ascii="Arial" w:hAnsi="Arial" w:cs="Arial"/>
          <w:sz w:val="24"/>
          <w:szCs w:val="24"/>
        </w:rPr>
      </w:pPr>
    </w:p>
    <w:p w14:paraId="7CC6580C" w14:textId="77777777" w:rsidR="003926F6" w:rsidRPr="0071560B" w:rsidRDefault="003926F6" w:rsidP="00630C85">
      <w:pPr>
        <w:spacing w:line="240" w:lineRule="auto"/>
        <w:jc w:val="center"/>
        <w:rPr>
          <w:rFonts w:ascii="Arial" w:hAnsi="Arial" w:cs="Arial"/>
          <w:sz w:val="24"/>
          <w:szCs w:val="24"/>
        </w:rPr>
      </w:pPr>
    </w:p>
    <w:p w14:paraId="602CC2E9" w14:textId="77777777" w:rsidR="003926F6" w:rsidRPr="0071560B" w:rsidRDefault="003926F6" w:rsidP="00630C85">
      <w:pPr>
        <w:spacing w:line="240" w:lineRule="auto"/>
        <w:jc w:val="center"/>
        <w:rPr>
          <w:rFonts w:ascii="Arial" w:hAnsi="Arial" w:cs="Arial"/>
          <w:sz w:val="24"/>
          <w:szCs w:val="24"/>
        </w:rPr>
      </w:pPr>
    </w:p>
    <w:p w14:paraId="303E5CE8" w14:textId="77777777" w:rsidR="003926F6" w:rsidRPr="0071560B" w:rsidRDefault="003926F6" w:rsidP="00630C85">
      <w:pPr>
        <w:spacing w:line="240" w:lineRule="auto"/>
        <w:jc w:val="center"/>
        <w:rPr>
          <w:rFonts w:ascii="Arial" w:hAnsi="Arial" w:cs="Arial"/>
          <w:sz w:val="24"/>
          <w:szCs w:val="24"/>
        </w:rPr>
      </w:pPr>
    </w:p>
    <w:p w14:paraId="637EF836" w14:textId="77777777" w:rsidR="003926F6" w:rsidRPr="0071560B" w:rsidRDefault="00B73738" w:rsidP="00630C85">
      <w:pPr>
        <w:spacing w:line="240" w:lineRule="auto"/>
        <w:jc w:val="center"/>
        <w:rPr>
          <w:rFonts w:ascii="Arial" w:hAnsi="Arial" w:cs="Arial"/>
          <w:sz w:val="24"/>
          <w:szCs w:val="24"/>
        </w:rPr>
      </w:pPr>
      <w:r w:rsidRPr="0071560B">
        <w:rPr>
          <w:rFonts w:ascii="Arial" w:hAnsi="Arial" w:cs="Arial"/>
          <w:noProof/>
          <w:sz w:val="24"/>
          <w:szCs w:val="24"/>
          <w:lang w:eastAsia="en-GB"/>
        </w:rPr>
        <w:drawing>
          <wp:inline distT="0" distB="0" distL="0" distR="0" wp14:anchorId="067EA5D7" wp14:editId="38665040">
            <wp:extent cx="4389120" cy="438912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4389120" cy="4389120"/>
                    </a:xfrm>
                    <a:prstGeom prst="rect">
                      <a:avLst/>
                    </a:prstGeom>
                    <a:noFill/>
                  </pic:spPr>
                </pic:pic>
              </a:graphicData>
            </a:graphic>
          </wp:inline>
        </w:drawing>
      </w:r>
    </w:p>
    <w:p w14:paraId="190517D8" w14:textId="77777777" w:rsidR="003926F6" w:rsidRPr="0071560B" w:rsidRDefault="003926F6" w:rsidP="00630C85">
      <w:pPr>
        <w:spacing w:line="240" w:lineRule="auto"/>
        <w:jc w:val="center"/>
        <w:rPr>
          <w:rFonts w:ascii="Arial" w:hAnsi="Arial" w:cs="Arial"/>
          <w:sz w:val="24"/>
          <w:szCs w:val="24"/>
        </w:rPr>
      </w:pPr>
    </w:p>
    <w:p w14:paraId="73708658" w14:textId="77777777" w:rsidR="003926F6" w:rsidRPr="006D154E" w:rsidRDefault="003926F6" w:rsidP="00630C85">
      <w:pPr>
        <w:spacing w:line="240" w:lineRule="auto"/>
        <w:jc w:val="center"/>
        <w:rPr>
          <w:rFonts w:ascii="Arial" w:hAnsi="Arial" w:cs="Arial"/>
          <w:b/>
          <w:sz w:val="24"/>
          <w:szCs w:val="24"/>
          <w:lang w:val="en-US"/>
        </w:rPr>
      </w:pPr>
      <w:r w:rsidRPr="0071560B">
        <w:rPr>
          <w:rFonts w:ascii="Arial" w:hAnsi="Arial" w:cs="Arial"/>
          <w:b/>
          <w:sz w:val="24"/>
          <w:szCs w:val="24"/>
        </w:rPr>
        <w:t>INTENTIONALLY BLANK</w:t>
      </w:r>
    </w:p>
    <w:sectPr w:rsidR="003926F6" w:rsidRPr="006D154E" w:rsidSect="00E760DB">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FF5AE8" w14:textId="77777777" w:rsidR="009A6035" w:rsidRPr="0071560B" w:rsidRDefault="009A6035" w:rsidP="002A1297">
      <w:pPr>
        <w:spacing w:after="0" w:line="240" w:lineRule="auto"/>
      </w:pPr>
      <w:r w:rsidRPr="0071560B">
        <w:separator/>
      </w:r>
    </w:p>
  </w:endnote>
  <w:endnote w:type="continuationSeparator" w:id="0">
    <w:p w14:paraId="1BC746AD" w14:textId="77777777" w:rsidR="009A6035" w:rsidRPr="0071560B" w:rsidRDefault="009A6035" w:rsidP="002A1297">
      <w:pPr>
        <w:spacing w:after="0" w:line="240" w:lineRule="auto"/>
      </w:pPr>
      <w:r w:rsidRPr="0071560B">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Helvetica">
    <w:panose1 w:val="00000000000000000000"/>
    <w:charset w:val="00"/>
    <w:family w:val="auto"/>
    <w:pitch w:val="variable"/>
    <w:sig w:usb0="E00002FF" w:usb1="5000785B" w:usb2="00000000" w:usb3="00000000" w:csb0="0000019F" w:csb1="00000000"/>
  </w:font>
  <w:font w:name="Verdana">
    <w:panose1 w:val="020B0604030504040204"/>
    <w:charset w:val="00"/>
    <w:family w:val="swiss"/>
    <w:pitch w:val="variable"/>
    <w:sig w:usb0="A00006FF" w:usb1="4000205B" w:usb2="00000010" w:usb3="00000000" w:csb0="0000019F" w:csb1="00000000"/>
  </w:font>
  <w:font w:name="+mn-ea">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79171232"/>
      <w:docPartObj>
        <w:docPartGallery w:val="Page Numbers (Bottom of Page)"/>
        <w:docPartUnique/>
      </w:docPartObj>
    </w:sdtPr>
    <w:sdtContent>
      <w:p w14:paraId="1C2B1916" w14:textId="75F55DE1" w:rsidR="004B6FBE" w:rsidRPr="0071560B" w:rsidRDefault="00243831" w:rsidP="005B1A6B">
        <w:pPr>
          <w:pStyle w:val="Footer"/>
          <w:tabs>
            <w:tab w:val="clear" w:pos="9026"/>
            <w:tab w:val="left" w:pos="8789"/>
            <w:tab w:val="right" w:pos="13041"/>
          </w:tabs>
        </w:pPr>
        <w:proofErr w:type="spellStart"/>
        <w:r w:rsidRPr="0071560B">
          <w:rPr>
            <w:rFonts w:ascii="Arial" w:hAnsi="Arial" w:cs="Arial"/>
            <w:sz w:val="24"/>
          </w:rPr>
          <w:t>V</w:t>
        </w:r>
        <w:r w:rsidR="00BA179C">
          <w:rPr>
            <w:rFonts w:ascii="Arial" w:hAnsi="Arial" w:cs="Arial"/>
            <w:sz w:val="24"/>
          </w:rPr>
          <w:t>4.1</w:t>
        </w:r>
        <w:proofErr w:type="spellEnd"/>
        <w:r w:rsidR="004B6FBE" w:rsidRPr="0071560B">
          <w:tab/>
        </w:r>
        <w:r w:rsidR="004B6FBE" w:rsidRPr="0071560B">
          <w:tab/>
        </w:r>
        <w:r w:rsidR="004B6FBE" w:rsidRPr="0071560B">
          <w:rPr>
            <w:rFonts w:ascii="Arial" w:hAnsi="Arial" w:cs="Arial"/>
            <w:sz w:val="24"/>
          </w:rPr>
          <w:fldChar w:fldCharType="begin"/>
        </w:r>
        <w:r w:rsidR="004B6FBE" w:rsidRPr="0071560B">
          <w:rPr>
            <w:rFonts w:ascii="Arial" w:hAnsi="Arial" w:cs="Arial"/>
            <w:sz w:val="24"/>
          </w:rPr>
          <w:instrText xml:space="preserve"> PAGE   \* MERGEFORMAT </w:instrText>
        </w:r>
        <w:r w:rsidR="004B6FBE" w:rsidRPr="0071560B">
          <w:rPr>
            <w:rFonts w:ascii="Arial" w:hAnsi="Arial" w:cs="Arial"/>
            <w:sz w:val="24"/>
          </w:rPr>
          <w:fldChar w:fldCharType="separate"/>
        </w:r>
        <w:r w:rsidR="00E6775A" w:rsidRPr="0071560B">
          <w:rPr>
            <w:rFonts w:ascii="Arial" w:hAnsi="Arial" w:cs="Arial"/>
            <w:sz w:val="24"/>
          </w:rPr>
          <w:t>25</w:t>
        </w:r>
        <w:r w:rsidR="004B6FBE" w:rsidRPr="0071560B">
          <w:rPr>
            <w:rFonts w:ascii="Arial" w:hAnsi="Arial" w:cs="Arial"/>
            <w:sz w:val="24"/>
          </w:rPr>
          <w:fldChar w:fldCharType="end"/>
        </w:r>
      </w:p>
    </w:sdtContent>
  </w:sdt>
  <w:p w14:paraId="3C6E2C98" w14:textId="77777777" w:rsidR="004B6FBE" w:rsidRPr="0071560B" w:rsidRDefault="004B6FBE">
    <w:pPr>
      <w:pStyle w:val="Footer"/>
    </w:pPr>
    <w:r w:rsidRPr="0071560B">
      <w:rPr>
        <w:noProof/>
        <w:lang w:eastAsia="en-GB"/>
      </w:rPr>
      <w:drawing>
        <wp:anchor distT="0" distB="0" distL="114300" distR="114300" simplePos="0" relativeHeight="251654144" behindDoc="1" locked="0" layoutInCell="1" allowOverlap="1" wp14:anchorId="42BD0BF7" wp14:editId="6980E2B6">
          <wp:simplePos x="0" y="0"/>
          <wp:positionH relativeFrom="column">
            <wp:posOffset>3022600</wp:posOffset>
          </wp:positionH>
          <wp:positionV relativeFrom="paragraph">
            <wp:posOffset>25400</wp:posOffset>
          </wp:positionV>
          <wp:extent cx="276860" cy="276860"/>
          <wp:effectExtent l="0" t="0" r="8890" b="8890"/>
          <wp:wrapTight wrapText="bothSides">
            <wp:wrapPolygon edited="0">
              <wp:start x="2972" y="0"/>
              <wp:lineTo x="0" y="4459"/>
              <wp:lineTo x="0" y="17835"/>
              <wp:lineTo x="2972" y="20807"/>
              <wp:lineTo x="17835" y="20807"/>
              <wp:lineTo x="20807" y="17835"/>
              <wp:lineTo x="20807" y="2972"/>
              <wp:lineTo x="17835" y="0"/>
              <wp:lineTo x="2972" y="0"/>
            </wp:wrapPolygon>
          </wp:wrapTight>
          <wp:docPr id="9" name="Picture 9" descr="Icons Test Tick.png"/>
          <wp:cNvGraphicFramePr/>
          <a:graphic xmlns:a="http://schemas.openxmlformats.org/drawingml/2006/main">
            <a:graphicData uri="http://schemas.openxmlformats.org/drawingml/2006/picture">
              <pic:pic xmlns:pic="http://schemas.openxmlformats.org/drawingml/2006/picture">
                <pic:nvPicPr>
                  <pic:cNvPr id="9" name="Picture Placeholder 8" descr="Icons Test Tick.png"/>
                  <pic:cNvPicPr/>
                </pic:nvPicPr>
                <pic:blipFill>
                  <a:blip r:embed="rId1" cstate="print">
                    <a:extLst>
                      <a:ext uri="{28A0092B-C50C-407E-A947-70E740481C1C}">
                        <a14:useLocalDpi xmlns:a14="http://schemas.microsoft.com/office/drawing/2010/main" val="0"/>
                      </a:ext>
                    </a:extLst>
                  </a:blip>
                  <a:srcRect t="92" b="92"/>
                  <a:stretch>
                    <a:fillRect/>
                  </a:stretch>
                </pic:blipFill>
                <pic:spPr>
                  <a:xfrm>
                    <a:off x="0" y="0"/>
                    <a:ext cx="276860" cy="276860"/>
                  </a:xfrm>
                  <a:prstGeom prst="ellipse">
                    <a:avLst/>
                  </a:prstGeom>
                  <a:noFill/>
                  <a:ln>
                    <a:noFill/>
                  </a:ln>
                </pic:spPr>
              </pic:pic>
            </a:graphicData>
          </a:graphic>
          <wp14:sizeRelH relativeFrom="page">
            <wp14:pctWidth>0</wp14:pctWidth>
          </wp14:sizeRelH>
          <wp14:sizeRelV relativeFrom="page">
            <wp14:pctHeight>0</wp14:pctHeight>
          </wp14:sizeRelV>
        </wp:anchor>
      </w:drawing>
    </w:r>
    <w:r w:rsidRPr="0071560B">
      <w:rPr>
        <w:noProof/>
        <w:lang w:eastAsia="en-GB"/>
      </w:rPr>
      <w:drawing>
        <wp:anchor distT="0" distB="0" distL="114300" distR="114300" simplePos="0" relativeHeight="251652096" behindDoc="1" locked="0" layoutInCell="1" allowOverlap="1" wp14:anchorId="1086541C" wp14:editId="0C55708B">
          <wp:simplePos x="0" y="0"/>
          <wp:positionH relativeFrom="column">
            <wp:posOffset>2419350</wp:posOffset>
          </wp:positionH>
          <wp:positionV relativeFrom="paragraph">
            <wp:posOffset>24765</wp:posOffset>
          </wp:positionV>
          <wp:extent cx="276225" cy="276225"/>
          <wp:effectExtent l="0" t="0" r="9525" b="9525"/>
          <wp:wrapTight wrapText="bothSides">
            <wp:wrapPolygon edited="0">
              <wp:start x="2979" y="0"/>
              <wp:lineTo x="0" y="4469"/>
              <wp:lineTo x="0" y="17876"/>
              <wp:lineTo x="2979" y="20855"/>
              <wp:lineTo x="17876" y="20855"/>
              <wp:lineTo x="20855" y="17876"/>
              <wp:lineTo x="20855" y="2979"/>
              <wp:lineTo x="17876" y="0"/>
              <wp:lineTo x="2979" y="0"/>
            </wp:wrapPolygon>
          </wp:wrapTight>
          <wp:docPr id="11" name="Picture 11" descr="Icons Test People.png"/>
          <wp:cNvGraphicFramePr/>
          <a:graphic xmlns:a="http://schemas.openxmlformats.org/drawingml/2006/main">
            <a:graphicData uri="http://schemas.openxmlformats.org/drawingml/2006/picture">
              <pic:pic xmlns:pic="http://schemas.openxmlformats.org/drawingml/2006/picture">
                <pic:nvPicPr>
                  <pic:cNvPr id="7" name="Picture Placeholder 6" descr="Icons Test People.png"/>
                  <pic:cNvPicPr/>
                </pic:nvPicPr>
                <pic:blipFill>
                  <a:blip r:embed="rId2" cstate="print">
                    <a:extLst>
                      <a:ext uri="{28A0092B-C50C-407E-A947-70E740481C1C}">
                        <a14:useLocalDpi xmlns:a14="http://schemas.microsoft.com/office/drawing/2010/main" val="0"/>
                      </a:ext>
                    </a:extLst>
                  </a:blip>
                  <a:srcRect t="92" b="92"/>
                  <a:stretch>
                    <a:fillRect/>
                  </a:stretch>
                </pic:blipFill>
                <pic:spPr>
                  <a:xfrm>
                    <a:off x="0" y="0"/>
                    <a:ext cx="276225" cy="276225"/>
                  </a:xfrm>
                  <a:prstGeom prst="ellipse">
                    <a:avLst/>
                  </a:prstGeom>
                  <a:noFill/>
                  <a:ln>
                    <a:noFill/>
                  </a:ln>
                </pic:spPr>
              </pic:pic>
            </a:graphicData>
          </a:graphic>
          <wp14:sizeRelH relativeFrom="page">
            <wp14:pctWidth>0</wp14:pctWidth>
          </wp14:sizeRelH>
          <wp14:sizeRelV relativeFrom="page">
            <wp14:pctHeight>0</wp14:pctHeight>
          </wp14:sizeRelV>
        </wp:anchor>
      </w:drawing>
    </w:r>
    <w:r w:rsidRPr="0071560B">
      <w:rPr>
        <w:noProof/>
        <w:lang w:eastAsia="en-GB"/>
      </w:rPr>
      <w:drawing>
        <wp:anchor distT="0" distB="0" distL="114300" distR="114300" simplePos="0" relativeHeight="251650048" behindDoc="1" locked="0" layoutInCell="1" allowOverlap="1" wp14:anchorId="44CB4B14" wp14:editId="460C1C27">
          <wp:simplePos x="0" y="0"/>
          <wp:positionH relativeFrom="margin">
            <wp:align>center</wp:align>
          </wp:positionH>
          <wp:positionV relativeFrom="paragraph">
            <wp:posOffset>24765</wp:posOffset>
          </wp:positionV>
          <wp:extent cx="276860" cy="276860"/>
          <wp:effectExtent l="0" t="0" r="8890" b="8890"/>
          <wp:wrapTight wrapText="bothSides">
            <wp:wrapPolygon edited="0">
              <wp:start x="2972" y="0"/>
              <wp:lineTo x="0" y="4459"/>
              <wp:lineTo x="0" y="17835"/>
              <wp:lineTo x="2972" y="20807"/>
              <wp:lineTo x="17835" y="20807"/>
              <wp:lineTo x="20807" y="17835"/>
              <wp:lineTo x="20807" y="2972"/>
              <wp:lineTo x="17835" y="0"/>
              <wp:lineTo x="2972" y="0"/>
            </wp:wrapPolygon>
          </wp:wrapTight>
          <wp:docPr id="24" name="Picture 24" descr="Icons Test Fork.png"/>
          <wp:cNvGraphicFramePr/>
          <a:graphic xmlns:a="http://schemas.openxmlformats.org/drawingml/2006/main">
            <a:graphicData uri="http://schemas.openxmlformats.org/drawingml/2006/picture">
              <pic:pic xmlns:pic="http://schemas.openxmlformats.org/drawingml/2006/picture">
                <pic:nvPicPr>
                  <pic:cNvPr id="1" name="Picture Placeholder 7" descr="Icons Test Fork.png"/>
                  <pic:cNvPicPr/>
                </pic:nvPicPr>
                <pic:blipFill>
                  <a:blip r:embed="rId3" cstate="print">
                    <a:extLst>
                      <a:ext uri="{28A0092B-C50C-407E-A947-70E740481C1C}">
                        <a14:useLocalDpi xmlns:a14="http://schemas.microsoft.com/office/drawing/2010/main" val="0"/>
                      </a:ext>
                    </a:extLst>
                  </a:blip>
                  <a:srcRect t="92" b="92"/>
                  <a:stretch>
                    <a:fillRect/>
                  </a:stretch>
                </pic:blipFill>
                <pic:spPr>
                  <a:xfrm>
                    <a:off x="0" y="0"/>
                    <a:ext cx="276860" cy="276860"/>
                  </a:xfrm>
                  <a:prstGeom prst="ellipse">
                    <a:avLst/>
                  </a:prstGeom>
                  <a:noFill/>
                  <a:ln>
                    <a:noFill/>
                  </a:ln>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867E2" w14:textId="77777777" w:rsidR="004B6FBE" w:rsidRPr="0071560B" w:rsidRDefault="004B6FBE" w:rsidP="00B85050">
    <w:pPr>
      <w:pStyle w:val="Footer"/>
    </w:pPr>
  </w:p>
  <w:p w14:paraId="2936433D" w14:textId="77777777" w:rsidR="004B6FBE" w:rsidRPr="0071560B" w:rsidRDefault="004B6FB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C1F8DA" w14:textId="77777777" w:rsidR="004B6FBE" w:rsidRPr="0071560B" w:rsidRDefault="004B6FBE" w:rsidP="00DF46A2">
    <w:pPr>
      <w:pStyle w:val="Footer"/>
    </w:pPr>
  </w:p>
  <w:p w14:paraId="2F74BD41" w14:textId="77777777" w:rsidR="004B6FBE" w:rsidRPr="0071560B" w:rsidRDefault="004B6FBE" w:rsidP="00DF46A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17D14D" w14:textId="77777777" w:rsidR="009A6035" w:rsidRPr="0071560B" w:rsidRDefault="009A6035" w:rsidP="002A1297">
      <w:pPr>
        <w:spacing w:after="0" w:line="240" w:lineRule="auto"/>
      </w:pPr>
      <w:r w:rsidRPr="0071560B">
        <w:separator/>
      </w:r>
    </w:p>
  </w:footnote>
  <w:footnote w:type="continuationSeparator" w:id="0">
    <w:p w14:paraId="2208834B" w14:textId="77777777" w:rsidR="009A6035" w:rsidRPr="0071560B" w:rsidRDefault="009A6035" w:rsidP="002A1297">
      <w:pPr>
        <w:spacing w:after="0" w:line="240" w:lineRule="auto"/>
      </w:pPr>
      <w:r w:rsidRPr="0071560B">
        <w:continuationSeparator/>
      </w:r>
    </w:p>
  </w:footnote>
  <w:footnote w:id="1">
    <w:p w14:paraId="47BD1B0D" w14:textId="77777777" w:rsidR="004B6FBE" w:rsidRPr="00A24976" w:rsidRDefault="004B6FBE" w:rsidP="00121588">
      <w:pPr>
        <w:pStyle w:val="FootnoteText"/>
        <w:ind w:hanging="709"/>
        <w:jc w:val="left"/>
        <w:rPr>
          <w:lang w:val="en-GB"/>
        </w:rPr>
      </w:pPr>
      <w:r w:rsidRPr="0071560B">
        <w:rPr>
          <w:rStyle w:val="FootnoteReference"/>
          <w:lang w:val="en-GB"/>
        </w:rPr>
        <w:footnoteRef/>
      </w:r>
      <w:r w:rsidRPr="0071560B">
        <w:rPr>
          <w:lang w:val="en-GB"/>
        </w:rPr>
        <w:t xml:space="preserve"> </w:t>
      </w:r>
      <w:hyperlink r:id="rId1" w:history="1">
        <w:r w:rsidRPr="0071560B">
          <w:rPr>
            <w:rStyle w:val="Hyperlink"/>
            <w:lang w:val="en-GB"/>
          </w:rPr>
          <w:t>http://eur-lex.europa.eu/LexUriServ/LexUriServ.do?uri=OJ:L:2002:031:0001:0024:en:PDF</w:t>
        </w:r>
      </w:hyperlink>
      <w:r w:rsidRPr="0071560B">
        <w:rPr>
          <w:lang w:val="en-GB"/>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09B65B" w14:textId="77777777" w:rsidR="004B6FBE" w:rsidRPr="0071560B" w:rsidRDefault="004B6FBE">
    <w:pPr>
      <w:pStyle w:val="Header"/>
      <w:rPr>
        <w:rFonts w:ascii="Arial" w:hAnsi="Arial" w:cs="Arial"/>
        <w:iCs/>
        <w:sz w:val="24"/>
      </w:rPr>
    </w:pPr>
    <w:r w:rsidRPr="0071560B">
      <w:rPr>
        <w:rFonts w:ascii="Arial" w:hAnsi="Arial" w:cs="Arial"/>
        <w:iCs/>
        <w:sz w:val="24"/>
      </w:rPr>
      <w:t>Incident Management Framework</w:t>
    </w:r>
    <w:r w:rsidRPr="0071560B">
      <w:rPr>
        <w:rFonts w:ascii="Arial" w:hAnsi="Arial" w:cs="Arial"/>
        <w:iCs/>
        <w:sz w:val="24"/>
      </w:rPr>
      <w:tab/>
    </w:r>
    <w:r w:rsidRPr="0071560B">
      <w:rPr>
        <w:rFonts w:ascii="Arial" w:hAnsi="Arial" w:cs="Arial"/>
        <w:iCs/>
        <w:sz w:val="24"/>
      </w:rPr>
      <w:tab/>
      <w:t>Food Standards Scotland</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7D2FFA" w14:textId="77777777" w:rsidR="004B6FBE" w:rsidRPr="0071560B" w:rsidRDefault="004B6FB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00647E" w14:textId="77777777" w:rsidR="004B6FBE" w:rsidRPr="0071560B" w:rsidRDefault="004B6FB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4C45B" w14:textId="77777777" w:rsidR="004B6FBE" w:rsidRPr="0071560B" w:rsidRDefault="004B6FB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629C80B0"/>
    <w:lvl w:ilvl="0">
      <w:start w:val="1"/>
      <w:numFmt w:val="decimal"/>
      <w:pStyle w:val="ListNumber"/>
      <w:lvlText w:val="%1."/>
      <w:lvlJc w:val="left"/>
      <w:pPr>
        <w:tabs>
          <w:tab w:val="num" w:pos="360"/>
        </w:tabs>
        <w:ind w:left="360" w:hanging="360"/>
      </w:pPr>
    </w:lvl>
  </w:abstractNum>
  <w:abstractNum w:abstractNumId="1" w15:restartNumberingAfterBreak="0">
    <w:nsid w:val="FFFFFF89"/>
    <w:multiLevelType w:val="singleLevel"/>
    <w:tmpl w:val="570A76E4"/>
    <w:lvl w:ilvl="0">
      <w:start w:val="1"/>
      <w:numFmt w:val="bullet"/>
      <w:lvlText w:val=""/>
      <w:lvlJc w:val="left"/>
      <w:pPr>
        <w:ind w:left="360" w:hanging="360"/>
      </w:pPr>
      <w:rPr>
        <w:rFonts w:ascii="Symbol" w:hAnsi="Symbol" w:hint="default"/>
      </w:rPr>
    </w:lvl>
  </w:abstractNum>
  <w:abstractNum w:abstractNumId="2" w15:restartNumberingAfterBreak="0">
    <w:nsid w:val="00F27A25"/>
    <w:multiLevelType w:val="hybridMultilevel"/>
    <w:tmpl w:val="6FF8E01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37D7650"/>
    <w:multiLevelType w:val="hybridMultilevel"/>
    <w:tmpl w:val="3BA81302"/>
    <w:lvl w:ilvl="0" w:tplc="08090001">
      <w:start w:val="1"/>
      <w:numFmt w:val="bullet"/>
      <w:lvlText w:val=""/>
      <w:lvlJc w:val="left"/>
      <w:pPr>
        <w:ind w:left="777" w:hanging="360"/>
      </w:pPr>
      <w:rPr>
        <w:rFonts w:ascii="Symbol" w:hAnsi="Symbol" w:hint="default"/>
      </w:rPr>
    </w:lvl>
    <w:lvl w:ilvl="1" w:tplc="08090003" w:tentative="1">
      <w:start w:val="1"/>
      <w:numFmt w:val="bullet"/>
      <w:lvlText w:val="o"/>
      <w:lvlJc w:val="left"/>
      <w:pPr>
        <w:ind w:left="1497" w:hanging="360"/>
      </w:pPr>
      <w:rPr>
        <w:rFonts w:ascii="Courier New" w:hAnsi="Courier New" w:cs="Courier New" w:hint="default"/>
      </w:rPr>
    </w:lvl>
    <w:lvl w:ilvl="2" w:tplc="08090005" w:tentative="1">
      <w:start w:val="1"/>
      <w:numFmt w:val="bullet"/>
      <w:lvlText w:val=""/>
      <w:lvlJc w:val="left"/>
      <w:pPr>
        <w:ind w:left="2217" w:hanging="360"/>
      </w:pPr>
      <w:rPr>
        <w:rFonts w:ascii="Wingdings" w:hAnsi="Wingdings" w:hint="default"/>
      </w:rPr>
    </w:lvl>
    <w:lvl w:ilvl="3" w:tplc="08090001" w:tentative="1">
      <w:start w:val="1"/>
      <w:numFmt w:val="bullet"/>
      <w:lvlText w:val=""/>
      <w:lvlJc w:val="left"/>
      <w:pPr>
        <w:ind w:left="2937" w:hanging="360"/>
      </w:pPr>
      <w:rPr>
        <w:rFonts w:ascii="Symbol" w:hAnsi="Symbol" w:hint="default"/>
      </w:rPr>
    </w:lvl>
    <w:lvl w:ilvl="4" w:tplc="08090003" w:tentative="1">
      <w:start w:val="1"/>
      <w:numFmt w:val="bullet"/>
      <w:lvlText w:val="o"/>
      <w:lvlJc w:val="left"/>
      <w:pPr>
        <w:ind w:left="3657" w:hanging="360"/>
      </w:pPr>
      <w:rPr>
        <w:rFonts w:ascii="Courier New" w:hAnsi="Courier New" w:cs="Courier New" w:hint="default"/>
      </w:rPr>
    </w:lvl>
    <w:lvl w:ilvl="5" w:tplc="08090005" w:tentative="1">
      <w:start w:val="1"/>
      <w:numFmt w:val="bullet"/>
      <w:lvlText w:val=""/>
      <w:lvlJc w:val="left"/>
      <w:pPr>
        <w:ind w:left="4377" w:hanging="360"/>
      </w:pPr>
      <w:rPr>
        <w:rFonts w:ascii="Wingdings" w:hAnsi="Wingdings" w:hint="default"/>
      </w:rPr>
    </w:lvl>
    <w:lvl w:ilvl="6" w:tplc="08090001" w:tentative="1">
      <w:start w:val="1"/>
      <w:numFmt w:val="bullet"/>
      <w:lvlText w:val=""/>
      <w:lvlJc w:val="left"/>
      <w:pPr>
        <w:ind w:left="5097" w:hanging="360"/>
      </w:pPr>
      <w:rPr>
        <w:rFonts w:ascii="Symbol" w:hAnsi="Symbol" w:hint="default"/>
      </w:rPr>
    </w:lvl>
    <w:lvl w:ilvl="7" w:tplc="08090003" w:tentative="1">
      <w:start w:val="1"/>
      <w:numFmt w:val="bullet"/>
      <w:lvlText w:val="o"/>
      <w:lvlJc w:val="left"/>
      <w:pPr>
        <w:ind w:left="5817" w:hanging="360"/>
      </w:pPr>
      <w:rPr>
        <w:rFonts w:ascii="Courier New" w:hAnsi="Courier New" w:cs="Courier New" w:hint="default"/>
      </w:rPr>
    </w:lvl>
    <w:lvl w:ilvl="8" w:tplc="08090005" w:tentative="1">
      <w:start w:val="1"/>
      <w:numFmt w:val="bullet"/>
      <w:lvlText w:val=""/>
      <w:lvlJc w:val="left"/>
      <w:pPr>
        <w:ind w:left="6537" w:hanging="360"/>
      </w:pPr>
      <w:rPr>
        <w:rFonts w:ascii="Wingdings" w:hAnsi="Wingdings" w:hint="default"/>
      </w:rPr>
    </w:lvl>
  </w:abstractNum>
  <w:abstractNum w:abstractNumId="4" w15:restartNumberingAfterBreak="0">
    <w:nsid w:val="159E76DC"/>
    <w:multiLevelType w:val="hybridMultilevel"/>
    <w:tmpl w:val="60BA15C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76C4E55"/>
    <w:multiLevelType w:val="hybridMultilevel"/>
    <w:tmpl w:val="B684642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85416EE"/>
    <w:multiLevelType w:val="hybridMultilevel"/>
    <w:tmpl w:val="5AE217B4"/>
    <w:lvl w:ilvl="0" w:tplc="08090001">
      <w:start w:val="1"/>
      <w:numFmt w:val="bullet"/>
      <w:lvlText w:val=""/>
      <w:lvlJc w:val="left"/>
      <w:pPr>
        <w:tabs>
          <w:tab w:val="num" w:pos="360"/>
        </w:tabs>
        <w:ind w:left="360" w:hanging="360"/>
      </w:pPr>
      <w:rPr>
        <w:rFonts w:ascii="Symbol" w:hAnsi="Symbol" w:hint="default"/>
      </w:rPr>
    </w:lvl>
    <w:lvl w:ilvl="1" w:tplc="D53E6C4C" w:tentative="1">
      <w:start w:val="1"/>
      <w:numFmt w:val="decimal"/>
      <w:lvlText w:val="%2."/>
      <w:lvlJc w:val="left"/>
      <w:pPr>
        <w:tabs>
          <w:tab w:val="num" w:pos="1440"/>
        </w:tabs>
        <w:ind w:left="1440" w:hanging="360"/>
      </w:pPr>
    </w:lvl>
    <w:lvl w:ilvl="2" w:tplc="170C7866" w:tentative="1">
      <w:start w:val="1"/>
      <w:numFmt w:val="decimal"/>
      <w:lvlText w:val="%3."/>
      <w:lvlJc w:val="left"/>
      <w:pPr>
        <w:tabs>
          <w:tab w:val="num" w:pos="2160"/>
        </w:tabs>
        <w:ind w:left="2160" w:hanging="360"/>
      </w:pPr>
    </w:lvl>
    <w:lvl w:ilvl="3" w:tplc="77AA17BC" w:tentative="1">
      <w:start w:val="1"/>
      <w:numFmt w:val="decimal"/>
      <w:lvlText w:val="%4."/>
      <w:lvlJc w:val="left"/>
      <w:pPr>
        <w:tabs>
          <w:tab w:val="num" w:pos="2880"/>
        </w:tabs>
        <w:ind w:left="2880" w:hanging="360"/>
      </w:pPr>
    </w:lvl>
    <w:lvl w:ilvl="4" w:tplc="01289908" w:tentative="1">
      <w:start w:val="1"/>
      <w:numFmt w:val="decimal"/>
      <w:lvlText w:val="%5."/>
      <w:lvlJc w:val="left"/>
      <w:pPr>
        <w:tabs>
          <w:tab w:val="num" w:pos="3600"/>
        </w:tabs>
        <w:ind w:left="3600" w:hanging="360"/>
      </w:pPr>
    </w:lvl>
    <w:lvl w:ilvl="5" w:tplc="556213C8" w:tentative="1">
      <w:start w:val="1"/>
      <w:numFmt w:val="decimal"/>
      <w:lvlText w:val="%6."/>
      <w:lvlJc w:val="left"/>
      <w:pPr>
        <w:tabs>
          <w:tab w:val="num" w:pos="4320"/>
        </w:tabs>
        <w:ind w:left="4320" w:hanging="360"/>
      </w:pPr>
    </w:lvl>
    <w:lvl w:ilvl="6" w:tplc="33D609A4" w:tentative="1">
      <w:start w:val="1"/>
      <w:numFmt w:val="decimal"/>
      <w:lvlText w:val="%7."/>
      <w:lvlJc w:val="left"/>
      <w:pPr>
        <w:tabs>
          <w:tab w:val="num" w:pos="5040"/>
        </w:tabs>
        <w:ind w:left="5040" w:hanging="360"/>
      </w:pPr>
    </w:lvl>
    <w:lvl w:ilvl="7" w:tplc="283E2AEC" w:tentative="1">
      <w:start w:val="1"/>
      <w:numFmt w:val="decimal"/>
      <w:lvlText w:val="%8."/>
      <w:lvlJc w:val="left"/>
      <w:pPr>
        <w:tabs>
          <w:tab w:val="num" w:pos="5760"/>
        </w:tabs>
        <w:ind w:left="5760" w:hanging="360"/>
      </w:pPr>
    </w:lvl>
    <w:lvl w:ilvl="8" w:tplc="E9C0F10A" w:tentative="1">
      <w:start w:val="1"/>
      <w:numFmt w:val="decimal"/>
      <w:lvlText w:val="%9."/>
      <w:lvlJc w:val="left"/>
      <w:pPr>
        <w:tabs>
          <w:tab w:val="num" w:pos="6480"/>
        </w:tabs>
        <w:ind w:left="6480" w:hanging="360"/>
      </w:pPr>
    </w:lvl>
  </w:abstractNum>
  <w:abstractNum w:abstractNumId="7" w15:restartNumberingAfterBreak="0">
    <w:nsid w:val="1A526DE4"/>
    <w:multiLevelType w:val="hybridMultilevel"/>
    <w:tmpl w:val="42FE5E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B3F7BD7"/>
    <w:multiLevelType w:val="hybridMultilevel"/>
    <w:tmpl w:val="873A47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E0B3DC7"/>
    <w:multiLevelType w:val="hybridMultilevel"/>
    <w:tmpl w:val="579A24C6"/>
    <w:lvl w:ilvl="0" w:tplc="28D0386C">
      <w:start w:val="1"/>
      <w:numFmt w:val="bullet"/>
      <w:lvlText w:val="•"/>
      <w:lvlJc w:val="left"/>
      <w:pPr>
        <w:tabs>
          <w:tab w:val="num" w:pos="360"/>
        </w:tabs>
        <w:ind w:left="360" w:hanging="360"/>
      </w:pPr>
      <w:rPr>
        <w:rFonts w:ascii="Arial" w:hAnsi="Arial" w:hint="default"/>
      </w:rPr>
    </w:lvl>
    <w:lvl w:ilvl="1" w:tplc="09CADDF4" w:tentative="1">
      <w:start w:val="1"/>
      <w:numFmt w:val="bullet"/>
      <w:lvlText w:val="•"/>
      <w:lvlJc w:val="left"/>
      <w:pPr>
        <w:tabs>
          <w:tab w:val="num" w:pos="1080"/>
        </w:tabs>
        <w:ind w:left="1080" w:hanging="360"/>
      </w:pPr>
      <w:rPr>
        <w:rFonts w:ascii="Arial" w:hAnsi="Arial" w:hint="default"/>
      </w:rPr>
    </w:lvl>
    <w:lvl w:ilvl="2" w:tplc="6E7629D0" w:tentative="1">
      <w:start w:val="1"/>
      <w:numFmt w:val="bullet"/>
      <w:lvlText w:val="•"/>
      <w:lvlJc w:val="left"/>
      <w:pPr>
        <w:tabs>
          <w:tab w:val="num" w:pos="1800"/>
        </w:tabs>
        <w:ind w:left="1800" w:hanging="360"/>
      </w:pPr>
      <w:rPr>
        <w:rFonts w:ascii="Arial" w:hAnsi="Arial" w:hint="default"/>
      </w:rPr>
    </w:lvl>
    <w:lvl w:ilvl="3" w:tplc="6CD6AAEA" w:tentative="1">
      <w:start w:val="1"/>
      <w:numFmt w:val="bullet"/>
      <w:lvlText w:val="•"/>
      <w:lvlJc w:val="left"/>
      <w:pPr>
        <w:tabs>
          <w:tab w:val="num" w:pos="2520"/>
        </w:tabs>
        <w:ind w:left="2520" w:hanging="360"/>
      </w:pPr>
      <w:rPr>
        <w:rFonts w:ascii="Arial" w:hAnsi="Arial" w:hint="default"/>
      </w:rPr>
    </w:lvl>
    <w:lvl w:ilvl="4" w:tplc="875C6FCC" w:tentative="1">
      <w:start w:val="1"/>
      <w:numFmt w:val="bullet"/>
      <w:lvlText w:val="•"/>
      <w:lvlJc w:val="left"/>
      <w:pPr>
        <w:tabs>
          <w:tab w:val="num" w:pos="3240"/>
        </w:tabs>
        <w:ind w:left="3240" w:hanging="360"/>
      </w:pPr>
      <w:rPr>
        <w:rFonts w:ascii="Arial" w:hAnsi="Arial" w:hint="default"/>
      </w:rPr>
    </w:lvl>
    <w:lvl w:ilvl="5" w:tplc="718A1EC4" w:tentative="1">
      <w:start w:val="1"/>
      <w:numFmt w:val="bullet"/>
      <w:lvlText w:val="•"/>
      <w:lvlJc w:val="left"/>
      <w:pPr>
        <w:tabs>
          <w:tab w:val="num" w:pos="3960"/>
        </w:tabs>
        <w:ind w:left="3960" w:hanging="360"/>
      </w:pPr>
      <w:rPr>
        <w:rFonts w:ascii="Arial" w:hAnsi="Arial" w:hint="default"/>
      </w:rPr>
    </w:lvl>
    <w:lvl w:ilvl="6" w:tplc="C55ABE42" w:tentative="1">
      <w:start w:val="1"/>
      <w:numFmt w:val="bullet"/>
      <w:lvlText w:val="•"/>
      <w:lvlJc w:val="left"/>
      <w:pPr>
        <w:tabs>
          <w:tab w:val="num" w:pos="4680"/>
        </w:tabs>
        <w:ind w:left="4680" w:hanging="360"/>
      </w:pPr>
      <w:rPr>
        <w:rFonts w:ascii="Arial" w:hAnsi="Arial" w:hint="default"/>
      </w:rPr>
    </w:lvl>
    <w:lvl w:ilvl="7" w:tplc="7FEC0208" w:tentative="1">
      <w:start w:val="1"/>
      <w:numFmt w:val="bullet"/>
      <w:lvlText w:val="•"/>
      <w:lvlJc w:val="left"/>
      <w:pPr>
        <w:tabs>
          <w:tab w:val="num" w:pos="5400"/>
        </w:tabs>
        <w:ind w:left="5400" w:hanging="360"/>
      </w:pPr>
      <w:rPr>
        <w:rFonts w:ascii="Arial" w:hAnsi="Arial" w:hint="default"/>
      </w:rPr>
    </w:lvl>
    <w:lvl w:ilvl="8" w:tplc="4C1A162C" w:tentative="1">
      <w:start w:val="1"/>
      <w:numFmt w:val="bullet"/>
      <w:lvlText w:val="•"/>
      <w:lvlJc w:val="left"/>
      <w:pPr>
        <w:tabs>
          <w:tab w:val="num" w:pos="6120"/>
        </w:tabs>
        <w:ind w:left="6120" w:hanging="360"/>
      </w:pPr>
      <w:rPr>
        <w:rFonts w:ascii="Arial" w:hAnsi="Arial" w:hint="default"/>
      </w:rPr>
    </w:lvl>
  </w:abstractNum>
  <w:abstractNum w:abstractNumId="10" w15:restartNumberingAfterBreak="0">
    <w:nsid w:val="1E112CC8"/>
    <w:multiLevelType w:val="hybridMultilevel"/>
    <w:tmpl w:val="3AECC4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E821242"/>
    <w:multiLevelType w:val="hybridMultilevel"/>
    <w:tmpl w:val="9052158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2" w15:restartNumberingAfterBreak="0">
    <w:nsid w:val="27215EBC"/>
    <w:multiLevelType w:val="hybridMultilevel"/>
    <w:tmpl w:val="1C86BD8A"/>
    <w:lvl w:ilvl="0" w:tplc="08090003">
      <w:start w:val="1"/>
      <w:numFmt w:val="bullet"/>
      <w:lvlText w:val="o"/>
      <w:lvlJc w:val="left"/>
      <w:pPr>
        <w:ind w:left="2160" w:hanging="360"/>
      </w:pPr>
      <w:rPr>
        <w:rFonts w:ascii="Courier New" w:hAnsi="Courier New" w:cs="Courier New" w:hint="default"/>
      </w:rPr>
    </w:lvl>
    <w:lvl w:ilvl="1" w:tplc="08090003" w:tentative="1">
      <w:start w:val="1"/>
      <w:numFmt w:val="bullet"/>
      <w:lvlText w:val="o"/>
      <w:lvlJc w:val="left"/>
      <w:pPr>
        <w:ind w:left="2880" w:hanging="360"/>
      </w:pPr>
      <w:rPr>
        <w:rFonts w:ascii="Courier New" w:hAnsi="Courier New" w:cs="Courier New" w:hint="default"/>
      </w:rPr>
    </w:lvl>
    <w:lvl w:ilvl="2" w:tplc="08090005" w:tentative="1">
      <w:start w:val="1"/>
      <w:numFmt w:val="bullet"/>
      <w:lvlText w:val=""/>
      <w:lvlJc w:val="left"/>
      <w:pPr>
        <w:ind w:left="3600" w:hanging="360"/>
      </w:pPr>
      <w:rPr>
        <w:rFonts w:ascii="Wingdings" w:hAnsi="Wingdings" w:hint="default"/>
      </w:rPr>
    </w:lvl>
    <w:lvl w:ilvl="3" w:tplc="08090001" w:tentative="1">
      <w:start w:val="1"/>
      <w:numFmt w:val="bullet"/>
      <w:lvlText w:val=""/>
      <w:lvlJc w:val="left"/>
      <w:pPr>
        <w:ind w:left="4320" w:hanging="360"/>
      </w:pPr>
      <w:rPr>
        <w:rFonts w:ascii="Symbol" w:hAnsi="Symbol" w:hint="default"/>
      </w:rPr>
    </w:lvl>
    <w:lvl w:ilvl="4" w:tplc="08090003" w:tentative="1">
      <w:start w:val="1"/>
      <w:numFmt w:val="bullet"/>
      <w:lvlText w:val="o"/>
      <w:lvlJc w:val="left"/>
      <w:pPr>
        <w:ind w:left="5040" w:hanging="360"/>
      </w:pPr>
      <w:rPr>
        <w:rFonts w:ascii="Courier New" w:hAnsi="Courier New" w:cs="Courier New" w:hint="default"/>
      </w:rPr>
    </w:lvl>
    <w:lvl w:ilvl="5" w:tplc="08090005" w:tentative="1">
      <w:start w:val="1"/>
      <w:numFmt w:val="bullet"/>
      <w:lvlText w:val=""/>
      <w:lvlJc w:val="left"/>
      <w:pPr>
        <w:ind w:left="5760" w:hanging="360"/>
      </w:pPr>
      <w:rPr>
        <w:rFonts w:ascii="Wingdings" w:hAnsi="Wingdings" w:hint="default"/>
      </w:rPr>
    </w:lvl>
    <w:lvl w:ilvl="6" w:tplc="08090001" w:tentative="1">
      <w:start w:val="1"/>
      <w:numFmt w:val="bullet"/>
      <w:lvlText w:val=""/>
      <w:lvlJc w:val="left"/>
      <w:pPr>
        <w:ind w:left="6480" w:hanging="360"/>
      </w:pPr>
      <w:rPr>
        <w:rFonts w:ascii="Symbol" w:hAnsi="Symbol" w:hint="default"/>
      </w:rPr>
    </w:lvl>
    <w:lvl w:ilvl="7" w:tplc="08090003" w:tentative="1">
      <w:start w:val="1"/>
      <w:numFmt w:val="bullet"/>
      <w:lvlText w:val="o"/>
      <w:lvlJc w:val="left"/>
      <w:pPr>
        <w:ind w:left="7200" w:hanging="360"/>
      </w:pPr>
      <w:rPr>
        <w:rFonts w:ascii="Courier New" w:hAnsi="Courier New" w:cs="Courier New" w:hint="default"/>
      </w:rPr>
    </w:lvl>
    <w:lvl w:ilvl="8" w:tplc="08090005" w:tentative="1">
      <w:start w:val="1"/>
      <w:numFmt w:val="bullet"/>
      <w:lvlText w:val=""/>
      <w:lvlJc w:val="left"/>
      <w:pPr>
        <w:ind w:left="7920" w:hanging="360"/>
      </w:pPr>
      <w:rPr>
        <w:rFonts w:ascii="Wingdings" w:hAnsi="Wingdings" w:hint="default"/>
      </w:rPr>
    </w:lvl>
  </w:abstractNum>
  <w:abstractNum w:abstractNumId="13" w15:restartNumberingAfterBreak="0">
    <w:nsid w:val="273E3123"/>
    <w:multiLevelType w:val="hybridMultilevel"/>
    <w:tmpl w:val="CBFAE8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7C97896"/>
    <w:multiLevelType w:val="hybridMultilevel"/>
    <w:tmpl w:val="1A185AD0"/>
    <w:lvl w:ilvl="0" w:tplc="01FC955E">
      <w:start w:val="1"/>
      <w:numFmt w:val="decimal"/>
      <w:lvlText w:val="%1."/>
      <w:lvlJc w:val="left"/>
      <w:pPr>
        <w:tabs>
          <w:tab w:val="num" w:pos="720"/>
        </w:tabs>
        <w:ind w:left="720" w:hanging="360"/>
      </w:pPr>
    </w:lvl>
    <w:lvl w:ilvl="1" w:tplc="08090001">
      <w:start w:val="1"/>
      <w:numFmt w:val="bullet"/>
      <w:lvlText w:val=""/>
      <w:lvlJc w:val="left"/>
      <w:pPr>
        <w:tabs>
          <w:tab w:val="num" w:pos="1440"/>
        </w:tabs>
        <w:ind w:left="1440" w:hanging="360"/>
      </w:pPr>
      <w:rPr>
        <w:rFonts w:ascii="Symbol" w:hAnsi="Symbol" w:hint="default"/>
      </w:rPr>
    </w:lvl>
    <w:lvl w:ilvl="2" w:tplc="08090001">
      <w:start w:val="1"/>
      <w:numFmt w:val="bullet"/>
      <w:lvlText w:val=""/>
      <w:lvlJc w:val="left"/>
      <w:pPr>
        <w:tabs>
          <w:tab w:val="num" w:pos="2160"/>
        </w:tabs>
        <w:ind w:left="2160" w:hanging="360"/>
      </w:pPr>
      <w:rPr>
        <w:rFonts w:ascii="Symbol" w:hAnsi="Symbol" w:hint="default"/>
      </w:rPr>
    </w:lvl>
    <w:lvl w:ilvl="3" w:tplc="E4FC3D00" w:tentative="1">
      <w:start w:val="1"/>
      <w:numFmt w:val="decimal"/>
      <w:lvlText w:val="%4."/>
      <w:lvlJc w:val="left"/>
      <w:pPr>
        <w:tabs>
          <w:tab w:val="num" w:pos="2880"/>
        </w:tabs>
        <w:ind w:left="2880" w:hanging="360"/>
      </w:pPr>
    </w:lvl>
    <w:lvl w:ilvl="4" w:tplc="AFBC46EC" w:tentative="1">
      <w:start w:val="1"/>
      <w:numFmt w:val="decimal"/>
      <w:lvlText w:val="%5."/>
      <w:lvlJc w:val="left"/>
      <w:pPr>
        <w:tabs>
          <w:tab w:val="num" w:pos="3600"/>
        </w:tabs>
        <w:ind w:left="3600" w:hanging="360"/>
      </w:pPr>
    </w:lvl>
    <w:lvl w:ilvl="5" w:tplc="3DC414E2" w:tentative="1">
      <w:start w:val="1"/>
      <w:numFmt w:val="decimal"/>
      <w:lvlText w:val="%6."/>
      <w:lvlJc w:val="left"/>
      <w:pPr>
        <w:tabs>
          <w:tab w:val="num" w:pos="4320"/>
        </w:tabs>
        <w:ind w:left="4320" w:hanging="360"/>
      </w:pPr>
    </w:lvl>
    <w:lvl w:ilvl="6" w:tplc="6F9C350C" w:tentative="1">
      <w:start w:val="1"/>
      <w:numFmt w:val="decimal"/>
      <w:lvlText w:val="%7."/>
      <w:lvlJc w:val="left"/>
      <w:pPr>
        <w:tabs>
          <w:tab w:val="num" w:pos="5040"/>
        </w:tabs>
        <w:ind w:left="5040" w:hanging="360"/>
      </w:pPr>
    </w:lvl>
    <w:lvl w:ilvl="7" w:tplc="5D5AD720" w:tentative="1">
      <w:start w:val="1"/>
      <w:numFmt w:val="decimal"/>
      <w:lvlText w:val="%8."/>
      <w:lvlJc w:val="left"/>
      <w:pPr>
        <w:tabs>
          <w:tab w:val="num" w:pos="5760"/>
        </w:tabs>
        <w:ind w:left="5760" w:hanging="360"/>
      </w:pPr>
    </w:lvl>
    <w:lvl w:ilvl="8" w:tplc="5EB011DE" w:tentative="1">
      <w:start w:val="1"/>
      <w:numFmt w:val="decimal"/>
      <w:lvlText w:val="%9."/>
      <w:lvlJc w:val="left"/>
      <w:pPr>
        <w:tabs>
          <w:tab w:val="num" w:pos="6480"/>
        </w:tabs>
        <w:ind w:left="6480" w:hanging="360"/>
      </w:pPr>
    </w:lvl>
  </w:abstractNum>
  <w:abstractNum w:abstractNumId="15" w15:restartNumberingAfterBreak="0">
    <w:nsid w:val="28020B97"/>
    <w:multiLevelType w:val="hybridMultilevel"/>
    <w:tmpl w:val="C234F2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9946096"/>
    <w:multiLevelType w:val="hybridMultilevel"/>
    <w:tmpl w:val="2F5ADE0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2C515CB8"/>
    <w:multiLevelType w:val="hybridMultilevel"/>
    <w:tmpl w:val="64FED09C"/>
    <w:lvl w:ilvl="0" w:tplc="9B7C7FC6">
      <w:numFmt w:val="bullet"/>
      <w:lvlText w:val="-"/>
      <w:lvlJc w:val="left"/>
      <w:pPr>
        <w:ind w:left="720" w:hanging="360"/>
      </w:pPr>
      <w:rPr>
        <w:rFonts w:ascii="Calibri" w:eastAsiaTheme="minorHAnsi" w:hAnsi="Calibri"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D990F79"/>
    <w:multiLevelType w:val="multilevel"/>
    <w:tmpl w:val="B1D4B8A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9" w15:restartNumberingAfterBreak="0">
    <w:nsid w:val="2F8F2FA1"/>
    <w:multiLevelType w:val="multilevel"/>
    <w:tmpl w:val="DBF26E70"/>
    <w:lvl w:ilvl="0">
      <w:start w:val="1"/>
      <w:numFmt w:val="decimal"/>
      <w:lvlText w:val="%1."/>
      <w:lvlJc w:val="left"/>
      <w:pPr>
        <w:tabs>
          <w:tab w:val="num" w:pos="1004"/>
        </w:tabs>
        <w:ind w:left="1004" w:hanging="720"/>
      </w:pPr>
    </w:lvl>
    <w:lvl w:ilvl="1">
      <w:start w:val="1"/>
      <w:numFmt w:val="decimal"/>
      <w:lvlText w:val="%2."/>
      <w:lvlJc w:val="left"/>
      <w:pPr>
        <w:tabs>
          <w:tab w:val="num" w:pos="1724"/>
        </w:tabs>
        <w:ind w:left="1724" w:hanging="720"/>
      </w:pPr>
    </w:lvl>
    <w:lvl w:ilvl="2">
      <w:start w:val="1"/>
      <w:numFmt w:val="decimal"/>
      <w:lvlText w:val="%3."/>
      <w:lvlJc w:val="left"/>
      <w:pPr>
        <w:tabs>
          <w:tab w:val="num" w:pos="2444"/>
        </w:tabs>
        <w:ind w:left="2444" w:hanging="720"/>
      </w:pPr>
    </w:lvl>
    <w:lvl w:ilvl="3">
      <w:start w:val="1"/>
      <w:numFmt w:val="decimal"/>
      <w:lvlText w:val="%4."/>
      <w:lvlJc w:val="left"/>
      <w:pPr>
        <w:tabs>
          <w:tab w:val="num" w:pos="3164"/>
        </w:tabs>
        <w:ind w:left="3164" w:hanging="720"/>
      </w:pPr>
    </w:lvl>
    <w:lvl w:ilvl="4">
      <w:start w:val="1"/>
      <w:numFmt w:val="decimal"/>
      <w:lvlText w:val="%5."/>
      <w:lvlJc w:val="left"/>
      <w:pPr>
        <w:tabs>
          <w:tab w:val="num" w:pos="3884"/>
        </w:tabs>
        <w:ind w:left="3884" w:hanging="720"/>
      </w:pPr>
    </w:lvl>
    <w:lvl w:ilvl="5">
      <w:start w:val="1"/>
      <w:numFmt w:val="decimal"/>
      <w:lvlText w:val="%6."/>
      <w:lvlJc w:val="left"/>
      <w:pPr>
        <w:tabs>
          <w:tab w:val="num" w:pos="4604"/>
        </w:tabs>
        <w:ind w:left="4604" w:hanging="720"/>
      </w:pPr>
    </w:lvl>
    <w:lvl w:ilvl="6">
      <w:start w:val="1"/>
      <w:numFmt w:val="decimal"/>
      <w:lvlText w:val="%7."/>
      <w:lvlJc w:val="left"/>
      <w:pPr>
        <w:tabs>
          <w:tab w:val="num" w:pos="5324"/>
        </w:tabs>
        <w:ind w:left="5324" w:hanging="720"/>
      </w:pPr>
    </w:lvl>
    <w:lvl w:ilvl="7">
      <w:start w:val="1"/>
      <w:numFmt w:val="decimal"/>
      <w:lvlText w:val="%8."/>
      <w:lvlJc w:val="left"/>
      <w:pPr>
        <w:tabs>
          <w:tab w:val="num" w:pos="6044"/>
        </w:tabs>
        <w:ind w:left="6044" w:hanging="720"/>
      </w:pPr>
    </w:lvl>
    <w:lvl w:ilvl="8">
      <w:start w:val="1"/>
      <w:numFmt w:val="decimal"/>
      <w:lvlText w:val="%9."/>
      <w:lvlJc w:val="left"/>
      <w:pPr>
        <w:tabs>
          <w:tab w:val="num" w:pos="6764"/>
        </w:tabs>
        <w:ind w:left="6764" w:hanging="720"/>
      </w:pPr>
    </w:lvl>
  </w:abstractNum>
  <w:abstractNum w:abstractNumId="20" w15:restartNumberingAfterBreak="0">
    <w:nsid w:val="32AD5EDE"/>
    <w:multiLevelType w:val="hybridMultilevel"/>
    <w:tmpl w:val="631A5F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526315C"/>
    <w:multiLevelType w:val="hybridMultilevel"/>
    <w:tmpl w:val="A73A0F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2127684"/>
    <w:multiLevelType w:val="hybridMultilevel"/>
    <w:tmpl w:val="95242D5C"/>
    <w:lvl w:ilvl="0" w:tplc="54B2C46A">
      <w:numFmt w:val="bullet"/>
      <w:lvlText w:val="-"/>
      <w:lvlJc w:val="left"/>
      <w:pPr>
        <w:ind w:left="590" w:hanging="360"/>
      </w:pPr>
      <w:rPr>
        <w:rFonts w:ascii="Calibri" w:eastAsiaTheme="minorHAnsi" w:hAnsi="Calibri" w:cs="Calibri" w:hint="default"/>
      </w:rPr>
    </w:lvl>
    <w:lvl w:ilvl="1" w:tplc="08090003">
      <w:start w:val="1"/>
      <w:numFmt w:val="bullet"/>
      <w:lvlText w:val="o"/>
      <w:lvlJc w:val="left"/>
      <w:pPr>
        <w:ind w:left="1310" w:hanging="360"/>
      </w:pPr>
      <w:rPr>
        <w:rFonts w:ascii="Courier New" w:hAnsi="Courier New" w:cs="Courier New" w:hint="default"/>
      </w:rPr>
    </w:lvl>
    <w:lvl w:ilvl="2" w:tplc="08090005" w:tentative="1">
      <w:start w:val="1"/>
      <w:numFmt w:val="bullet"/>
      <w:lvlText w:val=""/>
      <w:lvlJc w:val="left"/>
      <w:pPr>
        <w:ind w:left="2030" w:hanging="360"/>
      </w:pPr>
      <w:rPr>
        <w:rFonts w:ascii="Wingdings" w:hAnsi="Wingdings" w:hint="default"/>
      </w:rPr>
    </w:lvl>
    <w:lvl w:ilvl="3" w:tplc="08090001" w:tentative="1">
      <w:start w:val="1"/>
      <w:numFmt w:val="bullet"/>
      <w:lvlText w:val=""/>
      <w:lvlJc w:val="left"/>
      <w:pPr>
        <w:ind w:left="2750" w:hanging="360"/>
      </w:pPr>
      <w:rPr>
        <w:rFonts w:ascii="Symbol" w:hAnsi="Symbol" w:hint="default"/>
      </w:rPr>
    </w:lvl>
    <w:lvl w:ilvl="4" w:tplc="08090003" w:tentative="1">
      <w:start w:val="1"/>
      <w:numFmt w:val="bullet"/>
      <w:lvlText w:val="o"/>
      <w:lvlJc w:val="left"/>
      <w:pPr>
        <w:ind w:left="3470" w:hanging="360"/>
      </w:pPr>
      <w:rPr>
        <w:rFonts w:ascii="Courier New" w:hAnsi="Courier New" w:cs="Courier New" w:hint="default"/>
      </w:rPr>
    </w:lvl>
    <w:lvl w:ilvl="5" w:tplc="08090005" w:tentative="1">
      <w:start w:val="1"/>
      <w:numFmt w:val="bullet"/>
      <w:lvlText w:val=""/>
      <w:lvlJc w:val="left"/>
      <w:pPr>
        <w:ind w:left="4190" w:hanging="360"/>
      </w:pPr>
      <w:rPr>
        <w:rFonts w:ascii="Wingdings" w:hAnsi="Wingdings" w:hint="default"/>
      </w:rPr>
    </w:lvl>
    <w:lvl w:ilvl="6" w:tplc="08090001" w:tentative="1">
      <w:start w:val="1"/>
      <w:numFmt w:val="bullet"/>
      <w:lvlText w:val=""/>
      <w:lvlJc w:val="left"/>
      <w:pPr>
        <w:ind w:left="4910" w:hanging="360"/>
      </w:pPr>
      <w:rPr>
        <w:rFonts w:ascii="Symbol" w:hAnsi="Symbol" w:hint="default"/>
      </w:rPr>
    </w:lvl>
    <w:lvl w:ilvl="7" w:tplc="08090003" w:tentative="1">
      <w:start w:val="1"/>
      <w:numFmt w:val="bullet"/>
      <w:lvlText w:val="o"/>
      <w:lvlJc w:val="left"/>
      <w:pPr>
        <w:ind w:left="5630" w:hanging="360"/>
      </w:pPr>
      <w:rPr>
        <w:rFonts w:ascii="Courier New" w:hAnsi="Courier New" w:cs="Courier New" w:hint="default"/>
      </w:rPr>
    </w:lvl>
    <w:lvl w:ilvl="8" w:tplc="08090005" w:tentative="1">
      <w:start w:val="1"/>
      <w:numFmt w:val="bullet"/>
      <w:lvlText w:val=""/>
      <w:lvlJc w:val="left"/>
      <w:pPr>
        <w:ind w:left="6350" w:hanging="360"/>
      </w:pPr>
      <w:rPr>
        <w:rFonts w:ascii="Wingdings" w:hAnsi="Wingdings" w:hint="default"/>
      </w:rPr>
    </w:lvl>
  </w:abstractNum>
  <w:abstractNum w:abstractNumId="23" w15:restartNumberingAfterBreak="0">
    <w:nsid w:val="428E0341"/>
    <w:multiLevelType w:val="hybridMultilevel"/>
    <w:tmpl w:val="E5489D6C"/>
    <w:lvl w:ilvl="0" w:tplc="08090001">
      <w:start w:val="1"/>
      <w:numFmt w:val="bullet"/>
      <w:lvlText w:val=""/>
      <w:lvlJc w:val="left"/>
      <w:pPr>
        <w:ind w:left="912" w:hanging="360"/>
      </w:pPr>
      <w:rPr>
        <w:rFonts w:ascii="Symbol" w:hAnsi="Symbol" w:hint="default"/>
      </w:rPr>
    </w:lvl>
    <w:lvl w:ilvl="1" w:tplc="08090003" w:tentative="1">
      <w:start w:val="1"/>
      <w:numFmt w:val="bullet"/>
      <w:lvlText w:val="o"/>
      <w:lvlJc w:val="left"/>
      <w:pPr>
        <w:ind w:left="1632" w:hanging="360"/>
      </w:pPr>
      <w:rPr>
        <w:rFonts w:ascii="Courier New" w:hAnsi="Courier New" w:cs="Courier New" w:hint="default"/>
      </w:rPr>
    </w:lvl>
    <w:lvl w:ilvl="2" w:tplc="08090005" w:tentative="1">
      <w:start w:val="1"/>
      <w:numFmt w:val="bullet"/>
      <w:lvlText w:val=""/>
      <w:lvlJc w:val="left"/>
      <w:pPr>
        <w:ind w:left="2352" w:hanging="360"/>
      </w:pPr>
      <w:rPr>
        <w:rFonts w:ascii="Wingdings" w:hAnsi="Wingdings" w:hint="default"/>
      </w:rPr>
    </w:lvl>
    <w:lvl w:ilvl="3" w:tplc="08090001" w:tentative="1">
      <w:start w:val="1"/>
      <w:numFmt w:val="bullet"/>
      <w:lvlText w:val=""/>
      <w:lvlJc w:val="left"/>
      <w:pPr>
        <w:ind w:left="3072" w:hanging="360"/>
      </w:pPr>
      <w:rPr>
        <w:rFonts w:ascii="Symbol" w:hAnsi="Symbol" w:hint="default"/>
      </w:rPr>
    </w:lvl>
    <w:lvl w:ilvl="4" w:tplc="08090003" w:tentative="1">
      <w:start w:val="1"/>
      <w:numFmt w:val="bullet"/>
      <w:lvlText w:val="o"/>
      <w:lvlJc w:val="left"/>
      <w:pPr>
        <w:ind w:left="3792" w:hanging="360"/>
      </w:pPr>
      <w:rPr>
        <w:rFonts w:ascii="Courier New" w:hAnsi="Courier New" w:cs="Courier New" w:hint="default"/>
      </w:rPr>
    </w:lvl>
    <w:lvl w:ilvl="5" w:tplc="08090005" w:tentative="1">
      <w:start w:val="1"/>
      <w:numFmt w:val="bullet"/>
      <w:lvlText w:val=""/>
      <w:lvlJc w:val="left"/>
      <w:pPr>
        <w:ind w:left="4512" w:hanging="360"/>
      </w:pPr>
      <w:rPr>
        <w:rFonts w:ascii="Wingdings" w:hAnsi="Wingdings" w:hint="default"/>
      </w:rPr>
    </w:lvl>
    <w:lvl w:ilvl="6" w:tplc="08090001" w:tentative="1">
      <w:start w:val="1"/>
      <w:numFmt w:val="bullet"/>
      <w:lvlText w:val=""/>
      <w:lvlJc w:val="left"/>
      <w:pPr>
        <w:ind w:left="5232" w:hanging="360"/>
      </w:pPr>
      <w:rPr>
        <w:rFonts w:ascii="Symbol" w:hAnsi="Symbol" w:hint="default"/>
      </w:rPr>
    </w:lvl>
    <w:lvl w:ilvl="7" w:tplc="08090003" w:tentative="1">
      <w:start w:val="1"/>
      <w:numFmt w:val="bullet"/>
      <w:lvlText w:val="o"/>
      <w:lvlJc w:val="left"/>
      <w:pPr>
        <w:ind w:left="5952" w:hanging="360"/>
      </w:pPr>
      <w:rPr>
        <w:rFonts w:ascii="Courier New" w:hAnsi="Courier New" w:cs="Courier New" w:hint="default"/>
      </w:rPr>
    </w:lvl>
    <w:lvl w:ilvl="8" w:tplc="08090005" w:tentative="1">
      <w:start w:val="1"/>
      <w:numFmt w:val="bullet"/>
      <w:lvlText w:val=""/>
      <w:lvlJc w:val="left"/>
      <w:pPr>
        <w:ind w:left="6672" w:hanging="360"/>
      </w:pPr>
      <w:rPr>
        <w:rFonts w:ascii="Wingdings" w:hAnsi="Wingdings" w:hint="default"/>
      </w:rPr>
    </w:lvl>
  </w:abstractNum>
  <w:abstractNum w:abstractNumId="24" w15:restartNumberingAfterBreak="0">
    <w:nsid w:val="43013B32"/>
    <w:multiLevelType w:val="hybridMultilevel"/>
    <w:tmpl w:val="7DAEF6CE"/>
    <w:lvl w:ilvl="0" w:tplc="08090001">
      <w:start w:val="1"/>
      <w:numFmt w:val="bullet"/>
      <w:lvlText w:val=""/>
      <w:lvlJc w:val="left"/>
      <w:pPr>
        <w:ind w:left="1210" w:hanging="360"/>
      </w:pPr>
      <w:rPr>
        <w:rFonts w:ascii="Symbol" w:hAnsi="Symbol" w:hint="default"/>
      </w:rPr>
    </w:lvl>
    <w:lvl w:ilvl="1" w:tplc="08090003" w:tentative="1">
      <w:start w:val="1"/>
      <w:numFmt w:val="bullet"/>
      <w:lvlText w:val="o"/>
      <w:lvlJc w:val="left"/>
      <w:pPr>
        <w:ind w:left="1930" w:hanging="360"/>
      </w:pPr>
      <w:rPr>
        <w:rFonts w:ascii="Courier New" w:hAnsi="Courier New" w:cs="Courier New" w:hint="default"/>
      </w:rPr>
    </w:lvl>
    <w:lvl w:ilvl="2" w:tplc="08090005" w:tentative="1">
      <w:start w:val="1"/>
      <w:numFmt w:val="bullet"/>
      <w:lvlText w:val=""/>
      <w:lvlJc w:val="left"/>
      <w:pPr>
        <w:ind w:left="2650" w:hanging="360"/>
      </w:pPr>
      <w:rPr>
        <w:rFonts w:ascii="Wingdings" w:hAnsi="Wingdings" w:hint="default"/>
      </w:rPr>
    </w:lvl>
    <w:lvl w:ilvl="3" w:tplc="08090001" w:tentative="1">
      <w:start w:val="1"/>
      <w:numFmt w:val="bullet"/>
      <w:lvlText w:val=""/>
      <w:lvlJc w:val="left"/>
      <w:pPr>
        <w:ind w:left="3370" w:hanging="360"/>
      </w:pPr>
      <w:rPr>
        <w:rFonts w:ascii="Symbol" w:hAnsi="Symbol" w:hint="default"/>
      </w:rPr>
    </w:lvl>
    <w:lvl w:ilvl="4" w:tplc="08090003" w:tentative="1">
      <w:start w:val="1"/>
      <w:numFmt w:val="bullet"/>
      <w:lvlText w:val="o"/>
      <w:lvlJc w:val="left"/>
      <w:pPr>
        <w:ind w:left="4090" w:hanging="360"/>
      </w:pPr>
      <w:rPr>
        <w:rFonts w:ascii="Courier New" w:hAnsi="Courier New" w:cs="Courier New" w:hint="default"/>
      </w:rPr>
    </w:lvl>
    <w:lvl w:ilvl="5" w:tplc="08090005" w:tentative="1">
      <w:start w:val="1"/>
      <w:numFmt w:val="bullet"/>
      <w:lvlText w:val=""/>
      <w:lvlJc w:val="left"/>
      <w:pPr>
        <w:ind w:left="4810" w:hanging="360"/>
      </w:pPr>
      <w:rPr>
        <w:rFonts w:ascii="Wingdings" w:hAnsi="Wingdings" w:hint="default"/>
      </w:rPr>
    </w:lvl>
    <w:lvl w:ilvl="6" w:tplc="08090001" w:tentative="1">
      <w:start w:val="1"/>
      <w:numFmt w:val="bullet"/>
      <w:lvlText w:val=""/>
      <w:lvlJc w:val="left"/>
      <w:pPr>
        <w:ind w:left="5530" w:hanging="360"/>
      </w:pPr>
      <w:rPr>
        <w:rFonts w:ascii="Symbol" w:hAnsi="Symbol" w:hint="default"/>
      </w:rPr>
    </w:lvl>
    <w:lvl w:ilvl="7" w:tplc="08090003" w:tentative="1">
      <w:start w:val="1"/>
      <w:numFmt w:val="bullet"/>
      <w:lvlText w:val="o"/>
      <w:lvlJc w:val="left"/>
      <w:pPr>
        <w:ind w:left="6250" w:hanging="360"/>
      </w:pPr>
      <w:rPr>
        <w:rFonts w:ascii="Courier New" w:hAnsi="Courier New" w:cs="Courier New" w:hint="default"/>
      </w:rPr>
    </w:lvl>
    <w:lvl w:ilvl="8" w:tplc="08090005" w:tentative="1">
      <w:start w:val="1"/>
      <w:numFmt w:val="bullet"/>
      <w:lvlText w:val=""/>
      <w:lvlJc w:val="left"/>
      <w:pPr>
        <w:ind w:left="6970" w:hanging="360"/>
      </w:pPr>
      <w:rPr>
        <w:rFonts w:ascii="Wingdings" w:hAnsi="Wingdings" w:hint="default"/>
      </w:rPr>
    </w:lvl>
  </w:abstractNum>
  <w:abstractNum w:abstractNumId="25" w15:restartNumberingAfterBreak="0">
    <w:nsid w:val="537E464F"/>
    <w:multiLevelType w:val="hybridMultilevel"/>
    <w:tmpl w:val="6526E1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8101E6F"/>
    <w:multiLevelType w:val="hybridMultilevel"/>
    <w:tmpl w:val="614ACE24"/>
    <w:lvl w:ilvl="0" w:tplc="FD8A4B68">
      <w:start w:val="1"/>
      <w:numFmt w:val="bullet"/>
      <w:lvlText w:val="•"/>
      <w:lvlJc w:val="left"/>
      <w:pPr>
        <w:tabs>
          <w:tab w:val="num" w:pos="720"/>
        </w:tabs>
        <w:ind w:left="720" w:hanging="360"/>
      </w:pPr>
      <w:rPr>
        <w:rFonts w:ascii="Arial" w:hAnsi="Arial" w:hint="default"/>
      </w:rPr>
    </w:lvl>
    <w:lvl w:ilvl="1" w:tplc="08090001">
      <w:start w:val="1"/>
      <w:numFmt w:val="bullet"/>
      <w:lvlText w:val=""/>
      <w:lvlJc w:val="left"/>
      <w:pPr>
        <w:tabs>
          <w:tab w:val="num" w:pos="360"/>
        </w:tabs>
        <w:ind w:left="360" w:hanging="360"/>
      </w:pPr>
      <w:rPr>
        <w:rFonts w:ascii="Symbol" w:hAnsi="Symbol" w:hint="default"/>
      </w:rPr>
    </w:lvl>
    <w:lvl w:ilvl="2" w:tplc="DD884918">
      <w:start w:val="1"/>
      <w:numFmt w:val="bullet"/>
      <w:lvlText w:val="•"/>
      <w:lvlJc w:val="left"/>
      <w:pPr>
        <w:tabs>
          <w:tab w:val="num" w:pos="927"/>
        </w:tabs>
        <w:ind w:left="927" w:hanging="360"/>
      </w:pPr>
      <w:rPr>
        <w:rFonts w:ascii="Arial" w:hAnsi="Arial" w:hint="default"/>
      </w:rPr>
    </w:lvl>
    <w:lvl w:ilvl="3" w:tplc="9E5818F6">
      <w:start w:val="1"/>
      <w:numFmt w:val="bullet"/>
      <w:lvlText w:val="•"/>
      <w:lvlJc w:val="left"/>
      <w:pPr>
        <w:tabs>
          <w:tab w:val="num" w:pos="2880"/>
        </w:tabs>
        <w:ind w:left="2880" w:hanging="360"/>
      </w:pPr>
      <w:rPr>
        <w:rFonts w:ascii="Arial" w:hAnsi="Arial" w:hint="default"/>
      </w:rPr>
    </w:lvl>
    <w:lvl w:ilvl="4" w:tplc="D4321BA8">
      <w:start w:val="1"/>
      <w:numFmt w:val="bullet"/>
      <w:lvlText w:val="•"/>
      <w:lvlJc w:val="left"/>
      <w:pPr>
        <w:tabs>
          <w:tab w:val="num" w:pos="3600"/>
        </w:tabs>
        <w:ind w:left="3600" w:hanging="360"/>
      </w:pPr>
      <w:rPr>
        <w:rFonts w:ascii="Arial" w:hAnsi="Arial" w:hint="default"/>
      </w:rPr>
    </w:lvl>
    <w:lvl w:ilvl="5" w:tplc="6714FB38">
      <w:start w:val="1"/>
      <w:numFmt w:val="bullet"/>
      <w:lvlText w:val="•"/>
      <w:lvlJc w:val="left"/>
      <w:pPr>
        <w:tabs>
          <w:tab w:val="num" w:pos="4320"/>
        </w:tabs>
        <w:ind w:left="4320" w:hanging="360"/>
      </w:pPr>
      <w:rPr>
        <w:rFonts w:ascii="Arial" w:hAnsi="Arial" w:hint="default"/>
      </w:rPr>
    </w:lvl>
    <w:lvl w:ilvl="6" w:tplc="3C6C8206">
      <w:start w:val="1"/>
      <w:numFmt w:val="bullet"/>
      <w:lvlText w:val="•"/>
      <w:lvlJc w:val="left"/>
      <w:pPr>
        <w:tabs>
          <w:tab w:val="num" w:pos="5040"/>
        </w:tabs>
        <w:ind w:left="5040" w:hanging="360"/>
      </w:pPr>
      <w:rPr>
        <w:rFonts w:ascii="Arial" w:hAnsi="Arial" w:hint="default"/>
      </w:rPr>
    </w:lvl>
    <w:lvl w:ilvl="7" w:tplc="A8BEFE54">
      <w:start w:val="1"/>
      <w:numFmt w:val="bullet"/>
      <w:lvlText w:val="•"/>
      <w:lvlJc w:val="left"/>
      <w:pPr>
        <w:tabs>
          <w:tab w:val="num" w:pos="5760"/>
        </w:tabs>
        <w:ind w:left="5760" w:hanging="360"/>
      </w:pPr>
      <w:rPr>
        <w:rFonts w:ascii="Arial" w:hAnsi="Arial" w:hint="default"/>
      </w:rPr>
    </w:lvl>
    <w:lvl w:ilvl="8" w:tplc="5FC0D78E" w:tentative="1">
      <w:start w:val="1"/>
      <w:numFmt w:val="bullet"/>
      <w:lvlText w:val="•"/>
      <w:lvlJc w:val="left"/>
      <w:pPr>
        <w:tabs>
          <w:tab w:val="num" w:pos="6480"/>
        </w:tabs>
        <w:ind w:left="6480" w:hanging="360"/>
      </w:pPr>
      <w:rPr>
        <w:rFonts w:ascii="Arial" w:hAnsi="Arial" w:hint="default"/>
      </w:rPr>
    </w:lvl>
  </w:abstractNum>
  <w:abstractNum w:abstractNumId="27" w15:restartNumberingAfterBreak="0">
    <w:nsid w:val="58AD35BD"/>
    <w:multiLevelType w:val="hybridMultilevel"/>
    <w:tmpl w:val="8AC8866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8" w15:restartNumberingAfterBreak="0">
    <w:nsid w:val="61A12695"/>
    <w:multiLevelType w:val="hybridMultilevel"/>
    <w:tmpl w:val="C53AF49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9" w15:restartNumberingAfterBreak="0">
    <w:nsid w:val="64851F7C"/>
    <w:multiLevelType w:val="hybridMultilevel"/>
    <w:tmpl w:val="10B06C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4CB1451"/>
    <w:multiLevelType w:val="multilevel"/>
    <w:tmpl w:val="AC64FAE8"/>
    <w:lvl w:ilvl="0">
      <w:start w:val="1"/>
      <w:numFmt w:val="decimal"/>
      <w:lvlText w:val="%1."/>
      <w:lvlJc w:val="left"/>
      <w:pPr>
        <w:ind w:left="360" w:hanging="360"/>
      </w:pPr>
      <w:rPr>
        <w:rFonts w:hint="default"/>
      </w:rPr>
    </w:lvl>
    <w:lvl w:ilvl="1">
      <w:start w:val="7"/>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31" w15:restartNumberingAfterBreak="0">
    <w:nsid w:val="65DA2780"/>
    <w:multiLevelType w:val="hybridMultilevel"/>
    <w:tmpl w:val="4A3C55C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74506D0"/>
    <w:multiLevelType w:val="hybridMultilevel"/>
    <w:tmpl w:val="30A6AB6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3" w15:restartNumberingAfterBreak="0">
    <w:nsid w:val="6C874F32"/>
    <w:multiLevelType w:val="hybridMultilevel"/>
    <w:tmpl w:val="FDC4FFE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DF94513"/>
    <w:multiLevelType w:val="hybridMultilevel"/>
    <w:tmpl w:val="AD9E2D30"/>
    <w:lvl w:ilvl="0" w:tplc="08090001">
      <w:start w:val="1"/>
      <w:numFmt w:val="bullet"/>
      <w:lvlText w:val=""/>
      <w:lvlJc w:val="left"/>
      <w:pPr>
        <w:ind w:left="785" w:hanging="360"/>
      </w:pPr>
      <w:rPr>
        <w:rFonts w:ascii="Symbol" w:hAnsi="Symbol" w:hint="default"/>
      </w:rPr>
    </w:lvl>
    <w:lvl w:ilvl="1" w:tplc="08090003">
      <w:start w:val="1"/>
      <w:numFmt w:val="bullet"/>
      <w:lvlText w:val="o"/>
      <w:lvlJc w:val="left"/>
      <w:pPr>
        <w:ind w:left="1505" w:hanging="360"/>
      </w:pPr>
      <w:rPr>
        <w:rFonts w:ascii="Courier New" w:hAnsi="Courier New" w:cs="Courier New" w:hint="default"/>
      </w:rPr>
    </w:lvl>
    <w:lvl w:ilvl="2" w:tplc="08090005" w:tentative="1">
      <w:start w:val="1"/>
      <w:numFmt w:val="bullet"/>
      <w:lvlText w:val=""/>
      <w:lvlJc w:val="left"/>
      <w:pPr>
        <w:ind w:left="2225" w:hanging="360"/>
      </w:pPr>
      <w:rPr>
        <w:rFonts w:ascii="Wingdings" w:hAnsi="Wingdings" w:hint="default"/>
      </w:rPr>
    </w:lvl>
    <w:lvl w:ilvl="3" w:tplc="08090001" w:tentative="1">
      <w:start w:val="1"/>
      <w:numFmt w:val="bullet"/>
      <w:lvlText w:val=""/>
      <w:lvlJc w:val="left"/>
      <w:pPr>
        <w:ind w:left="2945" w:hanging="360"/>
      </w:pPr>
      <w:rPr>
        <w:rFonts w:ascii="Symbol" w:hAnsi="Symbol" w:hint="default"/>
      </w:rPr>
    </w:lvl>
    <w:lvl w:ilvl="4" w:tplc="08090003" w:tentative="1">
      <w:start w:val="1"/>
      <w:numFmt w:val="bullet"/>
      <w:lvlText w:val="o"/>
      <w:lvlJc w:val="left"/>
      <w:pPr>
        <w:ind w:left="3665" w:hanging="360"/>
      </w:pPr>
      <w:rPr>
        <w:rFonts w:ascii="Courier New" w:hAnsi="Courier New" w:cs="Courier New" w:hint="default"/>
      </w:rPr>
    </w:lvl>
    <w:lvl w:ilvl="5" w:tplc="08090005" w:tentative="1">
      <w:start w:val="1"/>
      <w:numFmt w:val="bullet"/>
      <w:lvlText w:val=""/>
      <w:lvlJc w:val="left"/>
      <w:pPr>
        <w:ind w:left="4385" w:hanging="360"/>
      </w:pPr>
      <w:rPr>
        <w:rFonts w:ascii="Wingdings" w:hAnsi="Wingdings" w:hint="default"/>
      </w:rPr>
    </w:lvl>
    <w:lvl w:ilvl="6" w:tplc="08090001" w:tentative="1">
      <w:start w:val="1"/>
      <w:numFmt w:val="bullet"/>
      <w:lvlText w:val=""/>
      <w:lvlJc w:val="left"/>
      <w:pPr>
        <w:ind w:left="5105" w:hanging="360"/>
      </w:pPr>
      <w:rPr>
        <w:rFonts w:ascii="Symbol" w:hAnsi="Symbol" w:hint="default"/>
      </w:rPr>
    </w:lvl>
    <w:lvl w:ilvl="7" w:tplc="08090003" w:tentative="1">
      <w:start w:val="1"/>
      <w:numFmt w:val="bullet"/>
      <w:lvlText w:val="o"/>
      <w:lvlJc w:val="left"/>
      <w:pPr>
        <w:ind w:left="5825" w:hanging="360"/>
      </w:pPr>
      <w:rPr>
        <w:rFonts w:ascii="Courier New" w:hAnsi="Courier New" w:cs="Courier New" w:hint="default"/>
      </w:rPr>
    </w:lvl>
    <w:lvl w:ilvl="8" w:tplc="08090005" w:tentative="1">
      <w:start w:val="1"/>
      <w:numFmt w:val="bullet"/>
      <w:lvlText w:val=""/>
      <w:lvlJc w:val="left"/>
      <w:pPr>
        <w:ind w:left="6545" w:hanging="360"/>
      </w:pPr>
      <w:rPr>
        <w:rFonts w:ascii="Wingdings" w:hAnsi="Wingdings" w:hint="default"/>
      </w:rPr>
    </w:lvl>
  </w:abstractNum>
  <w:abstractNum w:abstractNumId="35" w15:restartNumberingAfterBreak="0">
    <w:nsid w:val="73653F31"/>
    <w:multiLevelType w:val="hybridMultilevel"/>
    <w:tmpl w:val="8B72F90E"/>
    <w:lvl w:ilvl="0" w:tplc="2DCEB32C">
      <w:start w:val="1"/>
      <w:numFmt w:val="bullet"/>
      <w:lvlText w:val="•"/>
      <w:lvlJc w:val="left"/>
      <w:pPr>
        <w:tabs>
          <w:tab w:val="num" w:pos="720"/>
        </w:tabs>
        <w:ind w:left="720" w:hanging="360"/>
      </w:pPr>
      <w:rPr>
        <w:rFonts w:ascii="Arial" w:hAnsi="Arial" w:hint="default"/>
        <w:sz w:val="24"/>
        <w:szCs w:val="24"/>
      </w:rPr>
    </w:lvl>
    <w:lvl w:ilvl="1" w:tplc="08090001">
      <w:start w:val="1"/>
      <w:numFmt w:val="bullet"/>
      <w:lvlText w:val=""/>
      <w:lvlJc w:val="left"/>
      <w:pPr>
        <w:tabs>
          <w:tab w:val="num" w:pos="360"/>
        </w:tabs>
        <w:ind w:left="360" w:hanging="360"/>
      </w:pPr>
      <w:rPr>
        <w:rFonts w:ascii="Symbol" w:hAnsi="Symbol" w:hint="default"/>
      </w:rPr>
    </w:lvl>
    <w:lvl w:ilvl="2" w:tplc="08090001">
      <w:start w:val="1"/>
      <w:numFmt w:val="bullet"/>
      <w:lvlText w:val=""/>
      <w:lvlJc w:val="left"/>
      <w:pPr>
        <w:ind w:left="927" w:hanging="360"/>
      </w:pPr>
      <w:rPr>
        <w:rFonts w:ascii="Symbol" w:hAnsi="Symbol" w:hint="default"/>
      </w:rPr>
    </w:lvl>
    <w:lvl w:ilvl="3" w:tplc="9E5818F6">
      <w:start w:val="1"/>
      <w:numFmt w:val="bullet"/>
      <w:lvlText w:val="•"/>
      <w:lvlJc w:val="left"/>
      <w:pPr>
        <w:tabs>
          <w:tab w:val="num" w:pos="2880"/>
        </w:tabs>
        <w:ind w:left="2880" w:hanging="360"/>
      </w:pPr>
      <w:rPr>
        <w:rFonts w:ascii="Arial" w:hAnsi="Arial" w:hint="default"/>
      </w:rPr>
    </w:lvl>
    <w:lvl w:ilvl="4" w:tplc="D4321BA8">
      <w:start w:val="1"/>
      <w:numFmt w:val="bullet"/>
      <w:lvlText w:val="•"/>
      <w:lvlJc w:val="left"/>
      <w:pPr>
        <w:tabs>
          <w:tab w:val="num" w:pos="3600"/>
        </w:tabs>
        <w:ind w:left="3600" w:hanging="360"/>
      </w:pPr>
      <w:rPr>
        <w:rFonts w:ascii="Arial" w:hAnsi="Arial" w:hint="default"/>
      </w:rPr>
    </w:lvl>
    <w:lvl w:ilvl="5" w:tplc="6714FB38">
      <w:start w:val="1"/>
      <w:numFmt w:val="bullet"/>
      <w:lvlText w:val="•"/>
      <w:lvlJc w:val="left"/>
      <w:pPr>
        <w:tabs>
          <w:tab w:val="num" w:pos="4320"/>
        </w:tabs>
        <w:ind w:left="4320" w:hanging="360"/>
      </w:pPr>
      <w:rPr>
        <w:rFonts w:ascii="Arial" w:hAnsi="Arial" w:hint="default"/>
      </w:rPr>
    </w:lvl>
    <w:lvl w:ilvl="6" w:tplc="3C6C8206">
      <w:start w:val="1"/>
      <w:numFmt w:val="bullet"/>
      <w:lvlText w:val="•"/>
      <w:lvlJc w:val="left"/>
      <w:pPr>
        <w:tabs>
          <w:tab w:val="num" w:pos="5040"/>
        </w:tabs>
        <w:ind w:left="5040" w:hanging="360"/>
      </w:pPr>
      <w:rPr>
        <w:rFonts w:ascii="Arial" w:hAnsi="Arial" w:hint="default"/>
      </w:rPr>
    </w:lvl>
    <w:lvl w:ilvl="7" w:tplc="A8BEFE54">
      <w:start w:val="1"/>
      <w:numFmt w:val="bullet"/>
      <w:lvlText w:val="•"/>
      <w:lvlJc w:val="left"/>
      <w:pPr>
        <w:tabs>
          <w:tab w:val="num" w:pos="5760"/>
        </w:tabs>
        <w:ind w:left="5760" w:hanging="360"/>
      </w:pPr>
      <w:rPr>
        <w:rFonts w:ascii="Arial" w:hAnsi="Arial" w:hint="default"/>
      </w:rPr>
    </w:lvl>
    <w:lvl w:ilvl="8" w:tplc="5FC0D78E" w:tentative="1">
      <w:start w:val="1"/>
      <w:numFmt w:val="bullet"/>
      <w:lvlText w:val="•"/>
      <w:lvlJc w:val="left"/>
      <w:pPr>
        <w:tabs>
          <w:tab w:val="num" w:pos="6480"/>
        </w:tabs>
        <w:ind w:left="6480" w:hanging="360"/>
      </w:pPr>
      <w:rPr>
        <w:rFonts w:ascii="Arial" w:hAnsi="Arial" w:hint="default"/>
      </w:rPr>
    </w:lvl>
  </w:abstractNum>
  <w:abstractNum w:abstractNumId="36" w15:restartNumberingAfterBreak="0">
    <w:nsid w:val="78CB4A75"/>
    <w:multiLevelType w:val="hybridMultilevel"/>
    <w:tmpl w:val="5DD8C1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C146C6E"/>
    <w:multiLevelType w:val="hybridMultilevel"/>
    <w:tmpl w:val="1DCED01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003553108">
    <w:abstractNumId w:val="9"/>
  </w:num>
  <w:num w:numId="2" w16cid:durableId="847988543">
    <w:abstractNumId w:val="1"/>
  </w:num>
  <w:num w:numId="3" w16cid:durableId="1648514714">
    <w:abstractNumId w:val="17"/>
  </w:num>
  <w:num w:numId="4" w16cid:durableId="400911080">
    <w:abstractNumId w:val="19"/>
  </w:num>
  <w:num w:numId="5" w16cid:durableId="336033694">
    <w:abstractNumId w:val="27"/>
  </w:num>
  <w:num w:numId="6" w16cid:durableId="493303578">
    <w:abstractNumId w:val="26"/>
  </w:num>
  <w:num w:numId="7" w16cid:durableId="946081493">
    <w:abstractNumId w:val="37"/>
  </w:num>
  <w:num w:numId="8" w16cid:durableId="799104893">
    <w:abstractNumId w:val="31"/>
  </w:num>
  <w:num w:numId="9" w16cid:durableId="2102557185">
    <w:abstractNumId w:val="34"/>
  </w:num>
  <w:num w:numId="10" w16cid:durableId="105540409">
    <w:abstractNumId w:val="30"/>
  </w:num>
  <w:num w:numId="11" w16cid:durableId="1537960625">
    <w:abstractNumId w:val="15"/>
  </w:num>
  <w:num w:numId="12" w16cid:durableId="1673334599">
    <w:abstractNumId w:val="2"/>
  </w:num>
  <w:num w:numId="13" w16cid:durableId="814835036">
    <w:abstractNumId w:val="33"/>
  </w:num>
  <w:num w:numId="14" w16cid:durableId="1499996734">
    <w:abstractNumId w:val="21"/>
  </w:num>
  <w:num w:numId="15" w16cid:durableId="472911089">
    <w:abstractNumId w:val="0"/>
  </w:num>
  <w:num w:numId="16" w16cid:durableId="2043551464">
    <w:abstractNumId w:val="25"/>
  </w:num>
  <w:num w:numId="17" w16cid:durableId="1085299149">
    <w:abstractNumId w:val="8"/>
  </w:num>
  <w:num w:numId="18" w16cid:durableId="1321082132">
    <w:abstractNumId w:val="35"/>
  </w:num>
  <w:num w:numId="19" w16cid:durableId="567309292">
    <w:abstractNumId w:val="14"/>
  </w:num>
  <w:num w:numId="20" w16cid:durableId="355468608">
    <w:abstractNumId w:val="22"/>
  </w:num>
  <w:num w:numId="21" w16cid:durableId="1608149035">
    <w:abstractNumId w:val="6"/>
  </w:num>
  <w:num w:numId="22" w16cid:durableId="518663826">
    <w:abstractNumId w:val="5"/>
  </w:num>
  <w:num w:numId="23" w16cid:durableId="350763527">
    <w:abstractNumId w:val="7"/>
  </w:num>
  <w:num w:numId="24" w16cid:durableId="320890605">
    <w:abstractNumId w:val="23"/>
  </w:num>
  <w:num w:numId="25" w16cid:durableId="1884367284">
    <w:abstractNumId w:val="11"/>
  </w:num>
  <w:num w:numId="26" w16cid:durableId="4014308">
    <w:abstractNumId w:val="13"/>
  </w:num>
  <w:num w:numId="27" w16cid:durableId="86388371">
    <w:abstractNumId w:val="18"/>
  </w:num>
  <w:num w:numId="28" w16cid:durableId="599025181">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089887161">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05358060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777284181">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385638738">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66153925">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717245006">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15312400">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3113930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2147047490">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518470226">
    <w:abstractNumId w:val="4"/>
  </w:num>
  <w:num w:numId="39" w16cid:durableId="1483497949">
    <w:abstractNumId w:val="12"/>
  </w:num>
  <w:num w:numId="40" w16cid:durableId="1927643061">
    <w:abstractNumId w:val="20"/>
  </w:num>
  <w:num w:numId="41" w16cid:durableId="886721429">
    <w:abstractNumId w:val="3"/>
  </w:num>
  <w:num w:numId="42" w16cid:durableId="1494030743">
    <w:abstractNumId w:val="24"/>
  </w:num>
  <w:num w:numId="43" w16cid:durableId="844827327">
    <w:abstractNumId w:val="29"/>
  </w:num>
  <w:num w:numId="44" w16cid:durableId="1245802563">
    <w:abstractNumId w:val="36"/>
  </w:num>
  <w:num w:numId="45" w16cid:durableId="620960847">
    <w:abstractNumId w:val="16"/>
  </w:num>
  <w:num w:numId="46" w16cid:durableId="1909028013">
    <w:abstractNumId w:val="28"/>
  </w:num>
  <w:num w:numId="47" w16cid:durableId="94712897">
    <w:abstractNumId w:val="32"/>
  </w:num>
  <w:num w:numId="48" w16cid:durableId="702706792">
    <w:abstractNumId w:val="10"/>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A1297"/>
    <w:rsid w:val="00000C09"/>
    <w:rsid w:val="00001AE6"/>
    <w:rsid w:val="00002271"/>
    <w:rsid w:val="000042EA"/>
    <w:rsid w:val="0000532F"/>
    <w:rsid w:val="00006820"/>
    <w:rsid w:val="00006ED6"/>
    <w:rsid w:val="00011403"/>
    <w:rsid w:val="000114C5"/>
    <w:rsid w:val="0001165A"/>
    <w:rsid w:val="00011840"/>
    <w:rsid w:val="000123AD"/>
    <w:rsid w:val="00012EC0"/>
    <w:rsid w:val="00013C55"/>
    <w:rsid w:val="00015A81"/>
    <w:rsid w:val="00015CC4"/>
    <w:rsid w:val="00017162"/>
    <w:rsid w:val="000201CD"/>
    <w:rsid w:val="00021FF6"/>
    <w:rsid w:val="000238BD"/>
    <w:rsid w:val="000248F9"/>
    <w:rsid w:val="00024BF9"/>
    <w:rsid w:val="00024F9D"/>
    <w:rsid w:val="00030A69"/>
    <w:rsid w:val="00031D34"/>
    <w:rsid w:val="0003241F"/>
    <w:rsid w:val="0003358D"/>
    <w:rsid w:val="000369B3"/>
    <w:rsid w:val="000425C5"/>
    <w:rsid w:val="00042FB9"/>
    <w:rsid w:val="0004503D"/>
    <w:rsid w:val="00045C1C"/>
    <w:rsid w:val="000472B1"/>
    <w:rsid w:val="000520B7"/>
    <w:rsid w:val="00052719"/>
    <w:rsid w:val="000546D1"/>
    <w:rsid w:val="00054A35"/>
    <w:rsid w:val="000551C6"/>
    <w:rsid w:val="0005533A"/>
    <w:rsid w:val="00057288"/>
    <w:rsid w:val="00060B1B"/>
    <w:rsid w:val="00063060"/>
    <w:rsid w:val="00064740"/>
    <w:rsid w:val="00065D0B"/>
    <w:rsid w:val="00066753"/>
    <w:rsid w:val="00066996"/>
    <w:rsid w:val="00067C88"/>
    <w:rsid w:val="00071417"/>
    <w:rsid w:val="000734D7"/>
    <w:rsid w:val="0007367B"/>
    <w:rsid w:val="00076312"/>
    <w:rsid w:val="00081976"/>
    <w:rsid w:val="00084E5C"/>
    <w:rsid w:val="00087E90"/>
    <w:rsid w:val="00090B46"/>
    <w:rsid w:val="000921C2"/>
    <w:rsid w:val="00092D2A"/>
    <w:rsid w:val="00096EBA"/>
    <w:rsid w:val="00097333"/>
    <w:rsid w:val="000A007E"/>
    <w:rsid w:val="000A47C9"/>
    <w:rsid w:val="000A573A"/>
    <w:rsid w:val="000A5B95"/>
    <w:rsid w:val="000A6319"/>
    <w:rsid w:val="000B0B24"/>
    <w:rsid w:val="000B1A86"/>
    <w:rsid w:val="000B4E45"/>
    <w:rsid w:val="000B528B"/>
    <w:rsid w:val="000B56C0"/>
    <w:rsid w:val="000B760A"/>
    <w:rsid w:val="000B78AF"/>
    <w:rsid w:val="000C01A2"/>
    <w:rsid w:val="000C0BD2"/>
    <w:rsid w:val="000C1F25"/>
    <w:rsid w:val="000C2CF6"/>
    <w:rsid w:val="000C398C"/>
    <w:rsid w:val="000C416D"/>
    <w:rsid w:val="000C50F3"/>
    <w:rsid w:val="000C5DFC"/>
    <w:rsid w:val="000C64A1"/>
    <w:rsid w:val="000C6815"/>
    <w:rsid w:val="000D080B"/>
    <w:rsid w:val="000D25EC"/>
    <w:rsid w:val="000D26E1"/>
    <w:rsid w:val="000D3EF8"/>
    <w:rsid w:val="000D5721"/>
    <w:rsid w:val="000D66DF"/>
    <w:rsid w:val="000E0E64"/>
    <w:rsid w:val="000E16FF"/>
    <w:rsid w:val="000E1E07"/>
    <w:rsid w:val="000E2023"/>
    <w:rsid w:val="000E38A6"/>
    <w:rsid w:val="000E5E45"/>
    <w:rsid w:val="000E65D3"/>
    <w:rsid w:val="000E70A8"/>
    <w:rsid w:val="000F314A"/>
    <w:rsid w:val="000F443F"/>
    <w:rsid w:val="000F738E"/>
    <w:rsid w:val="000F79AD"/>
    <w:rsid w:val="000F7FC9"/>
    <w:rsid w:val="00101567"/>
    <w:rsid w:val="00101C26"/>
    <w:rsid w:val="001029FE"/>
    <w:rsid w:val="001039A0"/>
    <w:rsid w:val="00110158"/>
    <w:rsid w:val="0011090D"/>
    <w:rsid w:val="001121D6"/>
    <w:rsid w:val="00112499"/>
    <w:rsid w:val="001144E3"/>
    <w:rsid w:val="001156D6"/>
    <w:rsid w:val="00115DCD"/>
    <w:rsid w:val="00116806"/>
    <w:rsid w:val="00116B9F"/>
    <w:rsid w:val="00121588"/>
    <w:rsid w:val="00121F62"/>
    <w:rsid w:val="00122A2F"/>
    <w:rsid w:val="00124F9F"/>
    <w:rsid w:val="0013152A"/>
    <w:rsid w:val="0013238E"/>
    <w:rsid w:val="001328BB"/>
    <w:rsid w:val="001337D7"/>
    <w:rsid w:val="0013652D"/>
    <w:rsid w:val="00136EB4"/>
    <w:rsid w:val="0013727E"/>
    <w:rsid w:val="00137B97"/>
    <w:rsid w:val="001405FE"/>
    <w:rsid w:val="001450EE"/>
    <w:rsid w:val="00145477"/>
    <w:rsid w:val="00147489"/>
    <w:rsid w:val="001479D5"/>
    <w:rsid w:val="00150CF7"/>
    <w:rsid w:val="00151347"/>
    <w:rsid w:val="00152C57"/>
    <w:rsid w:val="00154BD7"/>
    <w:rsid w:val="001556BD"/>
    <w:rsid w:val="00155A50"/>
    <w:rsid w:val="00155BE3"/>
    <w:rsid w:val="00157EE8"/>
    <w:rsid w:val="00161FC8"/>
    <w:rsid w:val="00162BA8"/>
    <w:rsid w:val="00171E46"/>
    <w:rsid w:val="00173ED7"/>
    <w:rsid w:val="00174C0E"/>
    <w:rsid w:val="00177411"/>
    <w:rsid w:val="00180AA5"/>
    <w:rsid w:val="0018115B"/>
    <w:rsid w:val="0018141D"/>
    <w:rsid w:val="00181EAB"/>
    <w:rsid w:val="00182974"/>
    <w:rsid w:val="00183BDD"/>
    <w:rsid w:val="00183DB9"/>
    <w:rsid w:val="001858C2"/>
    <w:rsid w:val="001858D3"/>
    <w:rsid w:val="001859BF"/>
    <w:rsid w:val="0019262E"/>
    <w:rsid w:val="00192E5F"/>
    <w:rsid w:val="0019550C"/>
    <w:rsid w:val="001A34E3"/>
    <w:rsid w:val="001A3BA9"/>
    <w:rsid w:val="001A53E0"/>
    <w:rsid w:val="001A6820"/>
    <w:rsid w:val="001A6926"/>
    <w:rsid w:val="001B7356"/>
    <w:rsid w:val="001C138E"/>
    <w:rsid w:val="001C18AA"/>
    <w:rsid w:val="001C23A5"/>
    <w:rsid w:val="001C3126"/>
    <w:rsid w:val="001C5A6D"/>
    <w:rsid w:val="001C64DF"/>
    <w:rsid w:val="001C6E9C"/>
    <w:rsid w:val="001D3C29"/>
    <w:rsid w:val="001D4F41"/>
    <w:rsid w:val="001D5249"/>
    <w:rsid w:val="001D666D"/>
    <w:rsid w:val="001D7832"/>
    <w:rsid w:val="001E6EB2"/>
    <w:rsid w:val="001E79C1"/>
    <w:rsid w:val="001F2067"/>
    <w:rsid w:val="001F40BA"/>
    <w:rsid w:val="001F4B68"/>
    <w:rsid w:val="001F5036"/>
    <w:rsid w:val="00200828"/>
    <w:rsid w:val="00200A78"/>
    <w:rsid w:val="00201C5E"/>
    <w:rsid w:val="00201C9A"/>
    <w:rsid w:val="00205044"/>
    <w:rsid w:val="00205CED"/>
    <w:rsid w:val="002109C3"/>
    <w:rsid w:val="00212921"/>
    <w:rsid w:val="00213C32"/>
    <w:rsid w:val="00214801"/>
    <w:rsid w:val="002149CF"/>
    <w:rsid w:val="00216F4F"/>
    <w:rsid w:val="002177E6"/>
    <w:rsid w:val="00222BBE"/>
    <w:rsid w:val="002264FE"/>
    <w:rsid w:val="00226D38"/>
    <w:rsid w:val="00227FBE"/>
    <w:rsid w:val="00230164"/>
    <w:rsid w:val="0023210E"/>
    <w:rsid w:val="00232CD9"/>
    <w:rsid w:val="00235DD7"/>
    <w:rsid w:val="002421AB"/>
    <w:rsid w:val="00243831"/>
    <w:rsid w:val="00243BA2"/>
    <w:rsid w:val="00245814"/>
    <w:rsid w:val="00246C1F"/>
    <w:rsid w:val="002502BA"/>
    <w:rsid w:val="00250A1F"/>
    <w:rsid w:val="00252659"/>
    <w:rsid w:val="00253563"/>
    <w:rsid w:val="00253B33"/>
    <w:rsid w:val="00255D97"/>
    <w:rsid w:val="00256546"/>
    <w:rsid w:val="00256DC7"/>
    <w:rsid w:val="002575C4"/>
    <w:rsid w:val="00261E1C"/>
    <w:rsid w:val="00263537"/>
    <w:rsid w:val="00263DB8"/>
    <w:rsid w:val="00272F8C"/>
    <w:rsid w:val="00274C6D"/>
    <w:rsid w:val="00274F64"/>
    <w:rsid w:val="002823FB"/>
    <w:rsid w:val="00284268"/>
    <w:rsid w:val="00284F70"/>
    <w:rsid w:val="002856E9"/>
    <w:rsid w:val="00286018"/>
    <w:rsid w:val="00290334"/>
    <w:rsid w:val="00292D7C"/>
    <w:rsid w:val="00295251"/>
    <w:rsid w:val="002A06E4"/>
    <w:rsid w:val="002A0E2E"/>
    <w:rsid w:val="002A1297"/>
    <w:rsid w:val="002A1BD0"/>
    <w:rsid w:val="002A2559"/>
    <w:rsid w:val="002A27D2"/>
    <w:rsid w:val="002A5492"/>
    <w:rsid w:val="002A5712"/>
    <w:rsid w:val="002A593A"/>
    <w:rsid w:val="002A65CB"/>
    <w:rsid w:val="002A6D2F"/>
    <w:rsid w:val="002B1858"/>
    <w:rsid w:val="002B1947"/>
    <w:rsid w:val="002B1A56"/>
    <w:rsid w:val="002B2E2A"/>
    <w:rsid w:val="002B3D98"/>
    <w:rsid w:val="002B43F7"/>
    <w:rsid w:val="002B7687"/>
    <w:rsid w:val="002B7D53"/>
    <w:rsid w:val="002C2424"/>
    <w:rsid w:val="002C26B3"/>
    <w:rsid w:val="002C3A23"/>
    <w:rsid w:val="002C41C1"/>
    <w:rsid w:val="002C4692"/>
    <w:rsid w:val="002C7EB1"/>
    <w:rsid w:val="002D2661"/>
    <w:rsid w:val="002D5586"/>
    <w:rsid w:val="002D7F21"/>
    <w:rsid w:val="002E1CD4"/>
    <w:rsid w:val="002E7D5E"/>
    <w:rsid w:val="002F083F"/>
    <w:rsid w:val="002F097B"/>
    <w:rsid w:val="002F0A85"/>
    <w:rsid w:val="002F20CE"/>
    <w:rsid w:val="002F45D6"/>
    <w:rsid w:val="002F4B7B"/>
    <w:rsid w:val="002F5D47"/>
    <w:rsid w:val="002F6965"/>
    <w:rsid w:val="002F6EA0"/>
    <w:rsid w:val="002F6F27"/>
    <w:rsid w:val="00305282"/>
    <w:rsid w:val="00306CC1"/>
    <w:rsid w:val="00307108"/>
    <w:rsid w:val="00310EB5"/>
    <w:rsid w:val="003114DB"/>
    <w:rsid w:val="003133A8"/>
    <w:rsid w:val="0031488F"/>
    <w:rsid w:val="003152FC"/>
    <w:rsid w:val="00316FC1"/>
    <w:rsid w:val="00325CCE"/>
    <w:rsid w:val="00331C1D"/>
    <w:rsid w:val="00333E97"/>
    <w:rsid w:val="00334921"/>
    <w:rsid w:val="00334CD0"/>
    <w:rsid w:val="00340F6C"/>
    <w:rsid w:val="003410A6"/>
    <w:rsid w:val="00341B64"/>
    <w:rsid w:val="0034562F"/>
    <w:rsid w:val="00345A35"/>
    <w:rsid w:val="00345C6A"/>
    <w:rsid w:val="00352CD2"/>
    <w:rsid w:val="00354D96"/>
    <w:rsid w:val="00355072"/>
    <w:rsid w:val="0035760B"/>
    <w:rsid w:val="00360866"/>
    <w:rsid w:val="00363ED9"/>
    <w:rsid w:val="00365724"/>
    <w:rsid w:val="00373976"/>
    <w:rsid w:val="0037454E"/>
    <w:rsid w:val="00375106"/>
    <w:rsid w:val="00375E51"/>
    <w:rsid w:val="003818C3"/>
    <w:rsid w:val="00384B48"/>
    <w:rsid w:val="00386A71"/>
    <w:rsid w:val="00386AD5"/>
    <w:rsid w:val="00386F44"/>
    <w:rsid w:val="003926F6"/>
    <w:rsid w:val="00392BD1"/>
    <w:rsid w:val="0039416A"/>
    <w:rsid w:val="00396011"/>
    <w:rsid w:val="00396659"/>
    <w:rsid w:val="003A018B"/>
    <w:rsid w:val="003A2B1E"/>
    <w:rsid w:val="003A39BC"/>
    <w:rsid w:val="003B26F2"/>
    <w:rsid w:val="003B60D4"/>
    <w:rsid w:val="003C02FA"/>
    <w:rsid w:val="003C12B8"/>
    <w:rsid w:val="003C32AA"/>
    <w:rsid w:val="003C4E67"/>
    <w:rsid w:val="003C50CC"/>
    <w:rsid w:val="003C56E9"/>
    <w:rsid w:val="003C5FE2"/>
    <w:rsid w:val="003C6231"/>
    <w:rsid w:val="003C6B30"/>
    <w:rsid w:val="003D16A2"/>
    <w:rsid w:val="003D2D37"/>
    <w:rsid w:val="003D5A98"/>
    <w:rsid w:val="003D5DE0"/>
    <w:rsid w:val="003D68AD"/>
    <w:rsid w:val="003D6CDD"/>
    <w:rsid w:val="003D7757"/>
    <w:rsid w:val="003E03AB"/>
    <w:rsid w:val="003E327A"/>
    <w:rsid w:val="003E3423"/>
    <w:rsid w:val="003E7BB1"/>
    <w:rsid w:val="003E7BD4"/>
    <w:rsid w:val="003F07FF"/>
    <w:rsid w:val="003F3E35"/>
    <w:rsid w:val="003F5752"/>
    <w:rsid w:val="004004E5"/>
    <w:rsid w:val="004016AF"/>
    <w:rsid w:val="00403B75"/>
    <w:rsid w:val="00404F9F"/>
    <w:rsid w:val="00405006"/>
    <w:rsid w:val="00405514"/>
    <w:rsid w:val="00405E97"/>
    <w:rsid w:val="0040758D"/>
    <w:rsid w:val="00411474"/>
    <w:rsid w:val="0041148B"/>
    <w:rsid w:val="004120F5"/>
    <w:rsid w:val="004121D6"/>
    <w:rsid w:val="00414993"/>
    <w:rsid w:val="00414E25"/>
    <w:rsid w:val="00416432"/>
    <w:rsid w:val="00417B59"/>
    <w:rsid w:val="00422B7B"/>
    <w:rsid w:val="0042707C"/>
    <w:rsid w:val="004277FF"/>
    <w:rsid w:val="00430229"/>
    <w:rsid w:val="00430753"/>
    <w:rsid w:val="00432180"/>
    <w:rsid w:val="00434507"/>
    <w:rsid w:val="00435727"/>
    <w:rsid w:val="0043625F"/>
    <w:rsid w:val="00436361"/>
    <w:rsid w:val="00436DC9"/>
    <w:rsid w:val="00442AA8"/>
    <w:rsid w:val="0044342F"/>
    <w:rsid w:val="004457A1"/>
    <w:rsid w:val="00446509"/>
    <w:rsid w:val="004508EC"/>
    <w:rsid w:val="00450C08"/>
    <w:rsid w:val="00450EF0"/>
    <w:rsid w:val="004513EC"/>
    <w:rsid w:val="004519EE"/>
    <w:rsid w:val="00451C0A"/>
    <w:rsid w:val="00452006"/>
    <w:rsid w:val="0045260B"/>
    <w:rsid w:val="00454F9F"/>
    <w:rsid w:val="00456674"/>
    <w:rsid w:val="004577D8"/>
    <w:rsid w:val="0046062A"/>
    <w:rsid w:val="0046073C"/>
    <w:rsid w:val="004609C4"/>
    <w:rsid w:val="00460BB3"/>
    <w:rsid w:val="00462E53"/>
    <w:rsid w:val="004638A4"/>
    <w:rsid w:val="0046659E"/>
    <w:rsid w:val="00466F97"/>
    <w:rsid w:val="00470C81"/>
    <w:rsid w:val="00472644"/>
    <w:rsid w:val="00472658"/>
    <w:rsid w:val="00474AB7"/>
    <w:rsid w:val="00476D7E"/>
    <w:rsid w:val="00484419"/>
    <w:rsid w:val="004872B4"/>
    <w:rsid w:val="004874A7"/>
    <w:rsid w:val="004874F5"/>
    <w:rsid w:val="004876C7"/>
    <w:rsid w:val="0049096E"/>
    <w:rsid w:val="00490D46"/>
    <w:rsid w:val="004934FA"/>
    <w:rsid w:val="00493E7D"/>
    <w:rsid w:val="00494B70"/>
    <w:rsid w:val="004975FD"/>
    <w:rsid w:val="004977F2"/>
    <w:rsid w:val="004A0FC8"/>
    <w:rsid w:val="004A16A6"/>
    <w:rsid w:val="004A1D13"/>
    <w:rsid w:val="004A3E1E"/>
    <w:rsid w:val="004A415B"/>
    <w:rsid w:val="004A4267"/>
    <w:rsid w:val="004A43B8"/>
    <w:rsid w:val="004A5041"/>
    <w:rsid w:val="004A5757"/>
    <w:rsid w:val="004A5C71"/>
    <w:rsid w:val="004A7AD8"/>
    <w:rsid w:val="004B20D4"/>
    <w:rsid w:val="004B5B7C"/>
    <w:rsid w:val="004B6FBE"/>
    <w:rsid w:val="004C2CF3"/>
    <w:rsid w:val="004C3D12"/>
    <w:rsid w:val="004C4796"/>
    <w:rsid w:val="004C7E72"/>
    <w:rsid w:val="004D198D"/>
    <w:rsid w:val="004D427A"/>
    <w:rsid w:val="004D73A2"/>
    <w:rsid w:val="004E561B"/>
    <w:rsid w:val="004E7C27"/>
    <w:rsid w:val="004F1152"/>
    <w:rsid w:val="004F1588"/>
    <w:rsid w:val="004F1C6A"/>
    <w:rsid w:val="004F329B"/>
    <w:rsid w:val="004F55DE"/>
    <w:rsid w:val="004F5DB8"/>
    <w:rsid w:val="004F6DB0"/>
    <w:rsid w:val="00500028"/>
    <w:rsid w:val="005005CE"/>
    <w:rsid w:val="00505C25"/>
    <w:rsid w:val="00505C2E"/>
    <w:rsid w:val="00507015"/>
    <w:rsid w:val="00507200"/>
    <w:rsid w:val="005077E9"/>
    <w:rsid w:val="00512F1E"/>
    <w:rsid w:val="00513803"/>
    <w:rsid w:val="00513A7A"/>
    <w:rsid w:val="00515044"/>
    <w:rsid w:val="00515787"/>
    <w:rsid w:val="005171FD"/>
    <w:rsid w:val="00522FA0"/>
    <w:rsid w:val="00523E5E"/>
    <w:rsid w:val="005246B5"/>
    <w:rsid w:val="0052633B"/>
    <w:rsid w:val="00526857"/>
    <w:rsid w:val="0052760C"/>
    <w:rsid w:val="00527C80"/>
    <w:rsid w:val="005320EB"/>
    <w:rsid w:val="005329E1"/>
    <w:rsid w:val="00535D2E"/>
    <w:rsid w:val="0053616E"/>
    <w:rsid w:val="00536F76"/>
    <w:rsid w:val="0054071A"/>
    <w:rsid w:val="00540A9F"/>
    <w:rsid w:val="00541399"/>
    <w:rsid w:val="00541868"/>
    <w:rsid w:val="0054186C"/>
    <w:rsid w:val="00543604"/>
    <w:rsid w:val="00543F0F"/>
    <w:rsid w:val="00544920"/>
    <w:rsid w:val="00545734"/>
    <w:rsid w:val="00545F3E"/>
    <w:rsid w:val="0054639D"/>
    <w:rsid w:val="005468DC"/>
    <w:rsid w:val="00547FAB"/>
    <w:rsid w:val="005501F6"/>
    <w:rsid w:val="0055259D"/>
    <w:rsid w:val="00552E3F"/>
    <w:rsid w:val="00553BB5"/>
    <w:rsid w:val="005541DE"/>
    <w:rsid w:val="00555CF2"/>
    <w:rsid w:val="0055700F"/>
    <w:rsid w:val="0055703B"/>
    <w:rsid w:val="00560523"/>
    <w:rsid w:val="00561E7C"/>
    <w:rsid w:val="00563E63"/>
    <w:rsid w:val="0056562E"/>
    <w:rsid w:val="005673A8"/>
    <w:rsid w:val="0056772B"/>
    <w:rsid w:val="00570EE5"/>
    <w:rsid w:val="00573E9C"/>
    <w:rsid w:val="005746EB"/>
    <w:rsid w:val="00574DFA"/>
    <w:rsid w:val="00574E2F"/>
    <w:rsid w:val="00574F22"/>
    <w:rsid w:val="00575DEB"/>
    <w:rsid w:val="005813A9"/>
    <w:rsid w:val="0058249F"/>
    <w:rsid w:val="00582802"/>
    <w:rsid w:val="00583788"/>
    <w:rsid w:val="00584168"/>
    <w:rsid w:val="00584437"/>
    <w:rsid w:val="0058701D"/>
    <w:rsid w:val="0058775C"/>
    <w:rsid w:val="005877C1"/>
    <w:rsid w:val="00587C7B"/>
    <w:rsid w:val="005900C0"/>
    <w:rsid w:val="00590890"/>
    <w:rsid w:val="0059314D"/>
    <w:rsid w:val="0059406E"/>
    <w:rsid w:val="005942F7"/>
    <w:rsid w:val="00597595"/>
    <w:rsid w:val="005975CE"/>
    <w:rsid w:val="00597936"/>
    <w:rsid w:val="005A180A"/>
    <w:rsid w:val="005A3DE5"/>
    <w:rsid w:val="005A538F"/>
    <w:rsid w:val="005B012E"/>
    <w:rsid w:val="005B1A6B"/>
    <w:rsid w:val="005B31F2"/>
    <w:rsid w:val="005B3939"/>
    <w:rsid w:val="005B451E"/>
    <w:rsid w:val="005B45DC"/>
    <w:rsid w:val="005B6311"/>
    <w:rsid w:val="005C43EB"/>
    <w:rsid w:val="005C4587"/>
    <w:rsid w:val="005C48FC"/>
    <w:rsid w:val="005C69A2"/>
    <w:rsid w:val="005D01D0"/>
    <w:rsid w:val="005D02D1"/>
    <w:rsid w:val="005D03A2"/>
    <w:rsid w:val="005D0785"/>
    <w:rsid w:val="005D14B6"/>
    <w:rsid w:val="005D2035"/>
    <w:rsid w:val="005D3562"/>
    <w:rsid w:val="005D4746"/>
    <w:rsid w:val="005D52DF"/>
    <w:rsid w:val="005D5834"/>
    <w:rsid w:val="005D5CA1"/>
    <w:rsid w:val="005D6250"/>
    <w:rsid w:val="005D6ABA"/>
    <w:rsid w:val="005E25F1"/>
    <w:rsid w:val="005E31AD"/>
    <w:rsid w:val="005E633B"/>
    <w:rsid w:val="005E647E"/>
    <w:rsid w:val="005E6661"/>
    <w:rsid w:val="005E6B91"/>
    <w:rsid w:val="005E70F9"/>
    <w:rsid w:val="005F068B"/>
    <w:rsid w:val="005F54C9"/>
    <w:rsid w:val="005F613B"/>
    <w:rsid w:val="005F6570"/>
    <w:rsid w:val="005F7C8E"/>
    <w:rsid w:val="005F7D19"/>
    <w:rsid w:val="00600A19"/>
    <w:rsid w:val="00600F29"/>
    <w:rsid w:val="00601AC5"/>
    <w:rsid w:val="00602CA2"/>
    <w:rsid w:val="00603F6C"/>
    <w:rsid w:val="00605629"/>
    <w:rsid w:val="00606E27"/>
    <w:rsid w:val="0061029E"/>
    <w:rsid w:val="0061430B"/>
    <w:rsid w:val="00616144"/>
    <w:rsid w:val="006207DF"/>
    <w:rsid w:val="00620EC6"/>
    <w:rsid w:val="00621135"/>
    <w:rsid w:val="00621C98"/>
    <w:rsid w:val="00621E84"/>
    <w:rsid w:val="00622C69"/>
    <w:rsid w:val="00622E1B"/>
    <w:rsid w:val="0062662A"/>
    <w:rsid w:val="00630C85"/>
    <w:rsid w:val="00631052"/>
    <w:rsid w:val="006326B5"/>
    <w:rsid w:val="00633F26"/>
    <w:rsid w:val="006353D7"/>
    <w:rsid w:val="00640B51"/>
    <w:rsid w:val="00642155"/>
    <w:rsid w:val="00642987"/>
    <w:rsid w:val="00646C01"/>
    <w:rsid w:val="00647146"/>
    <w:rsid w:val="00647667"/>
    <w:rsid w:val="00650790"/>
    <w:rsid w:val="00652521"/>
    <w:rsid w:val="00653975"/>
    <w:rsid w:val="00653BF0"/>
    <w:rsid w:val="0065635D"/>
    <w:rsid w:val="006564EE"/>
    <w:rsid w:val="0065673F"/>
    <w:rsid w:val="00663899"/>
    <w:rsid w:val="006642AD"/>
    <w:rsid w:val="00664501"/>
    <w:rsid w:val="00664EB3"/>
    <w:rsid w:val="00664EF1"/>
    <w:rsid w:val="00665D9F"/>
    <w:rsid w:val="00666C75"/>
    <w:rsid w:val="00667802"/>
    <w:rsid w:val="006679D9"/>
    <w:rsid w:val="006724FB"/>
    <w:rsid w:val="00672506"/>
    <w:rsid w:val="00673AB9"/>
    <w:rsid w:val="00674319"/>
    <w:rsid w:val="00674D11"/>
    <w:rsid w:val="00676481"/>
    <w:rsid w:val="00677E5E"/>
    <w:rsid w:val="00680A87"/>
    <w:rsid w:val="006810F5"/>
    <w:rsid w:val="00682597"/>
    <w:rsid w:val="00691364"/>
    <w:rsid w:val="00691A44"/>
    <w:rsid w:val="00692374"/>
    <w:rsid w:val="0069723F"/>
    <w:rsid w:val="006A0D0C"/>
    <w:rsid w:val="006A227C"/>
    <w:rsid w:val="006A2F54"/>
    <w:rsid w:val="006A32CE"/>
    <w:rsid w:val="006A7A1B"/>
    <w:rsid w:val="006B0546"/>
    <w:rsid w:val="006B0D58"/>
    <w:rsid w:val="006B0D65"/>
    <w:rsid w:val="006B41E1"/>
    <w:rsid w:val="006B4741"/>
    <w:rsid w:val="006B700E"/>
    <w:rsid w:val="006B7628"/>
    <w:rsid w:val="006C0369"/>
    <w:rsid w:val="006C15F9"/>
    <w:rsid w:val="006C28A7"/>
    <w:rsid w:val="006C2F37"/>
    <w:rsid w:val="006C38DA"/>
    <w:rsid w:val="006C50FE"/>
    <w:rsid w:val="006C6E48"/>
    <w:rsid w:val="006C6FA6"/>
    <w:rsid w:val="006C7759"/>
    <w:rsid w:val="006D06C2"/>
    <w:rsid w:val="006D0C47"/>
    <w:rsid w:val="006D154E"/>
    <w:rsid w:val="006D1C1A"/>
    <w:rsid w:val="006D373A"/>
    <w:rsid w:val="006D5219"/>
    <w:rsid w:val="006E0586"/>
    <w:rsid w:val="006E0CC0"/>
    <w:rsid w:val="006E0E28"/>
    <w:rsid w:val="006E31FC"/>
    <w:rsid w:val="006E5629"/>
    <w:rsid w:val="006F4513"/>
    <w:rsid w:val="006F5CEC"/>
    <w:rsid w:val="006F6B04"/>
    <w:rsid w:val="006F6E58"/>
    <w:rsid w:val="006F7206"/>
    <w:rsid w:val="006F7376"/>
    <w:rsid w:val="006F7837"/>
    <w:rsid w:val="0070057C"/>
    <w:rsid w:val="00702589"/>
    <w:rsid w:val="00702951"/>
    <w:rsid w:val="00702FCD"/>
    <w:rsid w:val="00712813"/>
    <w:rsid w:val="0071322A"/>
    <w:rsid w:val="007135FD"/>
    <w:rsid w:val="007136E1"/>
    <w:rsid w:val="007140B3"/>
    <w:rsid w:val="0071560B"/>
    <w:rsid w:val="00715744"/>
    <w:rsid w:val="007170D7"/>
    <w:rsid w:val="007201A1"/>
    <w:rsid w:val="00722349"/>
    <w:rsid w:val="00723FC5"/>
    <w:rsid w:val="00724A75"/>
    <w:rsid w:val="007251EB"/>
    <w:rsid w:val="00730B30"/>
    <w:rsid w:val="00736049"/>
    <w:rsid w:val="007413ED"/>
    <w:rsid w:val="007427EE"/>
    <w:rsid w:val="007453EA"/>
    <w:rsid w:val="00747649"/>
    <w:rsid w:val="007508DC"/>
    <w:rsid w:val="00756B1C"/>
    <w:rsid w:val="0076433B"/>
    <w:rsid w:val="00766C68"/>
    <w:rsid w:val="007724E3"/>
    <w:rsid w:val="0077353B"/>
    <w:rsid w:val="00774705"/>
    <w:rsid w:val="00775CBD"/>
    <w:rsid w:val="00776438"/>
    <w:rsid w:val="00776BAA"/>
    <w:rsid w:val="00780285"/>
    <w:rsid w:val="00786E47"/>
    <w:rsid w:val="00787935"/>
    <w:rsid w:val="00791294"/>
    <w:rsid w:val="0079237C"/>
    <w:rsid w:val="00793161"/>
    <w:rsid w:val="00794CF7"/>
    <w:rsid w:val="00795266"/>
    <w:rsid w:val="00795833"/>
    <w:rsid w:val="00795898"/>
    <w:rsid w:val="00795FAE"/>
    <w:rsid w:val="007962AF"/>
    <w:rsid w:val="00796468"/>
    <w:rsid w:val="00796A50"/>
    <w:rsid w:val="00796F58"/>
    <w:rsid w:val="007A0ACC"/>
    <w:rsid w:val="007A3AD1"/>
    <w:rsid w:val="007A4F40"/>
    <w:rsid w:val="007A77FA"/>
    <w:rsid w:val="007B35FE"/>
    <w:rsid w:val="007B3770"/>
    <w:rsid w:val="007B388D"/>
    <w:rsid w:val="007B3A10"/>
    <w:rsid w:val="007B590D"/>
    <w:rsid w:val="007B7EBD"/>
    <w:rsid w:val="007C0F17"/>
    <w:rsid w:val="007C2928"/>
    <w:rsid w:val="007C38F5"/>
    <w:rsid w:val="007C4CD4"/>
    <w:rsid w:val="007C4D2F"/>
    <w:rsid w:val="007C4F62"/>
    <w:rsid w:val="007C6122"/>
    <w:rsid w:val="007D03E6"/>
    <w:rsid w:val="007D07AC"/>
    <w:rsid w:val="007D0B72"/>
    <w:rsid w:val="007D1196"/>
    <w:rsid w:val="007D1E0C"/>
    <w:rsid w:val="007D423E"/>
    <w:rsid w:val="007D47C4"/>
    <w:rsid w:val="007D5428"/>
    <w:rsid w:val="007D624D"/>
    <w:rsid w:val="007E1DE9"/>
    <w:rsid w:val="007E46E4"/>
    <w:rsid w:val="007E6E69"/>
    <w:rsid w:val="007F058D"/>
    <w:rsid w:val="007F0A65"/>
    <w:rsid w:val="007F1D68"/>
    <w:rsid w:val="007F2840"/>
    <w:rsid w:val="007F3809"/>
    <w:rsid w:val="007F3C77"/>
    <w:rsid w:val="007F45DD"/>
    <w:rsid w:val="007F5521"/>
    <w:rsid w:val="0080071F"/>
    <w:rsid w:val="0080086C"/>
    <w:rsid w:val="008029C1"/>
    <w:rsid w:val="0080323A"/>
    <w:rsid w:val="00812833"/>
    <w:rsid w:val="00814352"/>
    <w:rsid w:val="008154F8"/>
    <w:rsid w:val="0081764F"/>
    <w:rsid w:val="008177CF"/>
    <w:rsid w:val="00820325"/>
    <w:rsid w:val="00821ACA"/>
    <w:rsid w:val="00822F7A"/>
    <w:rsid w:val="00823DED"/>
    <w:rsid w:val="008252E3"/>
    <w:rsid w:val="00825A88"/>
    <w:rsid w:val="0082602D"/>
    <w:rsid w:val="008312C0"/>
    <w:rsid w:val="008321DF"/>
    <w:rsid w:val="008349D7"/>
    <w:rsid w:val="00834CC7"/>
    <w:rsid w:val="008351E7"/>
    <w:rsid w:val="00835285"/>
    <w:rsid w:val="00841F35"/>
    <w:rsid w:val="00843DA1"/>
    <w:rsid w:val="008440BC"/>
    <w:rsid w:val="008463C2"/>
    <w:rsid w:val="008514F9"/>
    <w:rsid w:val="008529CD"/>
    <w:rsid w:val="008578CA"/>
    <w:rsid w:val="00857940"/>
    <w:rsid w:val="00857DC3"/>
    <w:rsid w:val="00860599"/>
    <w:rsid w:val="00860D55"/>
    <w:rsid w:val="0086155E"/>
    <w:rsid w:val="00861668"/>
    <w:rsid w:val="0086189F"/>
    <w:rsid w:val="008625E7"/>
    <w:rsid w:val="008631A7"/>
    <w:rsid w:val="008660AD"/>
    <w:rsid w:val="0086781F"/>
    <w:rsid w:val="0087069E"/>
    <w:rsid w:val="00870E80"/>
    <w:rsid w:val="008728CA"/>
    <w:rsid w:val="008729AD"/>
    <w:rsid w:val="00873D38"/>
    <w:rsid w:val="0087504B"/>
    <w:rsid w:val="00877625"/>
    <w:rsid w:val="00880820"/>
    <w:rsid w:val="00880AC7"/>
    <w:rsid w:val="00881446"/>
    <w:rsid w:val="00883073"/>
    <w:rsid w:val="00883F56"/>
    <w:rsid w:val="00884C5A"/>
    <w:rsid w:val="0088534C"/>
    <w:rsid w:val="00891CAA"/>
    <w:rsid w:val="00892C6D"/>
    <w:rsid w:val="00895519"/>
    <w:rsid w:val="008965E1"/>
    <w:rsid w:val="008A1533"/>
    <w:rsid w:val="008A32AC"/>
    <w:rsid w:val="008A34D6"/>
    <w:rsid w:val="008A3A90"/>
    <w:rsid w:val="008A5DF2"/>
    <w:rsid w:val="008A693E"/>
    <w:rsid w:val="008B1CF2"/>
    <w:rsid w:val="008B23A9"/>
    <w:rsid w:val="008B24B6"/>
    <w:rsid w:val="008B3031"/>
    <w:rsid w:val="008B5EE7"/>
    <w:rsid w:val="008B66AD"/>
    <w:rsid w:val="008B67CB"/>
    <w:rsid w:val="008B7D1D"/>
    <w:rsid w:val="008C02E8"/>
    <w:rsid w:val="008C2066"/>
    <w:rsid w:val="008C2D9D"/>
    <w:rsid w:val="008C2E70"/>
    <w:rsid w:val="008C2FF4"/>
    <w:rsid w:val="008C503B"/>
    <w:rsid w:val="008C52F9"/>
    <w:rsid w:val="008C777F"/>
    <w:rsid w:val="008D02BC"/>
    <w:rsid w:val="008D1C6E"/>
    <w:rsid w:val="008D2911"/>
    <w:rsid w:val="008D3704"/>
    <w:rsid w:val="008D3D0E"/>
    <w:rsid w:val="008D4F05"/>
    <w:rsid w:val="008E06BB"/>
    <w:rsid w:val="008E06C2"/>
    <w:rsid w:val="008E3834"/>
    <w:rsid w:val="008E4F5D"/>
    <w:rsid w:val="008F30F8"/>
    <w:rsid w:val="008F4BB2"/>
    <w:rsid w:val="008F56C5"/>
    <w:rsid w:val="008F61F3"/>
    <w:rsid w:val="008F698D"/>
    <w:rsid w:val="0090116C"/>
    <w:rsid w:val="009016EA"/>
    <w:rsid w:val="00901735"/>
    <w:rsid w:val="00902F8E"/>
    <w:rsid w:val="00903A57"/>
    <w:rsid w:val="00903D98"/>
    <w:rsid w:val="009052FD"/>
    <w:rsid w:val="00911CEB"/>
    <w:rsid w:val="00912C97"/>
    <w:rsid w:val="00913A07"/>
    <w:rsid w:val="00913A54"/>
    <w:rsid w:val="00921208"/>
    <w:rsid w:val="00921702"/>
    <w:rsid w:val="00925626"/>
    <w:rsid w:val="0093094C"/>
    <w:rsid w:val="00931A4C"/>
    <w:rsid w:val="00933832"/>
    <w:rsid w:val="00933DA1"/>
    <w:rsid w:val="00934547"/>
    <w:rsid w:val="00934B36"/>
    <w:rsid w:val="0093579C"/>
    <w:rsid w:val="00936E88"/>
    <w:rsid w:val="009417DB"/>
    <w:rsid w:val="0094198D"/>
    <w:rsid w:val="0094482D"/>
    <w:rsid w:val="00945387"/>
    <w:rsid w:val="00945E49"/>
    <w:rsid w:val="00946F77"/>
    <w:rsid w:val="00950CC4"/>
    <w:rsid w:val="0095415B"/>
    <w:rsid w:val="009546C9"/>
    <w:rsid w:val="009546D8"/>
    <w:rsid w:val="009568F4"/>
    <w:rsid w:val="00957BA6"/>
    <w:rsid w:val="009622CC"/>
    <w:rsid w:val="00962DFF"/>
    <w:rsid w:val="009635C1"/>
    <w:rsid w:val="0096378F"/>
    <w:rsid w:val="00963810"/>
    <w:rsid w:val="00963EE6"/>
    <w:rsid w:val="00964289"/>
    <w:rsid w:val="00965534"/>
    <w:rsid w:val="00966787"/>
    <w:rsid w:val="00966C3A"/>
    <w:rsid w:val="00976AA5"/>
    <w:rsid w:val="009811FB"/>
    <w:rsid w:val="0098309F"/>
    <w:rsid w:val="00983263"/>
    <w:rsid w:val="009839E5"/>
    <w:rsid w:val="00986D20"/>
    <w:rsid w:val="009871EE"/>
    <w:rsid w:val="0098792E"/>
    <w:rsid w:val="00990141"/>
    <w:rsid w:val="0099126C"/>
    <w:rsid w:val="00993127"/>
    <w:rsid w:val="009A4F23"/>
    <w:rsid w:val="009A6035"/>
    <w:rsid w:val="009A6BE3"/>
    <w:rsid w:val="009A6E3E"/>
    <w:rsid w:val="009A798D"/>
    <w:rsid w:val="009B0966"/>
    <w:rsid w:val="009B33F5"/>
    <w:rsid w:val="009B4139"/>
    <w:rsid w:val="009C0606"/>
    <w:rsid w:val="009C3595"/>
    <w:rsid w:val="009C3B88"/>
    <w:rsid w:val="009C517C"/>
    <w:rsid w:val="009C6A13"/>
    <w:rsid w:val="009D0152"/>
    <w:rsid w:val="009D0A0B"/>
    <w:rsid w:val="009D1604"/>
    <w:rsid w:val="009D1CD9"/>
    <w:rsid w:val="009D22C1"/>
    <w:rsid w:val="009D3427"/>
    <w:rsid w:val="009D3CB9"/>
    <w:rsid w:val="009D4124"/>
    <w:rsid w:val="009D7D74"/>
    <w:rsid w:val="009E04EA"/>
    <w:rsid w:val="009E2540"/>
    <w:rsid w:val="009E3639"/>
    <w:rsid w:val="009E43AD"/>
    <w:rsid w:val="009E4E89"/>
    <w:rsid w:val="009E5849"/>
    <w:rsid w:val="009E63E8"/>
    <w:rsid w:val="009E7B50"/>
    <w:rsid w:val="009F00EA"/>
    <w:rsid w:val="009F020C"/>
    <w:rsid w:val="009F321A"/>
    <w:rsid w:val="009F326C"/>
    <w:rsid w:val="009F5ED8"/>
    <w:rsid w:val="009F7154"/>
    <w:rsid w:val="009F7941"/>
    <w:rsid w:val="00A0162E"/>
    <w:rsid w:val="00A01E07"/>
    <w:rsid w:val="00A02F1C"/>
    <w:rsid w:val="00A0485F"/>
    <w:rsid w:val="00A14789"/>
    <w:rsid w:val="00A17A64"/>
    <w:rsid w:val="00A17CF1"/>
    <w:rsid w:val="00A209F8"/>
    <w:rsid w:val="00A22D45"/>
    <w:rsid w:val="00A23DC3"/>
    <w:rsid w:val="00A24976"/>
    <w:rsid w:val="00A2788F"/>
    <w:rsid w:val="00A3115F"/>
    <w:rsid w:val="00A32A0B"/>
    <w:rsid w:val="00A33082"/>
    <w:rsid w:val="00A335CB"/>
    <w:rsid w:val="00A33608"/>
    <w:rsid w:val="00A33AB9"/>
    <w:rsid w:val="00A405C3"/>
    <w:rsid w:val="00A40C65"/>
    <w:rsid w:val="00A4268C"/>
    <w:rsid w:val="00A446F7"/>
    <w:rsid w:val="00A46729"/>
    <w:rsid w:val="00A46D7A"/>
    <w:rsid w:val="00A5379A"/>
    <w:rsid w:val="00A53AEA"/>
    <w:rsid w:val="00A53D19"/>
    <w:rsid w:val="00A54C4F"/>
    <w:rsid w:val="00A550B0"/>
    <w:rsid w:val="00A60AE1"/>
    <w:rsid w:val="00A61866"/>
    <w:rsid w:val="00A62343"/>
    <w:rsid w:val="00A63988"/>
    <w:rsid w:val="00A64978"/>
    <w:rsid w:val="00A64ADA"/>
    <w:rsid w:val="00A64DF0"/>
    <w:rsid w:val="00A657D4"/>
    <w:rsid w:val="00A65844"/>
    <w:rsid w:val="00A65FFF"/>
    <w:rsid w:val="00A662DA"/>
    <w:rsid w:val="00A70175"/>
    <w:rsid w:val="00A728AA"/>
    <w:rsid w:val="00A73DBA"/>
    <w:rsid w:val="00A742E0"/>
    <w:rsid w:val="00A760B8"/>
    <w:rsid w:val="00A8374A"/>
    <w:rsid w:val="00A84A4E"/>
    <w:rsid w:val="00A84D31"/>
    <w:rsid w:val="00A84EF3"/>
    <w:rsid w:val="00A8555D"/>
    <w:rsid w:val="00A85A4F"/>
    <w:rsid w:val="00A85D91"/>
    <w:rsid w:val="00A86FE6"/>
    <w:rsid w:val="00A927D0"/>
    <w:rsid w:val="00A9357E"/>
    <w:rsid w:val="00A93DDC"/>
    <w:rsid w:val="00A94C4E"/>
    <w:rsid w:val="00A962A2"/>
    <w:rsid w:val="00A97778"/>
    <w:rsid w:val="00A97B98"/>
    <w:rsid w:val="00AA00CA"/>
    <w:rsid w:val="00AA25D9"/>
    <w:rsid w:val="00AA4788"/>
    <w:rsid w:val="00AA5882"/>
    <w:rsid w:val="00AA6BD0"/>
    <w:rsid w:val="00AB3616"/>
    <w:rsid w:val="00AB417F"/>
    <w:rsid w:val="00AB5771"/>
    <w:rsid w:val="00AC01D6"/>
    <w:rsid w:val="00AC0FAF"/>
    <w:rsid w:val="00AC4C0E"/>
    <w:rsid w:val="00AC51D6"/>
    <w:rsid w:val="00AC73FA"/>
    <w:rsid w:val="00AC75FD"/>
    <w:rsid w:val="00AD0B38"/>
    <w:rsid w:val="00AD426B"/>
    <w:rsid w:val="00AD4D1C"/>
    <w:rsid w:val="00AD67EE"/>
    <w:rsid w:val="00AD7A7E"/>
    <w:rsid w:val="00AE0812"/>
    <w:rsid w:val="00AE2F53"/>
    <w:rsid w:val="00AE5737"/>
    <w:rsid w:val="00AE64BE"/>
    <w:rsid w:val="00AE66A5"/>
    <w:rsid w:val="00AE6919"/>
    <w:rsid w:val="00AE7FF5"/>
    <w:rsid w:val="00AF26CA"/>
    <w:rsid w:val="00AF424E"/>
    <w:rsid w:val="00AF4E1E"/>
    <w:rsid w:val="00AF4FB2"/>
    <w:rsid w:val="00AF5669"/>
    <w:rsid w:val="00B0006C"/>
    <w:rsid w:val="00B00853"/>
    <w:rsid w:val="00B01C82"/>
    <w:rsid w:val="00B11C06"/>
    <w:rsid w:val="00B11EE2"/>
    <w:rsid w:val="00B12845"/>
    <w:rsid w:val="00B12AB7"/>
    <w:rsid w:val="00B16A2D"/>
    <w:rsid w:val="00B20867"/>
    <w:rsid w:val="00B21893"/>
    <w:rsid w:val="00B21C98"/>
    <w:rsid w:val="00B220B6"/>
    <w:rsid w:val="00B22A1E"/>
    <w:rsid w:val="00B249B7"/>
    <w:rsid w:val="00B2520F"/>
    <w:rsid w:val="00B3064E"/>
    <w:rsid w:val="00B3133D"/>
    <w:rsid w:val="00B31C32"/>
    <w:rsid w:val="00B3498D"/>
    <w:rsid w:val="00B35502"/>
    <w:rsid w:val="00B35E00"/>
    <w:rsid w:val="00B37FFE"/>
    <w:rsid w:val="00B4231E"/>
    <w:rsid w:val="00B42692"/>
    <w:rsid w:val="00B440F8"/>
    <w:rsid w:val="00B44161"/>
    <w:rsid w:val="00B44FC1"/>
    <w:rsid w:val="00B459A4"/>
    <w:rsid w:val="00B45FE9"/>
    <w:rsid w:val="00B47496"/>
    <w:rsid w:val="00B514D8"/>
    <w:rsid w:val="00B53F37"/>
    <w:rsid w:val="00B5776E"/>
    <w:rsid w:val="00B607EA"/>
    <w:rsid w:val="00B626E1"/>
    <w:rsid w:val="00B6320D"/>
    <w:rsid w:val="00B65716"/>
    <w:rsid w:val="00B73738"/>
    <w:rsid w:val="00B74B34"/>
    <w:rsid w:val="00B7526C"/>
    <w:rsid w:val="00B75AF7"/>
    <w:rsid w:val="00B77425"/>
    <w:rsid w:val="00B808EF"/>
    <w:rsid w:val="00B81C0E"/>
    <w:rsid w:val="00B81E1A"/>
    <w:rsid w:val="00B8207E"/>
    <w:rsid w:val="00B84A69"/>
    <w:rsid w:val="00B85050"/>
    <w:rsid w:val="00B91EB0"/>
    <w:rsid w:val="00B93AB7"/>
    <w:rsid w:val="00B96600"/>
    <w:rsid w:val="00B97DFF"/>
    <w:rsid w:val="00BA0477"/>
    <w:rsid w:val="00BA179C"/>
    <w:rsid w:val="00BA4307"/>
    <w:rsid w:val="00BA50A4"/>
    <w:rsid w:val="00BA5A0F"/>
    <w:rsid w:val="00BB072F"/>
    <w:rsid w:val="00BB5509"/>
    <w:rsid w:val="00BB6870"/>
    <w:rsid w:val="00BC0DA3"/>
    <w:rsid w:val="00BC259B"/>
    <w:rsid w:val="00BC38A4"/>
    <w:rsid w:val="00BC43F5"/>
    <w:rsid w:val="00BD0FAC"/>
    <w:rsid w:val="00BD129C"/>
    <w:rsid w:val="00BD38AB"/>
    <w:rsid w:val="00BE0119"/>
    <w:rsid w:val="00BE21D4"/>
    <w:rsid w:val="00BE5487"/>
    <w:rsid w:val="00BE6192"/>
    <w:rsid w:val="00BF2C3E"/>
    <w:rsid w:val="00BF4507"/>
    <w:rsid w:val="00BF5C45"/>
    <w:rsid w:val="00BF77F4"/>
    <w:rsid w:val="00BF7893"/>
    <w:rsid w:val="00C02396"/>
    <w:rsid w:val="00C036E3"/>
    <w:rsid w:val="00C0384F"/>
    <w:rsid w:val="00C04B60"/>
    <w:rsid w:val="00C0626C"/>
    <w:rsid w:val="00C07C06"/>
    <w:rsid w:val="00C1081A"/>
    <w:rsid w:val="00C116A7"/>
    <w:rsid w:val="00C119EC"/>
    <w:rsid w:val="00C11DE1"/>
    <w:rsid w:val="00C14BF3"/>
    <w:rsid w:val="00C214D9"/>
    <w:rsid w:val="00C224C3"/>
    <w:rsid w:val="00C22EE0"/>
    <w:rsid w:val="00C22F51"/>
    <w:rsid w:val="00C2488E"/>
    <w:rsid w:val="00C30824"/>
    <w:rsid w:val="00C327B4"/>
    <w:rsid w:val="00C32812"/>
    <w:rsid w:val="00C3287F"/>
    <w:rsid w:val="00C32E51"/>
    <w:rsid w:val="00C33D93"/>
    <w:rsid w:val="00C34418"/>
    <w:rsid w:val="00C364D5"/>
    <w:rsid w:val="00C36E9A"/>
    <w:rsid w:val="00C40B45"/>
    <w:rsid w:val="00C4501B"/>
    <w:rsid w:val="00C45B44"/>
    <w:rsid w:val="00C45DD4"/>
    <w:rsid w:val="00C46D5F"/>
    <w:rsid w:val="00C5063C"/>
    <w:rsid w:val="00C5188D"/>
    <w:rsid w:val="00C52A28"/>
    <w:rsid w:val="00C538DB"/>
    <w:rsid w:val="00C53AD0"/>
    <w:rsid w:val="00C56FD6"/>
    <w:rsid w:val="00C57C81"/>
    <w:rsid w:val="00C61898"/>
    <w:rsid w:val="00C623DE"/>
    <w:rsid w:val="00C62DA6"/>
    <w:rsid w:val="00C632F0"/>
    <w:rsid w:val="00C653A4"/>
    <w:rsid w:val="00C6774C"/>
    <w:rsid w:val="00C71425"/>
    <w:rsid w:val="00C714E4"/>
    <w:rsid w:val="00C72571"/>
    <w:rsid w:val="00C74330"/>
    <w:rsid w:val="00C754F1"/>
    <w:rsid w:val="00C77E1D"/>
    <w:rsid w:val="00C81B65"/>
    <w:rsid w:val="00C86E1D"/>
    <w:rsid w:val="00C903CC"/>
    <w:rsid w:val="00C9300E"/>
    <w:rsid w:val="00C93300"/>
    <w:rsid w:val="00C94357"/>
    <w:rsid w:val="00C96038"/>
    <w:rsid w:val="00C96619"/>
    <w:rsid w:val="00C96A3D"/>
    <w:rsid w:val="00CA12FB"/>
    <w:rsid w:val="00CA2B72"/>
    <w:rsid w:val="00CA56DB"/>
    <w:rsid w:val="00CA64A3"/>
    <w:rsid w:val="00CB3D49"/>
    <w:rsid w:val="00CB693C"/>
    <w:rsid w:val="00CB6CE3"/>
    <w:rsid w:val="00CC0B27"/>
    <w:rsid w:val="00CC0CE2"/>
    <w:rsid w:val="00CC12DF"/>
    <w:rsid w:val="00CC1789"/>
    <w:rsid w:val="00CC2430"/>
    <w:rsid w:val="00CC2F6A"/>
    <w:rsid w:val="00CC36EA"/>
    <w:rsid w:val="00CD032C"/>
    <w:rsid w:val="00CD23EA"/>
    <w:rsid w:val="00CD29EC"/>
    <w:rsid w:val="00CD48A8"/>
    <w:rsid w:val="00CD7663"/>
    <w:rsid w:val="00CE6779"/>
    <w:rsid w:val="00CE71EF"/>
    <w:rsid w:val="00CE779B"/>
    <w:rsid w:val="00CF288F"/>
    <w:rsid w:val="00CF2F24"/>
    <w:rsid w:val="00CF6903"/>
    <w:rsid w:val="00CF76EB"/>
    <w:rsid w:val="00CF786B"/>
    <w:rsid w:val="00CF7F6C"/>
    <w:rsid w:val="00CF7F79"/>
    <w:rsid w:val="00D00029"/>
    <w:rsid w:val="00D00355"/>
    <w:rsid w:val="00D02C4A"/>
    <w:rsid w:val="00D042B4"/>
    <w:rsid w:val="00D04BFA"/>
    <w:rsid w:val="00D05578"/>
    <w:rsid w:val="00D056D5"/>
    <w:rsid w:val="00D05F2D"/>
    <w:rsid w:val="00D077D4"/>
    <w:rsid w:val="00D07CA4"/>
    <w:rsid w:val="00D10B8C"/>
    <w:rsid w:val="00D12BFD"/>
    <w:rsid w:val="00D1390C"/>
    <w:rsid w:val="00D162FD"/>
    <w:rsid w:val="00D16ADE"/>
    <w:rsid w:val="00D17CC9"/>
    <w:rsid w:val="00D2127A"/>
    <w:rsid w:val="00D2388F"/>
    <w:rsid w:val="00D24AD4"/>
    <w:rsid w:val="00D27A13"/>
    <w:rsid w:val="00D30E1C"/>
    <w:rsid w:val="00D31DFE"/>
    <w:rsid w:val="00D43138"/>
    <w:rsid w:val="00D43DD2"/>
    <w:rsid w:val="00D44358"/>
    <w:rsid w:val="00D47A42"/>
    <w:rsid w:val="00D5189B"/>
    <w:rsid w:val="00D51CB3"/>
    <w:rsid w:val="00D524D6"/>
    <w:rsid w:val="00D55061"/>
    <w:rsid w:val="00D56485"/>
    <w:rsid w:val="00D56CAC"/>
    <w:rsid w:val="00D6164A"/>
    <w:rsid w:val="00D61714"/>
    <w:rsid w:val="00D626CF"/>
    <w:rsid w:val="00D6306D"/>
    <w:rsid w:val="00D6362D"/>
    <w:rsid w:val="00D63AD6"/>
    <w:rsid w:val="00D6553A"/>
    <w:rsid w:val="00D664FC"/>
    <w:rsid w:val="00D67351"/>
    <w:rsid w:val="00D72BDE"/>
    <w:rsid w:val="00D73BDA"/>
    <w:rsid w:val="00D762B6"/>
    <w:rsid w:val="00D779FC"/>
    <w:rsid w:val="00D77DCE"/>
    <w:rsid w:val="00D80120"/>
    <w:rsid w:val="00D820F9"/>
    <w:rsid w:val="00D82B4B"/>
    <w:rsid w:val="00D82D61"/>
    <w:rsid w:val="00D870C5"/>
    <w:rsid w:val="00D87708"/>
    <w:rsid w:val="00D9160D"/>
    <w:rsid w:val="00D92918"/>
    <w:rsid w:val="00D9294B"/>
    <w:rsid w:val="00D96254"/>
    <w:rsid w:val="00D9691D"/>
    <w:rsid w:val="00DA4377"/>
    <w:rsid w:val="00DA5DC8"/>
    <w:rsid w:val="00DA647F"/>
    <w:rsid w:val="00DB18FA"/>
    <w:rsid w:val="00DB2B06"/>
    <w:rsid w:val="00DB5184"/>
    <w:rsid w:val="00DB6955"/>
    <w:rsid w:val="00DB7330"/>
    <w:rsid w:val="00DB76C3"/>
    <w:rsid w:val="00DC16D6"/>
    <w:rsid w:val="00DC23B0"/>
    <w:rsid w:val="00DC2D0F"/>
    <w:rsid w:val="00DC3B57"/>
    <w:rsid w:val="00DC3F49"/>
    <w:rsid w:val="00DC403E"/>
    <w:rsid w:val="00DC45DE"/>
    <w:rsid w:val="00DC5913"/>
    <w:rsid w:val="00DC59D5"/>
    <w:rsid w:val="00DD09A5"/>
    <w:rsid w:val="00DD0EEA"/>
    <w:rsid w:val="00DD1503"/>
    <w:rsid w:val="00DD363E"/>
    <w:rsid w:val="00DE0BA8"/>
    <w:rsid w:val="00DE0BB7"/>
    <w:rsid w:val="00DE2015"/>
    <w:rsid w:val="00DE4AE9"/>
    <w:rsid w:val="00DE6403"/>
    <w:rsid w:val="00DE6D91"/>
    <w:rsid w:val="00DF0043"/>
    <w:rsid w:val="00DF0253"/>
    <w:rsid w:val="00DF42C5"/>
    <w:rsid w:val="00DF46A2"/>
    <w:rsid w:val="00DF6291"/>
    <w:rsid w:val="00E000C7"/>
    <w:rsid w:val="00E006BF"/>
    <w:rsid w:val="00E0130B"/>
    <w:rsid w:val="00E01633"/>
    <w:rsid w:val="00E01BC6"/>
    <w:rsid w:val="00E074B8"/>
    <w:rsid w:val="00E100AA"/>
    <w:rsid w:val="00E11A06"/>
    <w:rsid w:val="00E11A44"/>
    <w:rsid w:val="00E11F8C"/>
    <w:rsid w:val="00E12DEB"/>
    <w:rsid w:val="00E12F5D"/>
    <w:rsid w:val="00E133B4"/>
    <w:rsid w:val="00E13B84"/>
    <w:rsid w:val="00E1584F"/>
    <w:rsid w:val="00E162A8"/>
    <w:rsid w:val="00E16880"/>
    <w:rsid w:val="00E1731D"/>
    <w:rsid w:val="00E2061F"/>
    <w:rsid w:val="00E2154C"/>
    <w:rsid w:val="00E22AF4"/>
    <w:rsid w:val="00E2423E"/>
    <w:rsid w:val="00E24F0C"/>
    <w:rsid w:val="00E26F3C"/>
    <w:rsid w:val="00E340CD"/>
    <w:rsid w:val="00E3459D"/>
    <w:rsid w:val="00E345F8"/>
    <w:rsid w:val="00E36918"/>
    <w:rsid w:val="00E375B3"/>
    <w:rsid w:val="00E40149"/>
    <w:rsid w:val="00E417F5"/>
    <w:rsid w:val="00E42240"/>
    <w:rsid w:val="00E423C8"/>
    <w:rsid w:val="00E44000"/>
    <w:rsid w:val="00E476C3"/>
    <w:rsid w:val="00E5294F"/>
    <w:rsid w:val="00E56994"/>
    <w:rsid w:val="00E60D22"/>
    <w:rsid w:val="00E6180D"/>
    <w:rsid w:val="00E65606"/>
    <w:rsid w:val="00E6775A"/>
    <w:rsid w:val="00E706B1"/>
    <w:rsid w:val="00E716A8"/>
    <w:rsid w:val="00E718E6"/>
    <w:rsid w:val="00E7235E"/>
    <w:rsid w:val="00E73379"/>
    <w:rsid w:val="00E74E2D"/>
    <w:rsid w:val="00E760DB"/>
    <w:rsid w:val="00E8121E"/>
    <w:rsid w:val="00E846CD"/>
    <w:rsid w:val="00E909B1"/>
    <w:rsid w:val="00E90BE3"/>
    <w:rsid w:val="00E94B91"/>
    <w:rsid w:val="00E97D8A"/>
    <w:rsid w:val="00EA229A"/>
    <w:rsid w:val="00EA3F42"/>
    <w:rsid w:val="00EA6667"/>
    <w:rsid w:val="00EA725C"/>
    <w:rsid w:val="00EB0083"/>
    <w:rsid w:val="00EB08B0"/>
    <w:rsid w:val="00EB12E9"/>
    <w:rsid w:val="00EB3A02"/>
    <w:rsid w:val="00EB5CC6"/>
    <w:rsid w:val="00EB6DA8"/>
    <w:rsid w:val="00EC06BA"/>
    <w:rsid w:val="00EC1EFE"/>
    <w:rsid w:val="00EC3530"/>
    <w:rsid w:val="00EC3B7D"/>
    <w:rsid w:val="00EC6156"/>
    <w:rsid w:val="00EC6A02"/>
    <w:rsid w:val="00EC6D4D"/>
    <w:rsid w:val="00EC7A1C"/>
    <w:rsid w:val="00ED3BAE"/>
    <w:rsid w:val="00ED4380"/>
    <w:rsid w:val="00ED6880"/>
    <w:rsid w:val="00ED68CD"/>
    <w:rsid w:val="00ED75CF"/>
    <w:rsid w:val="00EE008D"/>
    <w:rsid w:val="00EE029A"/>
    <w:rsid w:val="00EE0833"/>
    <w:rsid w:val="00EE2302"/>
    <w:rsid w:val="00EE305F"/>
    <w:rsid w:val="00EE316C"/>
    <w:rsid w:val="00EE5CC5"/>
    <w:rsid w:val="00EE6351"/>
    <w:rsid w:val="00EE7348"/>
    <w:rsid w:val="00EF0E96"/>
    <w:rsid w:val="00EF2E4E"/>
    <w:rsid w:val="00EF56D2"/>
    <w:rsid w:val="00EF5E5D"/>
    <w:rsid w:val="00F007FF"/>
    <w:rsid w:val="00F02152"/>
    <w:rsid w:val="00F0326A"/>
    <w:rsid w:val="00F05167"/>
    <w:rsid w:val="00F05A48"/>
    <w:rsid w:val="00F0788B"/>
    <w:rsid w:val="00F07946"/>
    <w:rsid w:val="00F10DD2"/>
    <w:rsid w:val="00F11FA7"/>
    <w:rsid w:val="00F146A2"/>
    <w:rsid w:val="00F154CD"/>
    <w:rsid w:val="00F156C8"/>
    <w:rsid w:val="00F16082"/>
    <w:rsid w:val="00F177DD"/>
    <w:rsid w:val="00F1782C"/>
    <w:rsid w:val="00F23979"/>
    <w:rsid w:val="00F24FF2"/>
    <w:rsid w:val="00F25AAB"/>
    <w:rsid w:val="00F309DB"/>
    <w:rsid w:val="00F31933"/>
    <w:rsid w:val="00F32958"/>
    <w:rsid w:val="00F3461D"/>
    <w:rsid w:val="00F365BE"/>
    <w:rsid w:val="00F366C0"/>
    <w:rsid w:val="00F37D24"/>
    <w:rsid w:val="00F37EC8"/>
    <w:rsid w:val="00F42ED6"/>
    <w:rsid w:val="00F437D5"/>
    <w:rsid w:val="00F46178"/>
    <w:rsid w:val="00F463C4"/>
    <w:rsid w:val="00F46521"/>
    <w:rsid w:val="00F473C7"/>
    <w:rsid w:val="00F51BF9"/>
    <w:rsid w:val="00F542C9"/>
    <w:rsid w:val="00F56CBF"/>
    <w:rsid w:val="00F572D9"/>
    <w:rsid w:val="00F577BA"/>
    <w:rsid w:val="00F61FE5"/>
    <w:rsid w:val="00F638FC"/>
    <w:rsid w:val="00F65EB8"/>
    <w:rsid w:val="00F73177"/>
    <w:rsid w:val="00F74BD2"/>
    <w:rsid w:val="00F75503"/>
    <w:rsid w:val="00F75ADA"/>
    <w:rsid w:val="00F77801"/>
    <w:rsid w:val="00F80959"/>
    <w:rsid w:val="00F82975"/>
    <w:rsid w:val="00F84C8E"/>
    <w:rsid w:val="00F95529"/>
    <w:rsid w:val="00FA170C"/>
    <w:rsid w:val="00FA58BC"/>
    <w:rsid w:val="00FA66D9"/>
    <w:rsid w:val="00FA690D"/>
    <w:rsid w:val="00FA7A38"/>
    <w:rsid w:val="00FA7FEA"/>
    <w:rsid w:val="00FB1668"/>
    <w:rsid w:val="00FB2C4C"/>
    <w:rsid w:val="00FB3074"/>
    <w:rsid w:val="00FB5B95"/>
    <w:rsid w:val="00FB6460"/>
    <w:rsid w:val="00FB7615"/>
    <w:rsid w:val="00FB7CE4"/>
    <w:rsid w:val="00FC0ECA"/>
    <w:rsid w:val="00FC1AD0"/>
    <w:rsid w:val="00FC2754"/>
    <w:rsid w:val="00FC5759"/>
    <w:rsid w:val="00FD0A00"/>
    <w:rsid w:val="00FD20C5"/>
    <w:rsid w:val="00FD3F45"/>
    <w:rsid w:val="00FD528A"/>
    <w:rsid w:val="00FD7043"/>
    <w:rsid w:val="00FD78E4"/>
    <w:rsid w:val="00FE25A4"/>
    <w:rsid w:val="00FE3322"/>
    <w:rsid w:val="00FE4EAA"/>
    <w:rsid w:val="00FF1F0F"/>
    <w:rsid w:val="00FF5F80"/>
    <w:rsid w:val="00FF7E9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318A884"/>
  <w15:docId w15:val="{284B3FE7-1657-4BDB-BF6B-E409F1232E9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36918"/>
  </w:style>
  <w:style w:type="paragraph" w:styleId="Heading1">
    <w:name w:val="heading 1"/>
    <w:basedOn w:val="Normal"/>
    <w:next w:val="Normal"/>
    <w:link w:val="Heading1Char"/>
    <w:uiPriority w:val="9"/>
    <w:qFormat/>
    <w:rsid w:val="002A1297"/>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6207DF"/>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823DE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Heading4">
    <w:name w:val="heading 4"/>
    <w:basedOn w:val="Normal"/>
    <w:next w:val="Normal"/>
    <w:link w:val="Heading4Char"/>
    <w:uiPriority w:val="9"/>
    <w:unhideWhenUsed/>
    <w:qFormat/>
    <w:rsid w:val="00DE0BA8"/>
    <w:pPr>
      <w:keepNext/>
      <w:keepLines/>
      <w:spacing w:before="40" w:after="0"/>
      <w:outlineLvl w:val="3"/>
    </w:pPr>
    <w:rPr>
      <w:rFonts w:ascii="Arial" w:eastAsiaTheme="majorEastAsia" w:hAnsi="Arial" w:cstheme="majorBidi"/>
      <w:iCs/>
      <w:color w:val="2E74B5" w:themeColor="accent1" w:themeShade="BF"/>
      <w:sz w:val="24"/>
    </w:rPr>
  </w:style>
  <w:style w:type="paragraph" w:styleId="Heading5">
    <w:name w:val="heading 5"/>
    <w:basedOn w:val="Normal"/>
    <w:next w:val="Normal"/>
    <w:link w:val="Heading5Char"/>
    <w:uiPriority w:val="9"/>
    <w:unhideWhenUsed/>
    <w:qFormat/>
    <w:rsid w:val="001D4F41"/>
    <w:pPr>
      <w:keepNext/>
      <w:keepLines/>
      <w:spacing w:before="40" w:after="0"/>
      <w:outlineLvl w:val="4"/>
    </w:pPr>
    <w:rPr>
      <w:rFonts w:asciiTheme="majorHAnsi" w:eastAsiaTheme="majorEastAsia" w:hAnsiTheme="majorHAnsi" w:cstheme="majorBidi"/>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A1297"/>
    <w:pPr>
      <w:tabs>
        <w:tab w:val="center" w:pos="4513"/>
        <w:tab w:val="right" w:pos="9026"/>
      </w:tabs>
      <w:spacing w:after="0" w:line="240" w:lineRule="auto"/>
    </w:pPr>
  </w:style>
  <w:style w:type="character" w:customStyle="1" w:styleId="HeaderChar">
    <w:name w:val="Header Char"/>
    <w:basedOn w:val="DefaultParagraphFont"/>
    <w:link w:val="Header"/>
    <w:uiPriority w:val="99"/>
    <w:rsid w:val="002A1297"/>
  </w:style>
  <w:style w:type="paragraph" w:styleId="Footer">
    <w:name w:val="footer"/>
    <w:basedOn w:val="Normal"/>
    <w:link w:val="FooterChar"/>
    <w:uiPriority w:val="99"/>
    <w:unhideWhenUsed/>
    <w:rsid w:val="002A1297"/>
    <w:pPr>
      <w:tabs>
        <w:tab w:val="center" w:pos="4513"/>
        <w:tab w:val="right" w:pos="9026"/>
      </w:tabs>
      <w:spacing w:after="0" w:line="240" w:lineRule="auto"/>
    </w:pPr>
  </w:style>
  <w:style w:type="character" w:customStyle="1" w:styleId="FooterChar">
    <w:name w:val="Footer Char"/>
    <w:basedOn w:val="DefaultParagraphFont"/>
    <w:link w:val="Footer"/>
    <w:uiPriority w:val="99"/>
    <w:rsid w:val="002A1297"/>
  </w:style>
  <w:style w:type="character" w:customStyle="1" w:styleId="Heading1Char">
    <w:name w:val="Heading 1 Char"/>
    <w:basedOn w:val="DefaultParagraphFont"/>
    <w:link w:val="Heading1"/>
    <w:uiPriority w:val="9"/>
    <w:rsid w:val="002A1297"/>
    <w:rPr>
      <w:rFonts w:asciiTheme="majorHAnsi" w:eastAsiaTheme="majorEastAsia" w:hAnsiTheme="majorHAnsi" w:cstheme="majorBidi"/>
      <w:color w:val="2E74B5" w:themeColor="accent1" w:themeShade="BF"/>
      <w:sz w:val="32"/>
      <w:szCs w:val="32"/>
    </w:rPr>
  </w:style>
  <w:style w:type="paragraph" w:styleId="TOCHeading">
    <w:name w:val="TOC Heading"/>
    <w:basedOn w:val="Heading1"/>
    <w:next w:val="Normal"/>
    <w:uiPriority w:val="39"/>
    <w:unhideWhenUsed/>
    <w:qFormat/>
    <w:rsid w:val="002A1297"/>
    <w:pPr>
      <w:outlineLvl w:val="9"/>
    </w:pPr>
    <w:rPr>
      <w:lang w:val="en-US"/>
    </w:rPr>
  </w:style>
  <w:style w:type="paragraph" w:styleId="Title">
    <w:name w:val="Title"/>
    <w:basedOn w:val="Normal"/>
    <w:next w:val="Normal"/>
    <w:link w:val="TitleChar"/>
    <w:uiPriority w:val="10"/>
    <w:qFormat/>
    <w:rsid w:val="006207DF"/>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07DF"/>
    <w:rPr>
      <w:rFonts w:asciiTheme="majorHAnsi" w:eastAsiaTheme="majorEastAsia" w:hAnsiTheme="majorHAnsi" w:cstheme="majorBidi"/>
      <w:spacing w:val="-10"/>
      <w:kern w:val="28"/>
      <w:sz w:val="56"/>
      <w:szCs w:val="56"/>
    </w:rPr>
  </w:style>
  <w:style w:type="character" w:customStyle="1" w:styleId="Heading2Char">
    <w:name w:val="Heading 2 Char"/>
    <w:basedOn w:val="DefaultParagraphFont"/>
    <w:link w:val="Heading2"/>
    <w:uiPriority w:val="9"/>
    <w:rsid w:val="006207DF"/>
    <w:rPr>
      <w:rFonts w:asciiTheme="majorHAnsi" w:eastAsiaTheme="majorEastAsia" w:hAnsiTheme="majorHAnsi" w:cstheme="majorBidi"/>
      <w:color w:val="2E74B5" w:themeColor="accent1" w:themeShade="BF"/>
      <w:sz w:val="26"/>
      <w:szCs w:val="26"/>
    </w:rPr>
  </w:style>
  <w:style w:type="paragraph" w:styleId="TOC2">
    <w:name w:val="toc 2"/>
    <w:basedOn w:val="Normal"/>
    <w:next w:val="Normal"/>
    <w:autoRedefine/>
    <w:uiPriority w:val="39"/>
    <w:unhideWhenUsed/>
    <w:rsid w:val="00097333"/>
    <w:pPr>
      <w:spacing w:after="100"/>
      <w:ind w:left="220"/>
    </w:pPr>
  </w:style>
  <w:style w:type="paragraph" w:styleId="TOC1">
    <w:name w:val="toc 1"/>
    <w:basedOn w:val="Normal"/>
    <w:next w:val="Normal"/>
    <w:autoRedefine/>
    <w:uiPriority w:val="39"/>
    <w:unhideWhenUsed/>
    <w:rsid w:val="00DE0BA8"/>
    <w:pPr>
      <w:tabs>
        <w:tab w:val="right" w:leader="dot" w:pos="9038"/>
      </w:tabs>
      <w:spacing w:after="100" w:line="240" w:lineRule="auto"/>
    </w:pPr>
    <w:rPr>
      <w:rFonts w:ascii="Arial" w:hAnsi="Arial" w:cs="Arial"/>
      <w:noProof/>
      <w:lang w:val="en-US"/>
    </w:rPr>
  </w:style>
  <w:style w:type="character" w:styleId="Hyperlink">
    <w:name w:val="Hyperlink"/>
    <w:basedOn w:val="DefaultParagraphFont"/>
    <w:uiPriority w:val="99"/>
    <w:unhideWhenUsed/>
    <w:rsid w:val="00097333"/>
    <w:rPr>
      <w:color w:val="0563C1" w:themeColor="hyperlink"/>
      <w:u w:val="single"/>
    </w:rPr>
  </w:style>
  <w:style w:type="character" w:customStyle="1" w:styleId="Heading3Char">
    <w:name w:val="Heading 3 Char"/>
    <w:basedOn w:val="DefaultParagraphFont"/>
    <w:link w:val="Heading3"/>
    <w:uiPriority w:val="9"/>
    <w:rsid w:val="00823DED"/>
    <w:rPr>
      <w:rFonts w:asciiTheme="majorHAnsi" w:eastAsiaTheme="majorEastAsia" w:hAnsiTheme="majorHAnsi" w:cstheme="majorBidi"/>
      <w:color w:val="1F4D78" w:themeColor="accent1" w:themeShade="7F"/>
      <w:sz w:val="24"/>
      <w:szCs w:val="24"/>
    </w:rPr>
  </w:style>
  <w:style w:type="paragraph" w:styleId="ListParagraph">
    <w:name w:val="List Paragraph"/>
    <w:basedOn w:val="Normal"/>
    <w:uiPriority w:val="34"/>
    <w:qFormat/>
    <w:rsid w:val="00823DED"/>
    <w:pPr>
      <w:spacing w:after="200" w:line="276" w:lineRule="auto"/>
      <w:ind w:left="720"/>
      <w:contextualSpacing/>
      <w:jc w:val="both"/>
    </w:pPr>
    <w:rPr>
      <w:rFonts w:ascii="Arial" w:eastAsia="Calibri" w:hAnsi="Arial" w:cs="Arial"/>
      <w:sz w:val="21"/>
    </w:rPr>
  </w:style>
  <w:style w:type="paragraph" w:styleId="FootnoteText">
    <w:name w:val="footnote text"/>
    <w:basedOn w:val="Normal"/>
    <w:link w:val="FootnoteTextChar"/>
    <w:rsid w:val="00823DED"/>
    <w:pPr>
      <w:spacing w:after="0" w:line="264" w:lineRule="auto"/>
      <w:ind w:left="851"/>
      <w:jc w:val="both"/>
    </w:pPr>
    <w:rPr>
      <w:rFonts w:ascii="Arial" w:eastAsia="Times New Roman" w:hAnsi="Arial" w:cs="Times New Roman"/>
      <w:sz w:val="21"/>
      <w:szCs w:val="20"/>
      <w:lang w:val="en-US" w:eastAsia="de-DE"/>
    </w:rPr>
  </w:style>
  <w:style w:type="character" w:customStyle="1" w:styleId="FootnoteTextChar">
    <w:name w:val="Footnote Text Char"/>
    <w:basedOn w:val="DefaultParagraphFont"/>
    <w:link w:val="FootnoteText"/>
    <w:rsid w:val="00823DED"/>
    <w:rPr>
      <w:rFonts w:ascii="Arial" w:eastAsia="Times New Roman" w:hAnsi="Arial" w:cs="Times New Roman"/>
      <w:sz w:val="21"/>
      <w:szCs w:val="20"/>
      <w:lang w:val="en-US" w:eastAsia="de-DE"/>
    </w:rPr>
  </w:style>
  <w:style w:type="character" w:styleId="FootnoteReference">
    <w:name w:val="footnote reference"/>
    <w:rsid w:val="00823DED"/>
    <w:rPr>
      <w:vertAlign w:val="superscript"/>
    </w:rPr>
  </w:style>
  <w:style w:type="character" w:styleId="CommentReference">
    <w:name w:val="annotation reference"/>
    <w:basedOn w:val="DefaultParagraphFont"/>
    <w:uiPriority w:val="99"/>
    <w:semiHidden/>
    <w:unhideWhenUsed/>
    <w:rsid w:val="007C4CD4"/>
    <w:rPr>
      <w:sz w:val="16"/>
      <w:szCs w:val="16"/>
    </w:rPr>
  </w:style>
  <w:style w:type="paragraph" w:styleId="CommentText">
    <w:name w:val="annotation text"/>
    <w:basedOn w:val="Normal"/>
    <w:link w:val="CommentTextChar"/>
    <w:uiPriority w:val="99"/>
    <w:unhideWhenUsed/>
    <w:rsid w:val="007C4CD4"/>
    <w:pPr>
      <w:spacing w:line="240" w:lineRule="auto"/>
    </w:pPr>
    <w:rPr>
      <w:sz w:val="20"/>
      <w:szCs w:val="20"/>
    </w:rPr>
  </w:style>
  <w:style w:type="character" w:customStyle="1" w:styleId="CommentTextChar">
    <w:name w:val="Comment Text Char"/>
    <w:basedOn w:val="DefaultParagraphFont"/>
    <w:link w:val="CommentText"/>
    <w:uiPriority w:val="99"/>
    <w:rsid w:val="007C4CD4"/>
    <w:rPr>
      <w:sz w:val="20"/>
      <w:szCs w:val="20"/>
    </w:rPr>
  </w:style>
  <w:style w:type="paragraph" w:styleId="CommentSubject">
    <w:name w:val="annotation subject"/>
    <w:basedOn w:val="CommentText"/>
    <w:next w:val="CommentText"/>
    <w:link w:val="CommentSubjectChar"/>
    <w:uiPriority w:val="99"/>
    <w:semiHidden/>
    <w:unhideWhenUsed/>
    <w:rsid w:val="007C4CD4"/>
    <w:rPr>
      <w:b/>
      <w:bCs/>
    </w:rPr>
  </w:style>
  <w:style w:type="character" w:customStyle="1" w:styleId="CommentSubjectChar">
    <w:name w:val="Comment Subject Char"/>
    <w:basedOn w:val="CommentTextChar"/>
    <w:link w:val="CommentSubject"/>
    <w:uiPriority w:val="99"/>
    <w:semiHidden/>
    <w:rsid w:val="007C4CD4"/>
    <w:rPr>
      <w:b/>
      <w:bCs/>
      <w:sz w:val="20"/>
      <w:szCs w:val="20"/>
    </w:rPr>
  </w:style>
  <w:style w:type="paragraph" w:styleId="BalloonText">
    <w:name w:val="Balloon Text"/>
    <w:basedOn w:val="Normal"/>
    <w:link w:val="BalloonTextChar"/>
    <w:uiPriority w:val="99"/>
    <w:semiHidden/>
    <w:unhideWhenUsed/>
    <w:rsid w:val="007C4CD4"/>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4CD4"/>
    <w:rPr>
      <w:rFonts w:ascii="Segoe UI" w:hAnsi="Segoe UI" w:cs="Segoe UI"/>
      <w:sz w:val="18"/>
      <w:szCs w:val="18"/>
    </w:rPr>
  </w:style>
  <w:style w:type="paragraph" w:styleId="TOC3">
    <w:name w:val="toc 3"/>
    <w:basedOn w:val="Normal"/>
    <w:next w:val="Normal"/>
    <w:autoRedefine/>
    <w:uiPriority w:val="39"/>
    <w:unhideWhenUsed/>
    <w:rsid w:val="007508DC"/>
    <w:pPr>
      <w:tabs>
        <w:tab w:val="right" w:leader="dot" w:pos="9040"/>
      </w:tabs>
      <w:spacing w:after="100"/>
      <w:ind w:left="440"/>
    </w:pPr>
  </w:style>
  <w:style w:type="paragraph" w:customStyle="1" w:styleId="FSectionTitle">
    <w:name w:val="F.Section Title"/>
    <w:basedOn w:val="Normal"/>
    <w:link w:val="FSectionTitleZnak"/>
    <w:qFormat/>
    <w:rsid w:val="00B96600"/>
    <w:pPr>
      <w:spacing w:before="240" w:after="120" w:line="320" w:lineRule="exact"/>
      <w:jc w:val="both"/>
    </w:pPr>
    <w:rPr>
      <w:rFonts w:ascii="Trebuchet MS" w:eastAsia="Calibri" w:hAnsi="Trebuchet MS" w:cs="Times New Roman"/>
      <w:b/>
      <w:color w:val="003399"/>
      <w:sz w:val="28"/>
      <w:szCs w:val="28"/>
    </w:rPr>
  </w:style>
  <w:style w:type="character" w:customStyle="1" w:styleId="FSectionTitleZnak">
    <w:name w:val="F.Section Title Znak"/>
    <w:basedOn w:val="DefaultParagraphFont"/>
    <w:link w:val="FSectionTitle"/>
    <w:rsid w:val="00B96600"/>
    <w:rPr>
      <w:rFonts w:ascii="Trebuchet MS" w:eastAsia="Calibri" w:hAnsi="Trebuchet MS" w:cs="Times New Roman"/>
      <w:b/>
      <w:color w:val="003399"/>
      <w:sz w:val="28"/>
      <w:szCs w:val="28"/>
    </w:rPr>
  </w:style>
  <w:style w:type="paragraph" w:customStyle="1" w:styleId="x">
    <w:name w:val="x"/>
    <w:basedOn w:val="Normal"/>
    <w:rsid w:val="00B96600"/>
    <w:pPr>
      <w:spacing w:before="60" w:after="40" w:line="264" w:lineRule="auto"/>
      <w:jc w:val="both"/>
    </w:pPr>
    <w:rPr>
      <w:rFonts w:ascii="Arial" w:eastAsia="Times New Roman" w:hAnsi="Arial" w:cs="Times New Roman"/>
      <w:sz w:val="18"/>
      <w:szCs w:val="18"/>
      <w:lang w:val="en-US"/>
    </w:rPr>
  </w:style>
  <w:style w:type="table" w:styleId="TableGrid">
    <w:name w:val="Table Grid"/>
    <w:basedOn w:val="TableNormal"/>
    <w:uiPriority w:val="59"/>
    <w:rsid w:val="005B3939"/>
    <w:pPr>
      <w:spacing w:after="0" w:line="240" w:lineRule="auto"/>
    </w:pPr>
    <w:rPr>
      <w:rFonts w:ascii="Times New Roman" w:eastAsia="Times New Roman" w:hAnsi="Times New Roman" w:cs="Times New Roman"/>
      <w:sz w:val="24"/>
      <w:szCs w:val="24"/>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C5063C"/>
    <w:pPr>
      <w:spacing w:before="100" w:beforeAutospacing="1" w:after="100" w:afterAutospacing="1" w:line="240" w:lineRule="auto"/>
    </w:pPr>
    <w:rPr>
      <w:rFonts w:ascii="Times New Roman" w:eastAsiaTheme="minorEastAsia" w:hAnsi="Times New Roman" w:cs="Times New Roman"/>
      <w:sz w:val="24"/>
      <w:szCs w:val="24"/>
      <w:lang w:eastAsia="en-GB"/>
    </w:rPr>
  </w:style>
  <w:style w:type="paragraph" w:styleId="ListBullet">
    <w:name w:val="List Bullet"/>
    <w:basedOn w:val="Normal"/>
    <w:uiPriority w:val="99"/>
    <w:unhideWhenUsed/>
    <w:rsid w:val="00BF77F4"/>
    <w:pPr>
      <w:contextualSpacing/>
    </w:pPr>
    <w:rPr>
      <w:lang w:val="en-US"/>
    </w:rPr>
  </w:style>
  <w:style w:type="character" w:customStyle="1" w:styleId="Heading4Char">
    <w:name w:val="Heading 4 Char"/>
    <w:basedOn w:val="DefaultParagraphFont"/>
    <w:link w:val="Heading4"/>
    <w:uiPriority w:val="9"/>
    <w:rsid w:val="00DE0BA8"/>
    <w:rPr>
      <w:rFonts w:ascii="Arial" w:eastAsiaTheme="majorEastAsia" w:hAnsi="Arial" w:cstheme="majorBidi"/>
      <w:iCs/>
      <w:color w:val="2E74B5" w:themeColor="accent1" w:themeShade="BF"/>
      <w:sz w:val="24"/>
    </w:rPr>
  </w:style>
  <w:style w:type="paragraph" w:styleId="TOC4">
    <w:name w:val="toc 4"/>
    <w:basedOn w:val="Normal"/>
    <w:next w:val="Normal"/>
    <w:autoRedefine/>
    <w:uiPriority w:val="39"/>
    <w:unhideWhenUsed/>
    <w:rsid w:val="00DE0BA8"/>
    <w:pPr>
      <w:tabs>
        <w:tab w:val="right" w:leader="dot" w:pos="9038"/>
      </w:tabs>
      <w:spacing w:after="100"/>
      <w:ind w:left="660"/>
    </w:pPr>
    <w:rPr>
      <w:rFonts w:ascii="Arial" w:hAnsi="Arial" w:cs="Arial"/>
      <w:noProof/>
      <w:lang w:val="en-US"/>
    </w:rPr>
  </w:style>
  <w:style w:type="paragraph" w:styleId="BodyText">
    <w:name w:val="Body Text"/>
    <w:basedOn w:val="Normal"/>
    <w:link w:val="BodyTextChar"/>
    <w:qFormat/>
    <w:rsid w:val="00E006BF"/>
    <w:pPr>
      <w:spacing w:after="240" w:line="240" w:lineRule="auto"/>
    </w:pPr>
    <w:rPr>
      <w:sz w:val="20"/>
      <w:szCs w:val="20"/>
    </w:rPr>
  </w:style>
  <w:style w:type="character" w:customStyle="1" w:styleId="BodyTextChar">
    <w:name w:val="Body Text Char"/>
    <w:basedOn w:val="DefaultParagraphFont"/>
    <w:link w:val="BodyText"/>
    <w:rsid w:val="00E006BF"/>
    <w:rPr>
      <w:sz w:val="20"/>
      <w:szCs w:val="20"/>
    </w:rPr>
  </w:style>
  <w:style w:type="paragraph" w:styleId="ListNumber">
    <w:name w:val="List Number"/>
    <w:basedOn w:val="Normal"/>
    <w:uiPriority w:val="99"/>
    <w:unhideWhenUsed/>
    <w:rsid w:val="00582802"/>
    <w:pPr>
      <w:numPr>
        <w:numId w:val="15"/>
      </w:numPr>
      <w:contextualSpacing/>
    </w:pPr>
  </w:style>
  <w:style w:type="paragraph" w:styleId="Revision">
    <w:name w:val="Revision"/>
    <w:hidden/>
    <w:uiPriority w:val="99"/>
    <w:semiHidden/>
    <w:rsid w:val="007413ED"/>
    <w:pPr>
      <w:spacing w:after="0" w:line="240" w:lineRule="auto"/>
    </w:pPr>
  </w:style>
  <w:style w:type="character" w:customStyle="1" w:styleId="Heading5Char">
    <w:name w:val="Heading 5 Char"/>
    <w:basedOn w:val="DefaultParagraphFont"/>
    <w:link w:val="Heading5"/>
    <w:uiPriority w:val="9"/>
    <w:rsid w:val="001D4F41"/>
    <w:rPr>
      <w:rFonts w:asciiTheme="majorHAnsi" w:eastAsiaTheme="majorEastAsia" w:hAnsiTheme="majorHAnsi" w:cstheme="majorBidi"/>
      <w:color w:val="2E74B5" w:themeColor="accent1" w:themeShade="BF"/>
    </w:rPr>
  </w:style>
  <w:style w:type="character" w:styleId="FollowedHyperlink">
    <w:name w:val="FollowedHyperlink"/>
    <w:basedOn w:val="DefaultParagraphFont"/>
    <w:uiPriority w:val="99"/>
    <w:semiHidden/>
    <w:unhideWhenUsed/>
    <w:rsid w:val="006E5629"/>
    <w:rPr>
      <w:color w:val="954F72" w:themeColor="followedHyperlink"/>
      <w:u w:val="single"/>
    </w:rPr>
  </w:style>
  <w:style w:type="paragraph" w:styleId="EndnoteText">
    <w:name w:val="endnote text"/>
    <w:basedOn w:val="Normal"/>
    <w:link w:val="EndnoteTextChar"/>
    <w:uiPriority w:val="99"/>
    <w:semiHidden/>
    <w:unhideWhenUsed/>
    <w:rsid w:val="00235DD7"/>
    <w:pPr>
      <w:spacing w:after="0" w:line="240" w:lineRule="auto"/>
    </w:pPr>
    <w:rPr>
      <w:sz w:val="20"/>
      <w:szCs w:val="20"/>
    </w:rPr>
  </w:style>
  <w:style w:type="character" w:customStyle="1" w:styleId="EndnoteTextChar">
    <w:name w:val="Endnote Text Char"/>
    <w:basedOn w:val="DefaultParagraphFont"/>
    <w:link w:val="EndnoteText"/>
    <w:uiPriority w:val="99"/>
    <w:semiHidden/>
    <w:rsid w:val="00235DD7"/>
    <w:rPr>
      <w:sz w:val="20"/>
      <w:szCs w:val="20"/>
    </w:rPr>
  </w:style>
  <w:style w:type="character" w:styleId="EndnoteReference">
    <w:name w:val="endnote reference"/>
    <w:basedOn w:val="DefaultParagraphFont"/>
    <w:uiPriority w:val="99"/>
    <w:semiHidden/>
    <w:unhideWhenUsed/>
    <w:rsid w:val="00235DD7"/>
    <w:rPr>
      <w:vertAlign w:val="superscript"/>
    </w:rPr>
  </w:style>
  <w:style w:type="table" w:customStyle="1" w:styleId="TableGrid1">
    <w:name w:val="Table Grid1"/>
    <w:basedOn w:val="TableNormal"/>
    <w:next w:val="TableGrid"/>
    <w:uiPriority w:val="39"/>
    <w:rsid w:val="00405E97"/>
    <w:pPr>
      <w:spacing w:after="0" w:line="240" w:lineRule="auto"/>
    </w:pPr>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FC575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2171216">
      <w:bodyDiv w:val="1"/>
      <w:marLeft w:val="0"/>
      <w:marRight w:val="0"/>
      <w:marTop w:val="0"/>
      <w:marBottom w:val="0"/>
      <w:divBdr>
        <w:top w:val="none" w:sz="0" w:space="0" w:color="auto"/>
        <w:left w:val="none" w:sz="0" w:space="0" w:color="auto"/>
        <w:bottom w:val="none" w:sz="0" w:space="0" w:color="auto"/>
        <w:right w:val="none" w:sz="0" w:space="0" w:color="auto"/>
      </w:divBdr>
    </w:div>
    <w:div w:id="275989452">
      <w:bodyDiv w:val="1"/>
      <w:marLeft w:val="0"/>
      <w:marRight w:val="0"/>
      <w:marTop w:val="0"/>
      <w:marBottom w:val="0"/>
      <w:divBdr>
        <w:top w:val="none" w:sz="0" w:space="0" w:color="auto"/>
        <w:left w:val="none" w:sz="0" w:space="0" w:color="auto"/>
        <w:bottom w:val="none" w:sz="0" w:space="0" w:color="auto"/>
        <w:right w:val="none" w:sz="0" w:space="0" w:color="auto"/>
      </w:divBdr>
      <w:divsChild>
        <w:div w:id="687483553">
          <w:marLeft w:val="446"/>
          <w:marRight w:val="0"/>
          <w:marTop w:val="0"/>
          <w:marBottom w:val="120"/>
          <w:divBdr>
            <w:top w:val="none" w:sz="0" w:space="0" w:color="auto"/>
            <w:left w:val="none" w:sz="0" w:space="0" w:color="auto"/>
            <w:bottom w:val="none" w:sz="0" w:space="0" w:color="auto"/>
            <w:right w:val="none" w:sz="0" w:space="0" w:color="auto"/>
          </w:divBdr>
        </w:div>
        <w:div w:id="1737359398">
          <w:marLeft w:val="446"/>
          <w:marRight w:val="0"/>
          <w:marTop w:val="0"/>
          <w:marBottom w:val="120"/>
          <w:divBdr>
            <w:top w:val="none" w:sz="0" w:space="0" w:color="auto"/>
            <w:left w:val="none" w:sz="0" w:space="0" w:color="auto"/>
            <w:bottom w:val="none" w:sz="0" w:space="0" w:color="auto"/>
            <w:right w:val="none" w:sz="0" w:space="0" w:color="auto"/>
          </w:divBdr>
        </w:div>
        <w:div w:id="221215539">
          <w:marLeft w:val="446"/>
          <w:marRight w:val="0"/>
          <w:marTop w:val="0"/>
          <w:marBottom w:val="120"/>
          <w:divBdr>
            <w:top w:val="none" w:sz="0" w:space="0" w:color="auto"/>
            <w:left w:val="none" w:sz="0" w:space="0" w:color="auto"/>
            <w:bottom w:val="none" w:sz="0" w:space="0" w:color="auto"/>
            <w:right w:val="none" w:sz="0" w:space="0" w:color="auto"/>
          </w:divBdr>
        </w:div>
        <w:div w:id="1281064615">
          <w:marLeft w:val="446"/>
          <w:marRight w:val="0"/>
          <w:marTop w:val="0"/>
          <w:marBottom w:val="120"/>
          <w:divBdr>
            <w:top w:val="none" w:sz="0" w:space="0" w:color="auto"/>
            <w:left w:val="none" w:sz="0" w:space="0" w:color="auto"/>
            <w:bottom w:val="none" w:sz="0" w:space="0" w:color="auto"/>
            <w:right w:val="none" w:sz="0" w:space="0" w:color="auto"/>
          </w:divBdr>
        </w:div>
        <w:div w:id="2063282296">
          <w:marLeft w:val="446"/>
          <w:marRight w:val="0"/>
          <w:marTop w:val="0"/>
          <w:marBottom w:val="120"/>
          <w:divBdr>
            <w:top w:val="none" w:sz="0" w:space="0" w:color="auto"/>
            <w:left w:val="none" w:sz="0" w:space="0" w:color="auto"/>
            <w:bottom w:val="none" w:sz="0" w:space="0" w:color="auto"/>
            <w:right w:val="none" w:sz="0" w:space="0" w:color="auto"/>
          </w:divBdr>
        </w:div>
      </w:divsChild>
    </w:div>
    <w:div w:id="455832972">
      <w:bodyDiv w:val="1"/>
      <w:marLeft w:val="0"/>
      <w:marRight w:val="0"/>
      <w:marTop w:val="0"/>
      <w:marBottom w:val="0"/>
      <w:divBdr>
        <w:top w:val="none" w:sz="0" w:space="0" w:color="auto"/>
        <w:left w:val="none" w:sz="0" w:space="0" w:color="auto"/>
        <w:bottom w:val="none" w:sz="0" w:space="0" w:color="auto"/>
        <w:right w:val="none" w:sz="0" w:space="0" w:color="auto"/>
      </w:divBdr>
      <w:divsChild>
        <w:div w:id="24211254">
          <w:marLeft w:val="274"/>
          <w:marRight w:val="0"/>
          <w:marTop w:val="0"/>
          <w:marBottom w:val="0"/>
          <w:divBdr>
            <w:top w:val="none" w:sz="0" w:space="0" w:color="auto"/>
            <w:left w:val="none" w:sz="0" w:space="0" w:color="auto"/>
            <w:bottom w:val="none" w:sz="0" w:space="0" w:color="auto"/>
            <w:right w:val="none" w:sz="0" w:space="0" w:color="auto"/>
          </w:divBdr>
        </w:div>
        <w:div w:id="470561387">
          <w:marLeft w:val="274"/>
          <w:marRight w:val="0"/>
          <w:marTop w:val="0"/>
          <w:marBottom w:val="0"/>
          <w:divBdr>
            <w:top w:val="none" w:sz="0" w:space="0" w:color="auto"/>
            <w:left w:val="none" w:sz="0" w:space="0" w:color="auto"/>
            <w:bottom w:val="none" w:sz="0" w:space="0" w:color="auto"/>
            <w:right w:val="none" w:sz="0" w:space="0" w:color="auto"/>
          </w:divBdr>
        </w:div>
        <w:div w:id="1331444571">
          <w:marLeft w:val="274"/>
          <w:marRight w:val="0"/>
          <w:marTop w:val="0"/>
          <w:marBottom w:val="0"/>
          <w:divBdr>
            <w:top w:val="none" w:sz="0" w:space="0" w:color="auto"/>
            <w:left w:val="none" w:sz="0" w:space="0" w:color="auto"/>
            <w:bottom w:val="none" w:sz="0" w:space="0" w:color="auto"/>
            <w:right w:val="none" w:sz="0" w:space="0" w:color="auto"/>
          </w:divBdr>
        </w:div>
        <w:div w:id="1663195515">
          <w:marLeft w:val="274"/>
          <w:marRight w:val="0"/>
          <w:marTop w:val="0"/>
          <w:marBottom w:val="0"/>
          <w:divBdr>
            <w:top w:val="none" w:sz="0" w:space="0" w:color="auto"/>
            <w:left w:val="none" w:sz="0" w:space="0" w:color="auto"/>
            <w:bottom w:val="none" w:sz="0" w:space="0" w:color="auto"/>
            <w:right w:val="none" w:sz="0" w:space="0" w:color="auto"/>
          </w:divBdr>
        </w:div>
        <w:div w:id="1497382113">
          <w:marLeft w:val="274"/>
          <w:marRight w:val="0"/>
          <w:marTop w:val="0"/>
          <w:marBottom w:val="0"/>
          <w:divBdr>
            <w:top w:val="none" w:sz="0" w:space="0" w:color="auto"/>
            <w:left w:val="none" w:sz="0" w:space="0" w:color="auto"/>
            <w:bottom w:val="none" w:sz="0" w:space="0" w:color="auto"/>
            <w:right w:val="none" w:sz="0" w:space="0" w:color="auto"/>
          </w:divBdr>
        </w:div>
        <w:div w:id="827479609">
          <w:marLeft w:val="274"/>
          <w:marRight w:val="0"/>
          <w:marTop w:val="0"/>
          <w:marBottom w:val="0"/>
          <w:divBdr>
            <w:top w:val="none" w:sz="0" w:space="0" w:color="auto"/>
            <w:left w:val="none" w:sz="0" w:space="0" w:color="auto"/>
            <w:bottom w:val="none" w:sz="0" w:space="0" w:color="auto"/>
            <w:right w:val="none" w:sz="0" w:space="0" w:color="auto"/>
          </w:divBdr>
        </w:div>
        <w:div w:id="1350645042">
          <w:marLeft w:val="274"/>
          <w:marRight w:val="0"/>
          <w:marTop w:val="0"/>
          <w:marBottom w:val="0"/>
          <w:divBdr>
            <w:top w:val="none" w:sz="0" w:space="0" w:color="auto"/>
            <w:left w:val="none" w:sz="0" w:space="0" w:color="auto"/>
            <w:bottom w:val="none" w:sz="0" w:space="0" w:color="auto"/>
            <w:right w:val="none" w:sz="0" w:space="0" w:color="auto"/>
          </w:divBdr>
        </w:div>
        <w:div w:id="1334334570">
          <w:marLeft w:val="274"/>
          <w:marRight w:val="0"/>
          <w:marTop w:val="0"/>
          <w:marBottom w:val="0"/>
          <w:divBdr>
            <w:top w:val="none" w:sz="0" w:space="0" w:color="auto"/>
            <w:left w:val="none" w:sz="0" w:space="0" w:color="auto"/>
            <w:bottom w:val="none" w:sz="0" w:space="0" w:color="auto"/>
            <w:right w:val="none" w:sz="0" w:space="0" w:color="auto"/>
          </w:divBdr>
        </w:div>
        <w:div w:id="1957834295">
          <w:marLeft w:val="274"/>
          <w:marRight w:val="0"/>
          <w:marTop w:val="0"/>
          <w:marBottom w:val="0"/>
          <w:divBdr>
            <w:top w:val="none" w:sz="0" w:space="0" w:color="auto"/>
            <w:left w:val="none" w:sz="0" w:space="0" w:color="auto"/>
            <w:bottom w:val="none" w:sz="0" w:space="0" w:color="auto"/>
            <w:right w:val="none" w:sz="0" w:space="0" w:color="auto"/>
          </w:divBdr>
        </w:div>
        <w:div w:id="834489633">
          <w:marLeft w:val="274"/>
          <w:marRight w:val="0"/>
          <w:marTop w:val="0"/>
          <w:marBottom w:val="0"/>
          <w:divBdr>
            <w:top w:val="none" w:sz="0" w:space="0" w:color="auto"/>
            <w:left w:val="none" w:sz="0" w:space="0" w:color="auto"/>
            <w:bottom w:val="none" w:sz="0" w:space="0" w:color="auto"/>
            <w:right w:val="none" w:sz="0" w:space="0" w:color="auto"/>
          </w:divBdr>
        </w:div>
        <w:div w:id="31544838">
          <w:marLeft w:val="274"/>
          <w:marRight w:val="0"/>
          <w:marTop w:val="0"/>
          <w:marBottom w:val="0"/>
          <w:divBdr>
            <w:top w:val="none" w:sz="0" w:space="0" w:color="auto"/>
            <w:left w:val="none" w:sz="0" w:space="0" w:color="auto"/>
            <w:bottom w:val="none" w:sz="0" w:space="0" w:color="auto"/>
            <w:right w:val="none" w:sz="0" w:space="0" w:color="auto"/>
          </w:divBdr>
        </w:div>
        <w:div w:id="1046872528">
          <w:marLeft w:val="274"/>
          <w:marRight w:val="0"/>
          <w:marTop w:val="0"/>
          <w:marBottom w:val="0"/>
          <w:divBdr>
            <w:top w:val="none" w:sz="0" w:space="0" w:color="auto"/>
            <w:left w:val="none" w:sz="0" w:space="0" w:color="auto"/>
            <w:bottom w:val="none" w:sz="0" w:space="0" w:color="auto"/>
            <w:right w:val="none" w:sz="0" w:space="0" w:color="auto"/>
          </w:divBdr>
        </w:div>
        <w:div w:id="376855719">
          <w:marLeft w:val="274"/>
          <w:marRight w:val="0"/>
          <w:marTop w:val="0"/>
          <w:marBottom w:val="0"/>
          <w:divBdr>
            <w:top w:val="none" w:sz="0" w:space="0" w:color="auto"/>
            <w:left w:val="none" w:sz="0" w:space="0" w:color="auto"/>
            <w:bottom w:val="none" w:sz="0" w:space="0" w:color="auto"/>
            <w:right w:val="none" w:sz="0" w:space="0" w:color="auto"/>
          </w:divBdr>
        </w:div>
      </w:divsChild>
    </w:div>
    <w:div w:id="523634995">
      <w:bodyDiv w:val="1"/>
      <w:marLeft w:val="0"/>
      <w:marRight w:val="0"/>
      <w:marTop w:val="0"/>
      <w:marBottom w:val="0"/>
      <w:divBdr>
        <w:top w:val="none" w:sz="0" w:space="0" w:color="auto"/>
        <w:left w:val="none" w:sz="0" w:space="0" w:color="auto"/>
        <w:bottom w:val="none" w:sz="0" w:space="0" w:color="auto"/>
        <w:right w:val="none" w:sz="0" w:space="0" w:color="auto"/>
      </w:divBdr>
    </w:div>
    <w:div w:id="633024751">
      <w:bodyDiv w:val="1"/>
      <w:marLeft w:val="0"/>
      <w:marRight w:val="0"/>
      <w:marTop w:val="0"/>
      <w:marBottom w:val="0"/>
      <w:divBdr>
        <w:top w:val="none" w:sz="0" w:space="0" w:color="auto"/>
        <w:left w:val="none" w:sz="0" w:space="0" w:color="auto"/>
        <w:bottom w:val="none" w:sz="0" w:space="0" w:color="auto"/>
        <w:right w:val="none" w:sz="0" w:space="0" w:color="auto"/>
      </w:divBdr>
    </w:div>
    <w:div w:id="659624014">
      <w:bodyDiv w:val="1"/>
      <w:marLeft w:val="0"/>
      <w:marRight w:val="0"/>
      <w:marTop w:val="0"/>
      <w:marBottom w:val="0"/>
      <w:divBdr>
        <w:top w:val="none" w:sz="0" w:space="0" w:color="auto"/>
        <w:left w:val="none" w:sz="0" w:space="0" w:color="auto"/>
        <w:bottom w:val="none" w:sz="0" w:space="0" w:color="auto"/>
        <w:right w:val="none" w:sz="0" w:space="0" w:color="auto"/>
      </w:divBdr>
    </w:div>
    <w:div w:id="808329773">
      <w:bodyDiv w:val="1"/>
      <w:marLeft w:val="0"/>
      <w:marRight w:val="0"/>
      <w:marTop w:val="0"/>
      <w:marBottom w:val="0"/>
      <w:divBdr>
        <w:top w:val="none" w:sz="0" w:space="0" w:color="auto"/>
        <w:left w:val="none" w:sz="0" w:space="0" w:color="auto"/>
        <w:bottom w:val="none" w:sz="0" w:space="0" w:color="auto"/>
        <w:right w:val="none" w:sz="0" w:space="0" w:color="auto"/>
      </w:divBdr>
      <w:divsChild>
        <w:div w:id="1150948755">
          <w:marLeft w:val="547"/>
          <w:marRight w:val="0"/>
          <w:marTop w:val="0"/>
          <w:marBottom w:val="160"/>
          <w:divBdr>
            <w:top w:val="none" w:sz="0" w:space="0" w:color="auto"/>
            <w:left w:val="none" w:sz="0" w:space="0" w:color="auto"/>
            <w:bottom w:val="none" w:sz="0" w:space="0" w:color="auto"/>
            <w:right w:val="none" w:sz="0" w:space="0" w:color="auto"/>
          </w:divBdr>
        </w:div>
        <w:div w:id="290862003">
          <w:marLeft w:val="547"/>
          <w:marRight w:val="0"/>
          <w:marTop w:val="0"/>
          <w:marBottom w:val="160"/>
          <w:divBdr>
            <w:top w:val="none" w:sz="0" w:space="0" w:color="auto"/>
            <w:left w:val="none" w:sz="0" w:space="0" w:color="auto"/>
            <w:bottom w:val="none" w:sz="0" w:space="0" w:color="auto"/>
            <w:right w:val="none" w:sz="0" w:space="0" w:color="auto"/>
          </w:divBdr>
        </w:div>
        <w:div w:id="1997293656">
          <w:marLeft w:val="547"/>
          <w:marRight w:val="0"/>
          <w:marTop w:val="0"/>
          <w:marBottom w:val="160"/>
          <w:divBdr>
            <w:top w:val="none" w:sz="0" w:space="0" w:color="auto"/>
            <w:left w:val="none" w:sz="0" w:space="0" w:color="auto"/>
            <w:bottom w:val="none" w:sz="0" w:space="0" w:color="auto"/>
            <w:right w:val="none" w:sz="0" w:space="0" w:color="auto"/>
          </w:divBdr>
        </w:div>
      </w:divsChild>
    </w:div>
    <w:div w:id="813059346">
      <w:bodyDiv w:val="1"/>
      <w:marLeft w:val="0"/>
      <w:marRight w:val="0"/>
      <w:marTop w:val="0"/>
      <w:marBottom w:val="0"/>
      <w:divBdr>
        <w:top w:val="none" w:sz="0" w:space="0" w:color="auto"/>
        <w:left w:val="none" w:sz="0" w:space="0" w:color="auto"/>
        <w:bottom w:val="none" w:sz="0" w:space="0" w:color="auto"/>
        <w:right w:val="none" w:sz="0" w:space="0" w:color="auto"/>
      </w:divBdr>
      <w:divsChild>
        <w:div w:id="1938904138">
          <w:marLeft w:val="590"/>
          <w:marRight w:val="0"/>
          <w:marTop w:val="134"/>
          <w:marBottom w:val="0"/>
          <w:divBdr>
            <w:top w:val="none" w:sz="0" w:space="0" w:color="auto"/>
            <w:left w:val="none" w:sz="0" w:space="0" w:color="auto"/>
            <w:bottom w:val="none" w:sz="0" w:space="0" w:color="auto"/>
            <w:right w:val="none" w:sz="0" w:space="0" w:color="auto"/>
          </w:divBdr>
        </w:div>
        <w:div w:id="1636253452">
          <w:marLeft w:val="1282"/>
          <w:marRight w:val="0"/>
          <w:marTop w:val="86"/>
          <w:marBottom w:val="0"/>
          <w:divBdr>
            <w:top w:val="none" w:sz="0" w:space="0" w:color="auto"/>
            <w:left w:val="none" w:sz="0" w:space="0" w:color="auto"/>
            <w:bottom w:val="none" w:sz="0" w:space="0" w:color="auto"/>
            <w:right w:val="none" w:sz="0" w:space="0" w:color="auto"/>
          </w:divBdr>
        </w:div>
        <w:div w:id="742684525">
          <w:marLeft w:val="590"/>
          <w:marRight w:val="0"/>
          <w:marTop w:val="134"/>
          <w:marBottom w:val="0"/>
          <w:divBdr>
            <w:top w:val="none" w:sz="0" w:space="0" w:color="auto"/>
            <w:left w:val="none" w:sz="0" w:space="0" w:color="auto"/>
            <w:bottom w:val="none" w:sz="0" w:space="0" w:color="auto"/>
            <w:right w:val="none" w:sz="0" w:space="0" w:color="auto"/>
          </w:divBdr>
        </w:div>
        <w:div w:id="1797985648">
          <w:marLeft w:val="1282"/>
          <w:marRight w:val="0"/>
          <w:marTop w:val="86"/>
          <w:marBottom w:val="0"/>
          <w:divBdr>
            <w:top w:val="none" w:sz="0" w:space="0" w:color="auto"/>
            <w:left w:val="none" w:sz="0" w:space="0" w:color="auto"/>
            <w:bottom w:val="none" w:sz="0" w:space="0" w:color="auto"/>
            <w:right w:val="none" w:sz="0" w:space="0" w:color="auto"/>
          </w:divBdr>
        </w:div>
        <w:div w:id="1063409535">
          <w:marLeft w:val="590"/>
          <w:marRight w:val="0"/>
          <w:marTop w:val="134"/>
          <w:marBottom w:val="0"/>
          <w:divBdr>
            <w:top w:val="none" w:sz="0" w:space="0" w:color="auto"/>
            <w:left w:val="none" w:sz="0" w:space="0" w:color="auto"/>
            <w:bottom w:val="none" w:sz="0" w:space="0" w:color="auto"/>
            <w:right w:val="none" w:sz="0" w:space="0" w:color="auto"/>
          </w:divBdr>
        </w:div>
        <w:div w:id="607859679">
          <w:marLeft w:val="1282"/>
          <w:marRight w:val="0"/>
          <w:marTop w:val="86"/>
          <w:marBottom w:val="0"/>
          <w:divBdr>
            <w:top w:val="none" w:sz="0" w:space="0" w:color="auto"/>
            <w:left w:val="none" w:sz="0" w:space="0" w:color="auto"/>
            <w:bottom w:val="none" w:sz="0" w:space="0" w:color="auto"/>
            <w:right w:val="none" w:sz="0" w:space="0" w:color="auto"/>
          </w:divBdr>
        </w:div>
        <w:div w:id="602032174">
          <w:marLeft w:val="590"/>
          <w:marRight w:val="0"/>
          <w:marTop w:val="86"/>
          <w:marBottom w:val="0"/>
          <w:divBdr>
            <w:top w:val="none" w:sz="0" w:space="0" w:color="auto"/>
            <w:left w:val="none" w:sz="0" w:space="0" w:color="auto"/>
            <w:bottom w:val="none" w:sz="0" w:space="0" w:color="auto"/>
            <w:right w:val="none" w:sz="0" w:space="0" w:color="auto"/>
          </w:divBdr>
        </w:div>
      </w:divsChild>
    </w:div>
    <w:div w:id="827673322">
      <w:bodyDiv w:val="1"/>
      <w:marLeft w:val="0"/>
      <w:marRight w:val="0"/>
      <w:marTop w:val="0"/>
      <w:marBottom w:val="0"/>
      <w:divBdr>
        <w:top w:val="none" w:sz="0" w:space="0" w:color="auto"/>
        <w:left w:val="none" w:sz="0" w:space="0" w:color="auto"/>
        <w:bottom w:val="none" w:sz="0" w:space="0" w:color="auto"/>
        <w:right w:val="none" w:sz="0" w:space="0" w:color="auto"/>
      </w:divBdr>
      <w:divsChild>
        <w:div w:id="1637563918">
          <w:marLeft w:val="547"/>
          <w:marRight w:val="0"/>
          <w:marTop w:val="0"/>
          <w:marBottom w:val="0"/>
          <w:divBdr>
            <w:top w:val="none" w:sz="0" w:space="0" w:color="auto"/>
            <w:left w:val="none" w:sz="0" w:space="0" w:color="auto"/>
            <w:bottom w:val="none" w:sz="0" w:space="0" w:color="auto"/>
            <w:right w:val="none" w:sz="0" w:space="0" w:color="auto"/>
          </w:divBdr>
        </w:div>
      </w:divsChild>
    </w:div>
    <w:div w:id="859397665">
      <w:bodyDiv w:val="1"/>
      <w:marLeft w:val="0"/>
      <w:marRight w:val="0"/>
      <w:marTop w:val="0"/>
      <w:marBottom w:val="0"/>
      <w:divBdr>
        <w:top w:val="none" w:sz="0" w:space="0" w:color="auto"/>
        <w:left w:val="none" w:sz="0" w:space="0" w:color="auto"/>
        <w:bottom w:val="none" w:sz="0" w:space="0" w:color="auto"/>
        <w:right w:val="none" w:sz="0" w:space="0" w:color="auto"/>
      </w:divBdr>
    </w:div>
    <w:div w:id="916789268">
      <w:bodyDiv w:val="1"/>
      <w:marLeft w:val="0"/>
      <w:marRight w:val="0"/>
      <w:marTop w:val="0"/>
      <w:marBottom w:val="0"/>
      <w:divBdr>
        <w:top w:val="none" w:sz="0" w:space="0" w:color="auto"/>
        <w:left w:val="none" w:sz="0" w:space="0" w:color="auto"/>
        <w:bottom w:val="none" w:sz="0" w:space="0" w:color="auto"/>
        <w:right w:val="none" w:sz="0" w:space="0" w:color="auto"/>
      </w:divBdr>
      <w:divsChild>
        <w:div w:id="1863281069">
          <w:marLeft w:val="547"/>
          <w:marRight w:val="0"/>
          <w:marTop w:val="0"/>
          <w:marBottom w:val="0"/>
          <w:divBdr>
            <w:top w:val="none" w:sz="0" w:space="0" w:color="auto"/>
            <w:left w:val="none" w:sz="0" w:space="0" w:color="auto"/>
            <w:bottom w:val="none" w:sz="0" w:space="0" w:color="auto"/>
            <w:right w:val="none" w:sz="0" w:space="0" w:color="auto"/>
          </w:divBdr>
        </w:div>
      </w:divsChild>
    </w:div>
    <w:div w:id="926159028">
      <w:bodyDiv w:val="1"/>
      <w:marLeft w:val="0"/>
      <w:marRight w:val="0"/>
      <w:marTop w:val="0"/>
      <w:marBottom w:val="0"/>
      <w:divBdr>
        <w:top w:val="none" w:sz="0" w:space="0" w:color="auto"/>
        <w:left w:val="none" w:sz="0" w:space="0" w:color="auto"/>
        <w:bottom w:val="none" w:sz="0" w:space="0" w:color="auto"/>
        <w:right w:val="none" w:sz="0" w:space="0" w:color="auto"/>
      </w:divBdr>
    </w:div>
    <w:div w:id="1061178995">
      <w:bodyDiv w:val="1"/>
      <w:marLeft w:val="0"/>
      <w:marRight w:val="0"/>
      <w:marTop w:val="0"/>
      <w:marBottom w:val="0"/>
      <w:divBdr>
        <w:top w:val="none" w:sz="0" w:space="0" w:color="auto"/>
        <w:left w:val="none" w:sz="0" w:space="0" w:color="auto"/>
        <w:bottom w:val="none" w:sz="0" w:space="0" w:color="auto"/>
        <w:right w:val="none" w:sz="0" w:space="0" w:color="auto"/>
      </w:divBdr>
      <w:divsChild>
        <w:div w:id="87506812">
          <w:marLeft w:val="590"/>
          <w:marRight w:val="0"/>
          <w:marTop w:val="115"/>
          <w:marBottom w:val="0"/>
          <w:divBdr>
            <w:top w:val="none" w:sz="0" w:space="0" w:color="auto"/>
            <w:left w:val="none" w:sz="0" w:space="0" w:color="auto"/>
            <w:bottom w:val="none" w:sz="0" w:space="0" w:color="auto"/>
            <w:right w:val="none" w:sz="0" w:space="0" w:color="auto"/>
          </w:divBdr>
        </w:div>
        <w:div w:id="638076542">
          <w:marLeft w:val="590"/>
          <w:marRight w:val="0"/>
          <w:marTop w:val="115"/>
          <w:marBottom w:val="0"/>
          <w:divBdr>
            <w:top w:val="none" w:sz="0" w:space="0" w:color="auto"/>
            <w:left w:val="none" w:sz="0" w:space="0" w:color="auto"/>
            <w:bottom w:val="none" w:sz="0" w:space="0" w:color="auto"/>
            <w:right w:val="none" w:sz="0" w:space="0" w:color="auto"/>
          </w:divBdr>
        </w:div>
        <w:div w:id="1316225145">
          <w:marLeft w:val="590"/>
          <w:marRight w:val="0"/>
          <w:marTop w:val="115"/>
          <w:marBottom w:val="0"/>
          <w:divBdr>
            <w:top w:val="none" w:sz="0" w:space="0" w:color="auto"/>
            <w:left w:val="none" w:sz="0" w:space="0" w:color="auto"/>
            <w:bottom w:val="none" w:sz="0" w:space="0" w:color="auto"/>
            <w:right w:val="none" w:sz="0" w:space="0" w:color="auto"/>
          </w:divBdr>
        </w:div>
        <w:div w:id="1622685277">
          <w:marLeft w:val="590"/>
          <w:marRight w:val="0"/>
          <w:marTop w:val="115"/>
          <w:marBottom w:val="0"/>
          <w:divBdr>
            <w:top w:val="none" w:sz="0" w:space="0" w:color="auto"/>
            <w:left w:val="none" w:sz="0" w:space="0" w:color="auto"/>
            <w:bottom w:val="none" w:sz="0" w:space="0" w:color="auto"/>
            <w:right w:val="none" w:sz="0" w:space="0" w:color="auto"/>
          </w:divBdr>
        </w:div>
        <w:div w:id="1218860687">
          <w:marLeft w:val="590"/>
          <w:marRight w:val="0"/>
          <w:marTop w:val="115"/>
          <w:marBottom w:val="0"/>
          <w:divBdr>
            <w:top w:val="none" w:sz="0" w:space="0" w:color="auto"/>
            <w:left w:val="none" w:sz="0" w:space="0" w:color="auto"/>
            <w:bottom w:val="none" w:sz="0" w:space="0" w:color="auto"/>
            <w:right w:val="none" w:sz="0" w:space="0" w:color="auto"/>
          </w:divBdr>
        </w:div>
      </w:divsChild>
    </w:div>
    <w:div w:id="1062828317">
      <w:bodyDiv w:val="1"/>
      <w:marLeft w:val="0"/>
      <w:marRight w:val="0"/>
      <w:marTop w:val="0"/>
      <w:marBottom w:val="0"/>
      <w:divBdr>
        <w:top w:val="none" w:sz="0" w:space="0" w:color="auto"/>
        <w:left w:val="none" w:sz="0" w:space="0" w:color="auto"/>
        <w:bottom w:val="none" w:sz="0" w:space="0" w:color="auto"/>
        <w:right w:val="none" w:sz="0" w:space="0" w:color="auto"/>
      </w:divBdr>
    </w:div>
    <w:div w:id="1164128012">
      <w:bodyDiv w:val="1"/>
      <w:marLeft w:val="0"/>
      <w:marRight w:val="0"/>
      <w:marTop w:val="0"/>
      <w:marBottom w:val="0"/>
      <w:divBdr>
        <w:top w:val="none" w:sz="0" w:space="0" w:color="auto"/>
        <w:left w:val="none" w:sz="0" w:space="0" w:color="auto"/>
        <w:bottom w:val="none" w:sz="0" w:space="0" w:color="auto"/>
        <w:right w:val="none" w:sz="0" w:space="0" w:color="auto"/>
      </w:divBdr>
      <w:divsChild>
        <w:div w:id="1103459081">
          <w:marLeft w:val="547"/>
          <w:marRight w:val="0"/>
          <w:marTop w:val="0"/>
          <w:marBottom w:val="0"/>
          <w:divBdr>
            <w:top w:val="none" w:sz="0" w:space="0" w:color="auto"/>
            <w:left w:val="none" w:sz="0" w:space="0" w:color="auto"/>
            <w:bottom w:val="none" w:sz="0" w:space="0" w:color="auto"/>
            <w:right w:val="none" w:sz="0" w:space="0" w:color="auto"/>
          </w:divBdr>
        </w:div>
      </w:divsChild>
    </w:div>
    <w:div w:id="1193422729">
      <w:bodyDiv w:val="1"/>
      <w:marLeft w:val="0"/>
      <w:marRight w:val="0"/>
      <w:marTop w:val="0"/>
      <w:marBottom w:val="0"/>
      <w:divBdr>
        <w:top w:val="none" w:sz="0" w:space="0" w:color="auto"/>
        <w:left w:val="none" w:sz="0" w:space="0" w:color="auto"/>
        <w:bottom w:val="none" w:sz="0" w:space="0" w:color="auto"/>
        <w:right w:val="none" w:sz="0" w:space="0" w:color="auto"/>
      </w:divBdr>
      <w:divsChild>
        <w:div w:id="675304453">
          <w:marLeft w:val="446"/>
          <w:marRight w:val="0"/>
          <w:marTop w:val="0"/>
          <w:marBottom w:val="120"/>
          <w:divBdr>
            <w:top w:val="none" w:sz="0" w:space="0" w:color="auto"/>
            <w:left w:val="none" w:sz="0" w:space="0" w:color="auto"/>
            <w:bottom w:val="none" w:sz="0" w:space="0" w:color="auto"/>
            <w:right w:val="none" w:sz="0" w:space="0" w:color="auto"/>
          </w:divBdr>
        </w:div>
        <w:div w:id="1051346844">
          <w:marLeft w:val="446"/>
          <w:marRight w:val="0"/>
          <w:marTop w:val="0"/>
          <w:marBottom w:val="120"/>
          <w:divBdr>
            <w:top w:val="none" w:sz="0" w:space="0" w:color="auto"/>
            <w:left w:val="none" w:sz="0" w:space="0" w:color="auto"/>
            <w:bottom w:val="none" w:sz="0" w:space="0" w:color="auto"/>
            <w:right w:val="none" w:sz="0" w:space="0" w:color="auto"/>
          </w:divBdr>
        </w:div>
        <w:div w:id="181743570">
          <w:marLeft w:val="446"/>
          <w:marRight w:val="0"/>
          <w:marTop w:val="0"/>
          <w:marBottom w:val="120"/>
          <w:divBdr>
            <w:top w:val="none" w:sz="0" w:space="0" w:color="auto"/>
            <w:left w:val="none" w:sz="0" w:space="0" w:color="auto"/>
            <w:bottom w:val="none" w:sz="0" w:space="0" w:color="auto"/>
            <w:right w:val="none" w:sz="0" w:space="0" w:color="auto"/>
          </w:divBdr>
        </w:div>
        <w:div w:id="426770603">
          <w:marLeft w:val="446"/>
          <w:marRight w:val="0"/>
          <w:marTop w:val="0"/>
          <w:marBottom w:val="120"/>
          <w:divBdr>
            <w:top w:val="none" w:sz="0" w:space="0" w:color="auto"/>
            <w:left w:val="none" w:sz="0" w:space="0" w:color="auto"/>
            <w:bottom w:val="none" w:sz="0" w:space="0" w:color="auto"/>
            <w:right w:val="none" w:sz="0" w:space="0" w:color="auto"/>
          </w:divBdr>
        </w:div>
        <w:div w:id="1109619455">
          <w:marLeft w:val="446"/>
          <w:marRight w:val="0"/>
          <w:marTop w:val="0"/>
          <w:marBottom w:val="120"/>
          <w:divBdr>
            <w:top w:val="none" w:sz="0" w:space="0" w:color="auto"/>
            <w:left w:val="none" w:sz="0" w:space="0" w:color="auto"/>
            <w:bottom w:val="none" w:sz="0" w:space="0" w:color="auto"/>
            <w:right w:val="none" w:sz="0" w:space="0" w:color="auto"/>
          </w:divBdr>
        </w:div>
      </w:divsChild>
    </w:div>
    <w:div w:id="1273629132">
      <w:bodyDiv w:val="1"/>
      <w:marLeft w:val="0"/>
      <w:marRight w:val="0"/>
      <w:marTop w:val="0"/>
      <w:marBottom w:val="0"/>
      <w:divBdr>
        <w:top w:val="none" w:sz="0" w:space="0" w:color="auto"/>
        <w:left w:val="none" w:sz="0" w:space="0" w:color="auto"/>
        <w:bottom w:val="none" w:sz="0" w:space="0" w:color="auto"/>
        <w:right w:val="none" w:sz="0" w:space="0" w:color="auto"/>
      </w:divBdr>
      <w:divsChild>
        <w:div w:id="126550632">
          <w:marLeft w:val="547"/>
          <w:marRight w:val="0"/>
          <w:marTop w:val="0"/>
          <w:marBottom w:val="0"/>
          <w:divBdr>
            <w:top w:val="none" w:sz="0" w:space="0" w:color="auto"/>
            <w:left w:val="none" w:sz="0" w:space="0" w:color="auto"/>
            <w:bottom w:val="none" w:sz="0" w:space="0" w:color="auto"/>
            <w:right w:val="none" w:sz="0" w:space="0" w:color="auto"/>
          </w:divBdr>
        </w:div>
      </w:divsChild>
    </w:div>
    <w:div w:id="1313291034">
      <w:bodyDiv w:val="1"/>
      <w:marLeft w:val="0"/>
      <w:marRight w:val="0"/>
      <w:marTop w:val="0"/>
      <w:marBottom w:val="0"/>
      <w:divBdr>
        <w:top w:val="none" w:sz="0" w:space="0" w:color="auto"/>
        <w:left w:val="none" w:sz="0" w:space="0" w:color="auto"/>
        <w:bottom w:val="none" w:sz="0" w:space="0" w:color="auto"/>
        <w:right w:val="none" w:sz="0" w:space="0" w:color="auto"/>
      </w:divBdr>
    </w:div>
    <w:div w:id="1369257075">
      <w:bodyDiv w:val="1"/>
      <w:marLeft w:val="0"/>
      <w:marRight w:val="0"/>
      <w:marTop w:val="0"/>
      <w:marBottom w:val="0"/>
      <w:divBdr>
        <w:top w:val="none" w:sz="0" w:space="0" w:color="auto"/>
        <w:left w:val="none" w:sz="0" w:space="0" w:color="auto"/>
        <w:bottom w:val="none" w:sz="0" w:space="0" w:color="auto"/>
        <w:right w:val="none" w:sz="0" w:space="0" w:color="auto"/>
      </w:divBdr>
      <w:divsChild>
        <w:div w:id="1266889520">
          <w:marLeft w:val="1267"/>
          <w:marRight w:val="0"/>
          <w:marTop w:val="0"/>
          <w:marBottom w:val="120"/>
          <w:divBdr>
            <w:top w:val="none" w:sz="0" w:space="0" w:color="auto"/>
            <w:left w:val="none" w:sz="0" w:space="0" w:color="auto"/>
            <w:bottom w:val="none" w:sz="0" w:space="0" w:color="auto"/>
            <w:right w:val="none" w:sz="0" w:space="0" w:color="auto"/>
          </w:divBdr>
        </w:div>
        <w:div w:id="76677447">
          <w:marLeft w:val="1267"/>
          <w:marRight w:val="0"/>
          <w:marTop w:val="0"/>
          <w:marBottom w:val="120"/>
          <w:divBdr>
            <w:top w:val="none" w:sz="0" w:space="0" w:color="auto"/>
            <w:left w:val="none" w:sz="0" w:space="0" w:color="auto"/>
            <w:bottom w:val="none" w:sz="0" w:space="0" w:color="auto"/>
            <w:right w:val="none" w:sz="0" w:space="0" w:color="auto"/>
          </w:divBdr>
        </w:div>
        <w:div w:id="1917549515">
          <w:marLeft w:val="1267"/>
          <w:marRight w:val="0"/>
          <w:marTop w:val="0"/>
          <w:marBottom w:val="120"/>
          <w:divBdr>
            <w:top w:val="none" w:sz="0" w:space="0" w:color="auto"/>
            <w:left w:val="none" w:sz="0" w:space="0" w:color="auto"/>
            <w:bottom w:val="none" w:sz="0" w:space="0" w:color="auto"/>
            <w:right w:val="none" w:sz="0" w:space="0" w:color="auto"/>
          </w:divBdr>
        </w:div>
        <w:div w:id="1445922752">
          <w:marLeft w:val="1267"/>
          <w:marRight w:val="0"/>
          <w:marTop w:val="0"/>
          <w:marBottom w:val="120"/>
          <w:divBdr>
            <w:top w:val="none" w:sz="0" w:space="0" w:color="auto"/>
            <w:left w:val="none" w:sz="0" w:space="0" w:color="auto"/>
            <w:bottom w:val="none" w:sz="0" w:space="0" w:color="auto"/>
            <w:right w:val="none" w:sz="0" w:space="0" w:color="auto"/>
          </w:divBdr>
        </w:div>
        <w:div w:id="1827623491">
          <w:marLeft w:val="1872"/>
          <w:marRight w:val="0"/>
          <w:marTop w:val="0"/>
          <w:marBottom w:val="120"/>
          <w:divBdr>
            <w:top w:val="none" w:sz="0" w:space="0" w:color="auto"/>
            <w:left w:val="none" w:sz="0" w:space="0" w:color="auto"/>
            <w:bottom w:val="none" w:sz="0" w:space="0" w:color="auto"/>
            <w:right w:val="none" w:sz="0" w:space="0" w:color="auto"/>
          </w:divBdr>
        </w:div>
        <w:div w:id="1236016363">
          <w:marLeft w:val="1872"/>
          <w:marRight w:val="0"/>
          <w:marTop w:val="0"/>
          <w:marBottom w:val="120"/>
          <w:divBdr>
            <w:top w:val="none" w:sz="0" w:space="0" w:color="auto"/>
            <w:left w:val="none" w:sz="0" w:space="0" w:color="auto"/>
            <w:bottom w:val="none" w:sz="0" w:space="0" w:color="auto"/>
            <w:right w:val="none" w:sz="0" w:space="0" w:color="auto"/>
          </w:divBdr>
        </w:div>
        <w:div w:id="1436244434">
          <w:marLeft w:val="1267"/>
          <w:marRight w:val="0"/>
          <w:marTop w:val="0"/>
          <w:marBottom w:val="120"/>
          <w:divBdr>
            <w:top w:val="none" w:sz="0" w:space="0" w:color="auto"/>
            <w:left w:val="none" w:sz="0" w:space="0" w:color="auto"/>
            <w:bottom w:val="none" w:sz="0" w:space="0" w:color="auto"/>
            <w:right w:val="none" w:sz="0" w:space="0" w:color="auto"/>
          </w:divBdr>
        </w:div>
        <w:div w:id="980307214">
          <w:marLeft w:val="1843"/>
          <w:marRight w:val="0"/>
          <w:marTop w:val="0"/>
          <w:marBottom w:val="120"/>
          <w:divBdr>
            <w:top w:val="none" w:sz="0" w:space="0" w:color="auto"/>
            <w:left w:val="none" w:sz="0" w:space="0" w:color="auto"/>
            <w:bottom w:val="none" w:sz="0" w:space="0" w:color="auto"/>
            <w:right w:val="none" w:sz="0" w:space="0" w:color="auto"/>
          </w:divBdr>
        </w:div>
        <w:div w:id="1544056934">
          <w:marLeft w:val="1843"/>
          <w:marRight w:val="0"/>
          <w:marTop w:val="0"/>
          <w:marBottom w:val="120"/>
          <w:divBdr>
            <w:top w:val="none" w:sz="0" w:space="0" w:color="auto"/>
            <w:left w:val="none" w:sz="0" w:space="0" w:color="auto"/>
            <w:bottom w:val="none" w:sz="0" w:space="0" w:color="auto"/>
            <w:right w:val="none" w:sz="0" w:space="0" w:color="auto"/>
          </w:divBdr>
        </w:div>
        <w:div w:id="878784340">
          <w:marLeft w:val="1267"/>
          <w:marRight w:val="0"/>
          <w:marTop w:val="0"/>
          <w:marBottom w:val="120"/>
          <w:divBdr>
            <w:top w:val="none" w:sz="0" w:space="0" w:color="auto"/>
            <w:left w:val="none" w:sz="0" w:space="0" w:color="auto"/>
            <w:bottom w:val="none" w:sz="0" w:space="0" w:color="auto"/>
            <w:right w:val="none" w:sz="0" w:space="0" w:color="auto"/>
          </w:divBdr>
        </w:div>
        <w:div w:id="2145416834">
          <w:marLeft w:val="1267"/>
          <w:marRight w:val="0"/>
          <w:marTop w:val="0"/>
          <w:marBottom w:val="120"/>
          <w:divBdr>
            <w:top w:val="none" w:sz="0" w:space="0" w:color="auto"/>
            <w:left w:val="none" w:sz="0" w:space="0" w:color="auto"/>
            <w:bottom w:val="none" w:sz="0" w:space="0" w:color="auto"/>
            <w:right w:val="none" w:sz="0" w:space="0" w:color="auto"/>
          </w:divBdr>
        </w:div>
        <w:div w:id="1096055931">
          <w:marLeft w:val="1267"/>
          <w:marRight w:val="0"/>
          <w:marTop w:val="0"/>
          <w:marBottom w:val="120"/>
          <w:divBdr>
            <w:top w:val="none" w:sz="0" w:space="0" w:color="auto"/>
            <w:left w:val="none" w:sz="0" w:space="0" w:color="auto"/>
            <w:bottom w:val="none" w:sz="0" w:space="0" w:color="auto"/>
            <w:right w:val="none" w:sz="0" w:space="0" w:color="auto"/>
          </w:divBdr>
        </w:div>
        <w:div w:id="416682607">
          <w:marLeft w:val="1843"/>
          <w:marRight w:val="0"/>
          <w:marTop w:val="0"/>
          <w:marBottom w:val="120"/>
          <w:divBdr>
            <w:top w:val="none" w:sz="0" w:space="0" w:color="auto"/>
            <w:left w:val="none" w:sz="0" w:space="0" w:color="auto"/>
            <w:bottom w:val="none" w:sz="0" w:space="0" w:color="auto"/>
            <w:right w:val="none" w:sz="0" w:space="0" w:color="auto"/>
          </w:divBdr>
        </w:div>
        <w:div w:id="1008603775">
          <w:marLeft w:val="1843"/>
          <w:marRight w:val="0"/>
          <w:marTop w:val="0"/>
          <w:marBottom w:val="120"/>
          <w:divBdr>
            <w:top w:val="none" w:sz="0" w:space="0" w:color="auto"/>
            <w:left w:val="none" w:sz="0" w:space="0" w:color="auto"/>
            <w:bottom w:val="none" w:sz="0" w:space="0" w:color="auto"/>
            <w:right w:val="none" w:sz="0" w:space="0" w:color="auto"/>
          </w:divBdr>
        </w:div>
        <w:div w:id="227424138">
          <w:marLeft w:val="1267"/>
          <w:marRight w:val="0"/>
          <w:marTop w:val="0"/>
          <w:marBottom w:val="120"/>
          <w:divBdr>
            <w:top w:val="none" w:sz="0" w:space="0" w:color="auto"/>
            <w:left w:val="none" w:sz="0" w:space="0" w:color="auto"/>
            <w:bottom w:val="none" w:sz="0" w:space="0" w:color="auto"/>
            <w:right w:val="none" w:sz="0" w:space="0" w:color="auto"/>
          </w:divBdr>
        </w:div>
      </w:divsChild>
    </w:div>
    <w:div w:id="1402093975">
      <w:bodyDiv w:val="1"/>
      <w:marLeft w:val="0"/>
      <w:marRight w:val="0"/>
      <w:marTop w:val="0"/>
      <w:marBottom w:val="0"/>
      <w:divBdr>
        <w:top w:val="none" w:sz="0" w:space="0" w:color="auto"/>
        <w:left w:val="none" w:sz="0" w:space="0" w:color="auto"/>
        <w:bottom w:val="none" w:sz="0" w:space="0" w:color="auto"/>
        <w:right w:val="none" w:sz="0" w:space="0" w:color="auto"/>
      </w:divBdr>
      <w:divsChild>
        <w:div w:id="1575354437">
          <w:marLeft w:val="547"/>
          <w:marRight w:val="0"/>
          <w:marTop w:val="0"/>
          <w:marBottom w:val="0"/>
          <w:divBdr>
            <w:top w:val="none" w:sz="0" w:space="0" w:color="auto"/>
            <w:left w:val="none" w:sz="0" w:space="0" w:color="auto"/>
            <w:bottom w:val="none" w:sz="0" w:space="0" w:color="auto"/>
            <w:right w:val="none" w:sz="0" w:space="0" w:color="auto"/>
          </w:divBdr>
        </w:div>
      </w:divsChild>
    </w:div>
    <w:div w:id="1457262684">
      <w:bodyDiv w:val="1"/>
      <w:marLeft w:val="0"/>
      <w:marRight w:val="0"/>
      <w:marTop w:val="0"/>
      <w:marBottom w:val="0"/>
      <w:divBdr>
        <w:top w:val="none" w:sz="0" w:space="0" w:color="auto"/>
        <w:left w:val="none" w:sz="0" w:space="0" w:color="auto"/>
        <w:bottom w:val="none" w:sz="0" w:space="0" w:color="auto"/>
        <w:right w:val="none" w:sz="0" w:space="0" w:color="auto"/>
      </w:divBdr>
    </w:div>
    <w:div w:id="1544757445">
      <w:bodyDiv w:val="1"/>
      <w:marLeft w:val="0"/>
      <w:marRight w:val="0"/>
      <w:marTop w:val="0"/>
      <w:marBottom w:val="0"/>
      <w:divBdr>
        <w:top w:val="none" w:sz="0" w:space="0" w:color="auto"/>
        <w:left w:val="none" w:sz="0" w:space="0" w:color="auto"/>
        <w:bottom w:val="none" w:sz="0" w:space="0" w:color="auto"/>
        <w:right w:val="none" w:sz="0" w:space="0" w:color="auto"/>
      </w:divBdr>
      <w:divsChild>
        <w:div w:id="1248463111">
          <w:marLeft w:val="547"/>
          <w:marRight w:val="0"/>
          <w:marTop w:val="0"/>
          <w:marBottom w:val="0"/>
          <w:divBdr>
            <w:top w:val="none" w:sz="0" w:space="0" w:color="auto"/>
            <w:left w:val="none" w:sz="0" w:space="0" w:color="auto"/>
            <w:bottom w:val="none" w:sz="0" w:space="0" w:color="auto"/>
            <w:right w:val="none" w:sz="0" w:space="0" w:color="auto"/>
          </w:divBdr>
        </w:div>
      </w:divsChild>
    </w:div>
    <w:div w:id="1553693029">
      <w:bodyDiv w:val="1"/>
      <w:marLeft w:val="0"/>
      <w:marRight w:val="0"/>
      <w:marTop w:val="0"/>
      <w:marBottom w:val="0"/>
      <w:divBdr>
        <w:top w:val="none" w:sz="0" w:space="0" w:color="auto"/>
        <w:left w:val="none" w:sz="0" w:space="0" w:color="auto"/>
        <w:bottom w:val="none" w:sz="0" w:space="0" w:color="auto"/>
        <w:right w:val="none" w:sz="0" w:space="0" w:color="auto"/>
      </w:divBdr>
    </w:div>
    <w:div w:id="1564951731">
      <w:bodyDiv w:val="1"/>
      <w:marLeft w:val="0"/>
      <w:marRight w:val="0"/>
      <w:marTop w:val="0"/>
      <w:marBottom w:val="0"/>
      <w:divBdr>
        <w:top w:val="none" w:sz="0" w:space="0" w:color="auto"/>
        <w:left w:val="none" w:sz="0" w:space="0" w:color="auto"/>
        <w:bottom w:val="none" w:sz="0" w:space="0" w:color="auto"/>
        <w:right w:val="none" w:sz="0" w:space="0" w:color="auto"/>
      </w:divBdr>
      <w:divsChild>
        <w:div w:id="494151389">
          <w:marLeft w:val="547"/>
          <w:marRight w:val="0"/>
          <w:marTop w:val="0"/>
          <w:marBottom w:val="0"/>
          <w:divBdr>
            <w:top w:val="none" w:sz="0" w:space="0" w:color="auto"/>
            <w:left w:val="none" w:sz="0" w:space="0" w:color="auto"/>
            <w:bottom w:val="none" w:sz="0" w:space="0" w:color="auto"/>
            <w:right w:val="none" w:sz="0" w:space="0" w:color="auto"/>
          </w:divBdr>
        </w:div>
        <w:div w:id="962081879">
          <w:marLeft w:val="547"/>
          <w:marRight w:val="0"/>
          <w:marTop w:val="0"/>
          <w:marBottom w:val="0"/>
          <w:divBdr>
            <w:top w:val="none" w:sz="0" w:space="0" w:color="auto"/>
            <w:left w:val="none" w:sz="0" w:space="0" w:color="auto"/>
            <w:bottom w:val="none" w:sz="0" w:space="0" w:color="auto"/>
            <w:right w:val="none" w:sz="0" w:space="0" w:color="auto"/>
          </w:divBdr>
        </w:div>
        <w:div w:id="1358772195">
          <w:marLeft w:val="547"/>
          <w:marRight w:val="0"/>
          <w:marTop w:val="0"/>
          <w:marBottom w:val="0"/>
          <w:divBdr>
            <w:top w:val="none" w:sz="0" w:space="0" w:color="auto"/>
            <w:left w:val="none" w:sz="0" w:space="0" w:color="auto"/>
            <w:bottom w:val="none" w:sz="0" w:space="0" w:color="auto"/>
            <w:right w:val="none" w:sz="0" w:space="0" w:color="auto"/>
          </w:divBdr>
        </w:div>
        <w:div w:id="1257177602">
          <w:marLeft w:val="547"/>
          <w:marRight w:val="0"/>
          <w:marTop w:val="0"/>
          <w:marBottom w:val="0"/>
          <w:divBdr>
            <w:top w:val="none" w:sz="0" w:space="0" w:color="auto"/>
            <w:left w:val="none" w:sz="0" w:space="0" w:color="auto"/>
            <w:bottom w:val="none" w:sz="0" w:space="0" w:color="auto"/>
            <w:right w:val="none" w:sz="0" w:space="0" w:color="auto"/>
          </w:divBdr>
        </w:div>
        <w:div w:id="495805337">
          <w:marLeft w:val="547"/>
          <w:marRight w:val="0"/>
          <w:marTop w:val="0"/>
          <w:marBottom w:val="0"/>
          <w:divBdr>
            <w:top w:val="none" w:sz="0" w:space="0" w:color="auto"/>
            <w:left w:val="none" w:sz="0" w:space="0" w:color="auto"/>
            <w:bottom w:val="none" w:sz="0" w:space="0" w:color="auto"/>
            <w:right w:val="none" w:sz="0" w:space="0" w:color="auto"/>
          </w:divBdr>
        </w:div>
        <w:div w:id="700518340">
          <w:marLeft w:val="547"/>
          <w:marRight w:val="0"/>
          <w:marTop w:val="0"/>
          <w:marBottom w:val="0"/>
          <w:divBdr>
            <w:top w:val="none" w:sz="0" w:space="0" w:color="auto"/>
            <w:left w:val="none" w:sz="0" w:space="0" w:color="auto"/>
            <w:bottom w:val="none" w:sz="0" w:space="0" w:color="auto"/>
            <w:right w:val="none" w:sz="0" w:space="0" w:color="auto"/>
          </w:divBdr>
        </w:div>
        <w:div w:id="630213601">
          <w:marLeft w:val="547"/>
          <w:marRight w:val="0"/>
          <w:marTop w:val="0"/>
          <w:marBottom w:val="0"/>
          <w:divBdr>
            <w:top w:val="none" w:sz="0" w:space="0" w:color="auto"/>
            <w:left w:val="none" w:sz="0" w:space="0" w:color="auto"/>
            <w:bottom w:val="none" w:sz="0" w:space="0" w:color="auto"/>
            <w:right w:val="none" w:sz="0" w:space="0" w:color="auto"/>
          </w:divBdr>
        </w:div>
        <w:div w:id="1971739915">
          <w:marLeft w:val="547"/>
          <w:marRight w:val="0"/>
          <w:marTop w:val="0"/>
          <w:marBottom w:val="0"/>
          <w:divBdr>
            <w:top w:val="none" w:sz="0" w:space="0" w:color="auto"/>
            <w:left w:val="none" w:sz="0" w:space="0" w:color="auto"/>
            <w:bottom w:val="none" w:sz="0" w:space="0" w:color="auto"/>
            <w:right w:val="none" w:sz="0" w:space="0" w:color="auto"/>
          </w:divBdr>
        </w:div>
        <w:div w:id="1430852545">
          <w:marLeft w:val="547"/>
          <w:marRight w:val="0"/>
          <w:marTop w:val="0"/>
          <w:marBottom w:val="0"/>
          <w:divBdr>
            <w:top w:val="none" w:sz="0" w:space="0" w:color="auto"/>
            <w:left w:val="none" w:sz="0" w:space="0" w:color="auto"/>
            <w:bottom w:val="none" w:sz="0" w:space="0" w:color="auto"/>
            <w:right w:val="none" w:sz="0" w:space="0" w:color="auto"/>
          </w:divBdr>
        </w:div>
        <w:div w:id="184177510">
          <w:marLeft w:val="547"/>
          <w:marRight w:val="0"/>
          <w:marTop w:val="0"/>
          <w:marBottom w:val="0"/>
          <w:divBdr>
            <w:top w:val="none" w:sz="0" w:space="0" w:color="auto"/>
            <w:left w:val="none" w:sz="0" w:space="0" w:color="auto"/>
            <w:bottom w:val="none" w:sz="0" w:space="0" w:color="auto"/>
            <w:right w:val="none" w:sz="0" w:space="0" w:color="auto"/>
          </w:divBdr>
        </w:div>
        <w:div w:id="483817541">
          <w:marLeft w:val="547"/>
          <w:marRight w:val="0"/>
          <w:marTop w:val="0"/>
          <w:marBottom w:val="0"/>
          <w:divBdr>
            <w:top w:val="none" w:sz="0" w:space="0" w:color="auto"/>
            <w:left w:val="none" w:sz="0" w:space="0" w:color="auto"/>
            <w:bottom w:val="none" w:sz="0" w:space="0" w:color="auto"/>
            <w:right w:val="none" w:sz="0" w:space="0" w:color="auto"/>
          </w:divBdr>
        </w:div>
        <w:div w:id="2090689819">
          <w:marLeft w:val="547"/>
          <w:marRight w:val="0"/>
          <w:marTop w:val="0"/>
          <w:marBottom w:val="0"/>
          <w:divBdr>
            <w:top w:val="none" w:sz="0" w:space="0" w:color="auto"/>
            <w:left w:val="none" w:sz="0" w:space="0" w:color="auto"/>
            <w:bottom w:val="none" w:sz="0" w:space="0" w:color="auto"/>
            <w:right w:val="none" w:sz="0" w:space="0" w:color="auto"/>
          </w:divBdr>
        </w:div>
        <w:div w:id="1181167607">
          <w:marLeft w:val="547"/>
          <w:marRight w:val="0"/>
          <w:marTop w:val="0"/>
          <w:marBottom w:val="0"/>
          <w:divBdr>
            <w:top w:val="none" w:sz="0" w:space="0" w:color="auto"/>
            <w:left w:val="none" w:sz="0" w:space="0" w:color="auto"/>
            <w:bottom w:val="none" w:sz="0" w:space="0" w:color="auto"/>
            <w:right w:val="none" w:sz="0" w:space="0" w:color="auto"/>
          </w:divBdr>
        </w:div>
        <w:div w:id="689990083">
          <w:marLeft w:val="547"/>
          <w:marRight w:val="0"/>
          <w:marTop w:val="0"/>
          <w:marBottom w:val="0"/>
          <w:divBdr>
            <w:top w:val="none" w:sz="0" w:space="0" w:color="auto"/>
            <w:left w:val="none" w:sz="0" w:space="0" w:color="auto"/>
            <w:bottom w:val="none" w:sz="0" w:space="0" w:color="auto"/>
            <w:right w:val="none" w:sz="0" w:space="0" w:color="auto"/>
          </w:divBdr>
        </w:div>
        <w:div w:id="512301614">
          <w:marLeft w:val="547"/>
          <w:marRight w:val="0"/>
          <w:marTop w:val="0"/>
          <w:marBottom w:val="0"/>
          <w:divBdr>
            <w:top w:val="none" w:sz="0" w:space="0" w:color="auto"/>
            <w:left w:val="none" w:sz="0" w:space="0" w:color="auto"/>
            <w:bottom w:val="none" w:sz="0" w:space="0" w:color="auto"/>
            <w:right w:val="none" w:sz="0" w:space="0" w:color="auto"/>
          </w:divBdr>
        </w:div>
        <w:div w:id="891694571">
          <w:marLeft w:val="547"/>
          <w:marRight w:val="0"/>
          <w:marTop w:val="0"/>
          <w:marBottom w:val="0"/>
          <w:divBdr>
            <w:top w:val="none" w:sz="0" w:space="0" w:color="auto"/>
            <w:left w:val="none" w:sz="0" w:space="0" w:color="auto"/>
            <w:bottom w:val="none" w:sz="0" w:space="0" w:color="auto"/>
            <w:right w:val="none" w:sz="0" w:space="0" w:color="auto"/>
          </w:divBdr>
        </w:div>
        <w:div w:id="1597327467">
          <w:marLeft w:val="547"/>
          <w:marRight w:val="0"/>
          <w:marTop w:val="0"/>
          <w:marBottom w:val="0"/>
          <w:divBdr>
            <w:top w:val="none" w:sz="0" w:space="0" w:color="auto"/>
            <w:left w:val="none" w:sz="0" w:space="0" w:color="auto"/>
            <w:bottom w:val="none" w:sz="0" w:space="0" w:color="auto"/>
            <w:right w:val="none" w:sz="0" w:space="0" w:color="auto"/>
          </w:divBdr>
        </w:div>
        <w:div w:id="1034039251">
          <w:marLeft w:val="547"/>
          <w:marRight w:val="0"/>
          <w:marTop w:val="0"/>
          <w:marBottom w:val="0"/>
          <w:divBdr>
            <w:top w:val="none" w:sz="0" w:space="0" w:color="auto"/>
            <w:left w:val="none" w:sz="0" w:space="0" w:color="auto"/>
            <w:bottom w:val="none" w:sz="0" w:space="0" w:color="auto"/>
            <w:right w:val="none" w:sz="0" w:space="0" w:color="auto"/>
          </w:divBdr>
        </w:div>
      </w:divsChild>
    </w:div>
    <w:div w:id="1590626347">
      <w:bodyDiv w:val="1"/>
      <w:marLeft w:val="0"/>
      <w:marRight w:val="0"/>
      <w:marTop w:val="0"/>
      <w:marBottom w:val="0"/>
      <w:divBdr>
        <w:top w:val="none" w:sz="0" w:space="0" w:color="auto"/>
        <w:left w:val="none" w:sz="0" w:space="0" w:color="auto"/>
        <w:bottom w:val="none" w:sz="0" w:space="0" w:color="auto"/>
        <w:right w:val="none" w:sz="0" w:space="0" w:color="auto"/>
      </w:divBdr>
      <w:divsChild>
        <w:div w:id="1408307007">
          <w:marLeft w:val="547"/>
          <w:marRight w:val="0"/>
          <w:marTop w:val="0"/>
          <w:marBottom w:val="0"/>
          <w:divBdr>
            <w:top w:val="none" w:sz="0" w:space="0" w:color="auto"/>
            <w:left w:val="none" w:sz="0" w:space="0" w:color="auto"/>
            <w:bottom w:val="none" w:sz="0" w:space="0" w:color="auto"/>
            <w:right w:val="none" w:sz="0" w:space="0" w:color="auto"/>
          </w:divBdr>
        </w:div>
      </w:divsChild>
    </w:div>
    <w:div w:id="1615744434">
      <w:bodyDiv w:val="1"/>
      <w:marLeft w:val="0"/>
      <w:marRight w:val="0"/>
      <w:marTop w:val="0"/>
      <w:marBottom w:val="0"/>
      <w:divBdr>
        <w:top w:val="none" w:sz="0" w:space="0" w:color="auto"/>
        <w:left w:val="none" w:sz="0" w:space="0" w:color="auto"/>
        <w:bottom w:val="none" w:sz="0" w:space="0" w:color="auto"/>
        <w:right w:val="none" w:sz="0" w:space="0" w:color="auto"/>
      </w:divBdr>
    </w:div>
    <w:div w:id="1617054388">
      <w:bodyDiv w:val="1"/>
      <w:marLeft w:val="0"/>
      <w:marRight w:val="0"/>
      <w:marTop w:val="0"/>
      <w:marBottom w:val="0"/>
      <w:divBdr>
        <w:top w:val="none" w:sz="0" w:space="0" w:color="auto"/>
        <w:left w:val="none" w:sz="0" w:space="0" w:color="auto"/>
        <w:bottom w:val="none" w:sz="0" w:space="0" w:color="auto"/>
        <w:right w:val="none" w:sz="0" w:space="0" w:color="auto"/>
      </w:divBdr>
      <w:divsChild>
        <w:div w:id="99642254">
          <w:marLeft w:val="547"/>
          <w:marRight w:val="0"/>
          <w:marTop w:val="0"/>
          <w:marBottom w:val="0"/>
          <w:divBdr>
            <w:top w:val="none" w:sz="0" w:space="0" w:color="auto"/>
            <w:left w:val="none" w:sz="0" w:space="0" w:color="auto"/>
            <w:bottom w:val="none" w:sz="0" w:space="0" w:color="auto"/>
            <w:right w:val="none" w:sz="0" w:space="0" w:color="auto"/>
          </w:divBdr>
        </w:div>
      </w:divsChild>
    </w:div>
    <w:div w:id="1811553493">
      <w:bodyDiv w:val="1"/>
      <w:marLeft w:val="0"/>
      <w:marRight w:val="0"/>
      <w:marTop w:val="0"/>
      <w:marBottom w:val="0"/>
      <w:divBdr>
        <w:top w:val="none" w:sz="0" w:space="0" w:color="auto"/>
        <w:left w:val="none" w:sz="0" w:space="0" w:color="auto"/>
        <w:bottom w:val="none" w:sz="0" w:space="0" w:color="auto"/>
        <w:right w:val="none" w:sz="0" w:space="0" w:color="auto"/>
      </w:divBdr>
    </w:div>
    <w:div w:id="1965842370">
      <w:bodyDiv w:val="1"/>
      <w:marLeft w:val="0"/>
      <w:marRight w:val="0"/>
      <w:marTop w:val="0"/>
      <w:marBottom w:val="0"/>
      <w:divBdr>
        <w:top w:val="none" w:sz="0" w:space="0" w:color="auto"/>
        <w:left w:val="none" w:sz="0" w:space="0" w:color="auto"/>
        <w:bottom w:val="none" w:sz="0" w:space="0" w:color="auto"/>
        <w:right w:val="none" w:sz="0" w:space="0" w:color="auto"/>
      </w:divBdr>
    </w:div>
    <w:div w:id="1973510703">
      <w:bodyDiv w:val="1"/>
      <w:marLeft w:val="0"/>
      <w:marRight w:val="0"/>
      <w:marTop w:val="0"/>
      <w:marBottom w:val="0"/>
      <w:divBdr>
        <w:top w:val="none" w:sz="0" w:space="0" w:color="auto"/>
        <w:left w:val="none" w:sz="0" w:space="0" w:color="auto"/>
        <w:bottom w:val="none" w:sz="0" w:space="0" w:color="auto"/>
        <w:right w:val="none" w:sz="0" w:space="0" w:color="auto"/>
      </w:divBdr>
    </w:div>
    <w:div w:id="21002478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foodstandards.gov.scot/publications-and-research/publications/food-law-code-of-practice-scotland-2019" TargetMode="External"/><Relationship Id="rId21" Type="http://schemas.openxmlformats.org/officeDocument/2006/relationships/hyperlink" Target="https://publichealthscotland.scot/media/3210/1_shpn-12-management-public-health-incidents.pdf" TargetMode="External"/><Relationship Id="rId42" Type="http://schemas.openxmlformats.org/officeDocument/2006/relationships/image" Target="media/image16.png"/><Relationship Id="rId47" Type="http://schemas.openxmlformats.org/officeDocument/2006/relationships/image" Target="media/image17.png"/><Relationship Id="rId63" Type="http://schemas.openxmlformats.org/officeDocument/2006/relationships/hyperlink" Target="https://erdm.scotland.gov.uk:8443/documents/A35972150/details" TargetMode="External"/><Relationship Id="rId68" Type="http://schemas.openxmlformats.org/officeDocument/2006/relationships/image" Target="media/image25.png"/><Relationship Id="rId2" Type="http://schemas.openxmlformats.org/officeDocument/2006/relationships/customXml" Target="../customXml/item2.xml"/><Relationship Id="rId16" Type="http://schemas.openxmlformats.org/officeDocument/2006/relationships/hyperlink" Target="mailto:wales.foodincidents@food.gov.uk" TargetMode="External"/><Relationship Id="rId29" Type="http://schemas.openxmlformats.org/officeDocument/2006/relationships/hyperlink" Target="https://www.foodstandards.gov.scot/about-us/our-strategy" TargetMode="External"/><Relationship Id="rId11" Type="http://schemas.openxmlformats.org/officeDocument/2006/relationships/endnotes" Target="endnotes.xml"/><Relationship Id="rId24" Type="http://schemas.openxmlformats.org/officeDocument/2006/relationships/hyperlink" Target="https://www.foodstandards.gov.scot/downloads/Memorandum_of_understanding_between_the_Food_Standards_Agency_and_Food_Standards_Scotland.pdf" TargetMode="External"/><Relationship Id="rId32" Type="http://schemas.openxmlformats.org/officeDocument/2006/relationships/image" Target="media/image6.png"/><Relationship Id="rId37" Type="http://schemas.openxmlformats.org/officeDocument/2006/relationships/image" Target="media/image11.png"/><Relationship Id="rId40" Type="http://schemas.openxmlformats.org/officeDocument/2006/relationships/footer" Target="footer2.xml"/><Relationship Id="rId45" Type="http://schemas.openxmlformats.org/officeDocument/2006/relationships/hyperlink" Target="https://erdm.scotland.gov.uk:8443/documents/A33114319/details" TargetMode="External"/><Relationship Id="rId53" Type="http://schemas.openxmlformats.org/officeDocument/2006/relationships/image" Target="media/image20.png"/><Relationship Id="rId58" Type="http://schemas.openxmlformats.org/officeDocument/2006/relationships/hyperlink" Target="https://erdm.scotland.gov.uk/documents/A35969935/details" TargetMode="External"/><Relationship Id="rId66" Type="http://schemas.openxmlformats.org/officeDocument/2006/relationships/header" Target="header4.xml"/><Relationship Id="rId74"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yperlink" Target="https://erdm.scotland.gov.uk:8443/documents/A36852426/details" TargetMode="External"/><Relationship Id="rId19" Type="http://schemas.openxmlformats.org/officeDocument/2006/relationships/image" Target="media/image2.png"/><Relationship Id="rId14" Type="http://schemas.openxmlformats.org/officeDocument/2006/relationships/hyperlink" Target="mailto:incidents@fss.scot" TargetMode="External"/><Relationship Id="rId22" Type="http://schemas.openxmlformats.org/officeDocument/2006/relationships/hyperlink" Target="https://www.foodstandards.gov.scot/downloads/Guidance_on_the_management_of_foodborne_illness_in_Scotland_-_February_2024.pdf" TargetMode="External"/><Relationship Id="rId27" Type="http://schemas.openxmlformats.org/officeDocument/2006/relationships/hyperlink" Target="https://www.foodstandards.gov.scot/business-and-industry/industry-specific-advice/farming-and-primary-production/official-control-delivery-and-enforcement-of-feed" TargetMode="External"/><Relationship Id="rId30" Type="http://schemas.openxmlformats.org/officeDocument/2006/relationships/image" Target="media/image4.png"/><Relationship Id="rId35" Type="http://schemas.openxmlformats.org/officeDocument/2006/relationships/image" Target="media/image9.png"/><Relationship Id="rId43" Type="http://schemas.openxmlformats.org/officeDocument/2006/relationships/hyperlink" Target="https://www.foodstandards.gov.scot/business-and-industry/scottish-food-crime-and-incidents-unit/food-incidents/incident-management-framework" TargetMode="External"/><Relationship Id="rId48" Type="http://schemas.openxmlformats.org/officeDocument/2006/relationships/hyperlink" Target="https://erdm.scotland.gov.uk/documents/A36079899/details" TargetMode="External"/><Relationship Id="rId56" Type="http://schemas.openxmlformats.org/officeDocument/2006/relationships/hyperlink" Target="https://erdm.scotland.gov.uk:8443/documents/A36079897/details" TargetMode="External"/><Relationship Id="rId64" Type="http://schemas.openxmlformats.org/officeDocument/2006/relationships/header" Target="header2.xml"/><Relationship Id="rId69" Type="http://schemas.openxmlformats.org/officeDocument/2006/relationships/image" Target="media/image26.png"/><Relationship Id="rId8" Type="http://schemas.openxmlformats.org/officeDocument/2006/relationships/settings" Target="settings.xml"/><Relationship Id="rId51" Type="http://schemas.openxmlformats.org/officeDocument/2006/relationships/image" Target="media/image19.emf"/><Relationship Id="rId72" Type="http://schemas.openxmlformats.org/officeDocument/2006/relationships/image" Target="media/image28.png"/><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yperlink" Target="mailto:incidents.ni@food.gov.uk" TargetMode="External"/><Relationship Id="rId25" Type="http://schemas.openxmlformats.org/officeDocument/2006/relationships/hyperlink" Target="http://www.food.gov.uk/business-industry/food-incidents" TargetMode="External"/><Relationship Id="rId33" Type="http://schemas.openxmlformats.org/officeDocument/2006/relationships/image" Target="media/image7.png"/><Relationship Id="rId38" Type="http://schemas.openxmlformats.org/officeDocument/2006/relationships/header" Target="header1.xml"/><Relationship Id="rId46" Type="http://schemas.openxmlformats.org/officeDocument/2006/relationships/hyperlink" Target="https://erdm.scotland.gov.uk:8443/documents/A36079893/details" TargetMode="External"/><Relationship Id="rId59" Type="http://schemas.openxmlformats.org/officeDocument/2006/relationships/image" Target="media/image23.png"/><Relationship Id="rId67" Type="http://schemas.openxmlformats.org/officeDocument/2006/relationships/footer" Target="footer3.xml"/><Relationship Id="rId20" Type="http://schemas.openxmlformats.org/officeDocument/2006/relationships/hyperlink" Target="https://www.foodstandards.gov.scot/publications-and-research/publications/incident-management-framework" TargetMode="External"/><Relationship Id="rId41" Type="http://schemas.openxmlformats.org/officeDocument/2006/relationships/image" Target="media/image15.png"/><Relationship Id="rId54" Type="http://schemas.openxmlformats.org/officeDocument/2006/relationships/hyperlink" Target="https://erdm.scotland.gov.uk/documents/A36079896/details" TargetMode="External"/><Relationship Id="rId62" Type="http://schemas.openxmlformats.org/officeDocument/2006/relationships/image" Target="media/image24.png"/><Relationship Id="rId70" Type="http://schemas.openxmlformats.org/officeDocument/2006/relationships/hyperlink" Target="https://erdm.scotland.gov.uk:8443/documents/A36079886/details"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foodincidents@food.gov.uk" TargetMode="External"/><Relationship Id="rId23" Type="http://schemas.openxmlformats.org/officeDocument/2006/relationships/image" Target="media/image3.png"/><Relationship Id="rId28" Type="http://schemas.openxmlformats.org/officeDocument/2006/relationships/hyperlink" Target="https://www.foodstandards.gov.scot/business-and-industry/scottish-food-crime-and-incidents-unit/food-incidents/reporting-a-food-incident-guidance" TargetMode="External"/><Relationship Id="rId36" Type="http://schemas.openxmlformats.org/officeDocument/2006/relationships/image" Target="media/image10.png"/><Relationship Id="rId49" Type="http://schemas.openxmlformats.org/officeDocument/2006/relationships/image" Target="media/image18.png"/><Relationship Id="rId57" Type="http://schemas.openxmlformats.org/officeDocument/2006/relationships/image" Target="media/image22.png"/><Relationship Id="rId10" Type="http://schemas.openxmlformats.org/officeDocument/2006/relationships/footnotes" Target="footnotes.xml"/><Relationship Id="rId31" Type="http://schemas.openxmlformats.org/officeDocument/2006/relationships/image" Target="media/image5.png"/><Relationship Id="rId44" Type="http://schemas.openxmlformats.org/officeDocument/2006/relationships/hyperlink" Target="https://ready.scot/" TargetMode="External"/><Relationship Id="rId52" Type="http://schemas.openxmlformats.org/officeDocument/2006/relationships/hyperlink" Target="https://erdm.scotland.gov.uk:8443/documents/A36079895/details" TargetMode="External"/><Relationship Id="rId60" Type="http://schemas.openxmlformats.org/officeDocument/2006/relationships/hyperlink" Target="https://erdm.scotland.gov.uk:8443/documents/A33068819/details" TargetMode="External"/><Relationship Id="rId65" Type="http://schemas.openxmlformats.org/officeDocument/2006/relationships/header" Target="header3.xml"/><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mailto:enforcement@fss.scot" TargetMode="External"/><Relationship Id="rId18" Type="http://schemas.openxmlformats.org/officeDocument/2006/relationships/hyperlink" Target="https://www.foodstandards.gov.scot/about-us/our-strategy" TargetMode="External"/><Relationship Id="rId39" Type="http://schemas.openxmlformats.org/officeDocument/2006/relationships/footer" Target="footer1.xml"/><Relationship Id="rId34" Type="http://schemas.openxmlformats.org/officeDocument/2006/relationships/image" Target="media/image8.png"/><Relationship Id="rId50" Type="http://schemas.openxmlformats.org/officeDocument/2006/relationships/hyperlink" Target="https://erdm.scotland.gov.uk:8443/documents/A36079900/details" TargetMode="External"/><Relationship Id="rId55" Type="http://schemas.openxmlformats.org/officeDocument/2006/relationships/image" Target="media/image21.png"/><Relationship Id="rId7" Type="http://schemas.openxmlformats.org/officeDocument/2006/relationships/styles" Target="styles.xml"/><Relationship Id="rId71" Type="http://schemas.openxmlformats.org/officeDocument/2006/relationships/image" Target="media/image27.png"/></Relationships>
</file>

<file path=word/_rels/footer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word/_rels/footnotes.xml.rels><?xml version="1.0" encoding="UTF-8" standalone="yes"?>
<Relationships xmlns="http://schemas.openxmlformats.org/package/2006/relationships"><Relationship Id="rId1" Type="http://schemas.openxmlformats.org/officeDocument/2006/relationships/hyperlink" Target="http://eur-lex.europa.eu/LexUriServ/LexUriServ.do?uri=OJ:L:2002:031:0001:0024:en: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etadata xmlns="http://www.objective.com/ecm/document/metadata/53D26341A57B383EE0540010E0463CCA" version="1.0.0">
  <systemFields>
    <field name="Objective-Id">
      <value order="0">A56288844</value>
    </field>
    <field name="Objective-Title">
      <value order="0">Incident Management Framework - 01. Incident Management Framework - Version 4 - April 2025</value>
    </field>
    <field name="Objective-Description">
      <value order="0"/>
    </field>
    <field name="Objective-CreationStamp">
      <value order="0">2026-05-06T12:22:40Z</value>
    </field>
    <field name="Objective-IsApproved">
      <value order="0">false</value>
    </field>
    <field name="Objective-IsPublished">
      <value order="0">false</value>
    </field>
    <field name="Objective-DatePublished">
      <value order="0"/>
    </field>
    <field name="Objective-ModificationStamp">
      <value order="0">2026-10-07T10:34:35Z</value>
    </field>
    <field name="Objective-Owner">
      <value order="0">Malcolm, Mhairi M (U442300)</value>
    </field>
    <field name="Objective-Path">
      <value order="0">Objective Global Folder:Food Standards Scotland File Plan:Agriculture, Environment and Natural Resources:Environmental Issues:Environmental Monitoring:Advice and Policy: Environmental Monitoring (Food Standards Scotland):Emergency Planning: Incident Management Frameworks: Part 2: 2026-2031</value>
    </field>
    <field name="Objective-Parent">
      <value order="0">Emergency Planning: Incident Management Frameworks: Part 2: 2026-2031</value>
    </field>
    <field name="Objective-State">
      <value order="0">Being Edited</value>
    </field>
    <field name="Objective-VersionId">
      <value order="0">vA88293912</value>
    </field>
    <field name="Objective-Version">
      <value order="0">1.1</value>
    </field>
    <field name="Objective-VersionNumber">
      <value order="0">2</value>
    </field>
    <field name="Objective-VersionComment">
      <value order="0"/>
    </field>
    <field name="Objective-FileNumber">
      <value order="0">PROJ/181467</value>
    </field>
    <field name="Objective-Classification">
      <value order="0">OFFICIAL</value>
    </field>
    <field name="Objective-Caveats">
      <value order="0">Caveat for access to Food Standards Scotland</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field name="Objective-Required Redaction">
        <value order="0"/>
      </field>
      <field name="Objective-Shared By">
        <value order="0"/>
      </field>
      <field name="Objective-Access Conditions">
        <value order="0"/>
      </field>
      <field name="Objective-Access Status">
        <value order="0"/>
      </field>
      <field name="Objective-Date Open From">
        <value order="0"/>
      </field>
    </catalogue>
  </catalogues>
</metadat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410B0B69B33DD2428E980E358447FF0F" ma:contentTypeVersion="0" ma:contentTypeDescription="Create a new document." ma:contentTypeScope="" ma:versionID="8fcacc20fa6166ab685a8f37fb785f8b">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658A6C-1D8C-4A9C-B8EE-E7674A6824B0}">
  <ds:schemaRefs>
    <ds:schemaRef ds:uri="http://schemas.openxmlformats.org/officeDocument/2006/bibliography"/>
  </ds:schemaRefs>
</ds:datastoreItem>
</file>

<file path=customXml/itemProps2.xml><?xml version="1.0" encoding="utf-8"?>
<ds:datastoreItem xmlns:ds="http://schemas.openxmlformats.org/officeDocument/2006/customXml" ds:itemID="{82E16984-AC2B-421F-9CE4-E9E74C44385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4.xml><?xml version="1.0" encoding="utf-8"?>
<ds:datastoreItem xmlns:ds="http://schemas.openxmlformats.org/officeDocument/2006/customXml" ds:itemID="{50A4B548-EDB5-4498-9B7C-55143BDE3BFB}">
  <ds:schemaRefs>
    <ds:schemaRef ds:uri="http://schemas.microsoft.com/sharepoint/v3/contenttype/forms"/>
  </ds:schemaRefs>
</ds:datastoreItem>
</file>

<file path=customXml/itemProps5.xml><?xml version="1.0" encoding="utf-8"?>
<ds:datastoreItem xmlns:ds="http://schemas.openxmlformats.org/officeDocument/2006/customXml" ds:itemID="{4CAE9446-2E79-44AD-9FA3-277D90E661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Metadata/LabelInfo.xml><?xml version="1.0" encoding="utf-8"?>
<clbl:labelList xmlns:clbl="http://schemas.microsoft.com/office/2020/mipLabelMetadata">
  <clbl:label id="{0ef77447-1083-4dec-b89f-27c765076840}" enabled="0" method="" siteId="{0ef77447-1083-4dec-b89f-27c765076840}" removed="1"/>
</clbl:labelList>
</file>

<file path=docProps/app.xml><?xml version="1.0" encoding="utf-8"?>
<Properties xmlns="http://schemas.openxmlformats.org/officeDocument/2006/extended-properties" xmlns:vt="http://schemas.openxmlformats.org/officeDocument/2006/docPropsVTypes">
  <Template>Normal</Template>
  <TotalTime>23</TotalTime>
  <Pages>69</Pages>
  <Words>14371</Words>
  <Characters>81920</Characters>
  <Application>Microsoft Office Word</Application>
  <DocSecurity>0</DocSecurity>
  <Lines>682</Lines>
  <Paragraphs>192</Paragraphs>
  <ScaleCrop>false</ScaleCrop>
  <HeadingPairs>
    <vt:vector size="2" baseType="variant">
      <vt:variant>
        <vt:lpstr>Title</vt:lpstr>
      </vt:variant>
      <vt:variant>
        <vt:i4>1</vt:i4>
      </vt:variant>
    </vt:vector>
  </HeadingPairs>
  <TitlesOfParts>
    <vt:vector size="1" baseType="lpstr">
      <vt:lpstr/>
    </vt:vector>
  </TitlesOfParts>
  <Company>Deloitte Touche Tohmatsu Services, Inc</Company>
  <LinksUpToDate>false</LinksUpToDate>
  <CharactersWithSpaces>96099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Neary, Callum (UK - London)</dc:creator>
  <cp:lastModifiedBy>Mhairi Malcolm</cp:lastModifiedBy>
  <cp:revision>6</cp:revision>
  <cp:lastPrinted>2018-07-19T10:46:00Z</cp:lastPrinted>
  <dcterms:created xsi:type="dcterms:W3CDTF">2026-10-07T10:52:00Z</dcterms:created>
  <dcterms:modified xsi:type="dcterms:W3CDTF">2026-10-07T11:08:00Z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Remapped">
    <vt:lpwstr>true</vt:lpwstr>
  </property>
  <property fmtid="{D5CDD505-2E9C-101B-9397-08002B2CF9AE}" pid="3" name="ContentTypeId">
    <vt:lpwstr>0x010100410B0B69B33DD2428E980E358447FF0F</vt:lpwstr>
  </property>
  <property fmtid="{D5CDD505-2E9C-101B-9397-08002B2CF9AE}" pid="4" name="Objective-Comment">
    <vt:lpwstr/>
  </property>
  <property fmtid="{D5CDD505-2E9C-101B-9397-08002B2CF9AE}" pid="5" name="Objective-Date of Original [system]">
    <vt:lpwstr/>
  </property>
  <property fmtid="{D5CDD505-2E9C-101B-9397-08002B2CF9AE}" pid="6" name="Objective-Date Received [system]">
    <vt:lpwstr/>
  </property>
  <property fmtid="{D5CDD505-2E9C-101B-9397-08002B2CF9AE}" pid="7" name="Objective-SG Web Publication - Category [system]">
    <vt:lpwstr/>
  </property>
  <property fmtid="{D5CDD505-2E9C-101B-9397-08002B2CF9AE}" pid="8" name="Objective-SG Web Publication - Category 2 Classification [system]">
    <vt:lpwstr/>
  </property>
  <property fmtid="{D5CDD505-2E9C-101B-9397-08002B2CF9AE}" pid="9" name="Objective-Connect Creator [system]">
    <vt:lpwstr/>
  </property>
  <property fmtid="{D5CDD505-2E9C-101B-9397-08002B2CF9AE}" pid="10" name="Customer-Id">
    <vt:lpwstr>53D26341A57B383EE0540010E0463CCA</vt:lpwstr>
  </property>
  <property fmtid="{D5CDD505-2E9C-101B-9397-08002B2CF9AE}" pid="11" name="Objective-Id">
    <vt:lpwstr>A56288844</vt:lpwstr>
  </property>
  <property fmtid="{D5CDD505-2E9C-101B-9397-08002B2CF9AE}" pid="12" name="Objective-Title">
    <vt:lpwstr>Incident Management Framework - 01. Incident Management Framework - Version 4 - April 2025</vt:lpwstr>
  </property>
  <property fmtid="{D5CDD505-2E9C-101B-9397-08002B2CF9AE}" pid="13" name="Objective-Description">
    <vt:lpwstr/>
  </property>
  <property fmtid="{D5CDD505-2E9C-101B-9397-08002B2CF9AE}" pid="14" name="Objective-CreationStamp">
    <vt:filetime>2026-05-06T12:22:40Z</vt:filetime>
  </property>
  <property fmtid="{D5CDD505-2E9C-101B-9397-08002B2CF9AE}" pid="15" name="Objective-IsApproved">
    <vt:bool>false</vt:bool>
  </property>
  <property fmtid="{D5CDD505-2E9C-101B-9397-08002B2CF9AE}" pid="16" name="Objective-IsPublished">
    <vt:bool>false</vt:bool>
  </property>
  <property fmtid="{D5CDD505-2E9C-101B-9397-08002B2CF9AE}" pid="17" name="Objective-DatePublished">
    <vt:lpwstr/>
  </property>
  <property fmtid="{D5CDD505-2E9C-101B-9397-08002B2CF9AE}" pid="18" name="Objective-ModificationStamp">
    <vt:filetime>2026-10-07T10:34:35Z</vt:filetime>
  </property>
  <property fmtid="{D5CDD505-2E9C-101B-9397-08002B2CF9AE}" pid="19" name="Objective-Owner">
    <vt:lpwstr>Malcolm, Mhairi M (U442300)</vt:lpwstr>
  </property>
  <property fmtid="{D5CDD505-2E9C-101B-9397-08002B2CF9AE}" pid="20" name="Objective-Path">
    <vt:lpwstr>Objective Global Folder:Food Standards Scotland File Plan:Agriculture, Environment and Natural Resources:Environmental Issues:Environmental Monitoring:Advice and Policy: Environmental Monitoring (Food Standards Scotland):Emergency Planning: Incident Management Frameworks: Part 2: 2026-2031</vt:lpwstr>
  </property>
  <property fmtid="{D5CDD505-2E9C-101B-9397-08002B2CF9AE}" pid="21" name="Objective-Parent">
    <vt:lpwstr>Emergency Planning: Incident Management Frameworks: Part 2: 2026-2031</vt:lpwstr>
  </property>
  <property fmtid="{D5CDD505-2E9C-101B-9397-08002B2CF9AE}" pid="22" name="Objective-State">
    <vt:lpwstr>Being Edited</vt:lpwstr>
  </property>
  <property fmtid="{D5CDD505-2E9C-101B-9397-08002B2CF9AE}" pid="23" name="Objective-VersionId">
    <vt:lpwstr>vA88293912</vt:lpwstr>
  </property>
  <property fmtid="{D5CDD505-2E9C-101B-9397-08002B2CF9AE}" pid="24" name="Objective-Version">
    <vt:lpwstr>1.1</vt:lpwstr>
  </property>
  <property fmtid="{D5CDD505-2E9C-101B-9397-08002B2CF9AE}" pid="25" name="Objective-VersionNumber">
    <vt:r8>2</vt:r8>
  </property>
  <property fmtid="{D5CDD505-2E9C-101B-9397-08002B2CF9AE}" pid="26" name="Objective-VersionComment">
    <vt:lpwstr/>
  </property>
  <property fmtid="{D5CDD505-2E9C-101B-9397-08002B2CF9AE}" pid="27" name="Objective-FileNumber">
    <vt:lpwstr>PROJ/181467</vt:lpwstr>
  </property>
  <property fmtid="{D5CDD505-2E9C-101B-9397-08002B2CF9AE}" pid="28" name="Objective-Classification">
    <vt:lpwstr>OFFICIAL</vt:lpwstr>
  </property>
  <property fmtid="{D5CDD505-2E9C-101B-9397-08002B2CF9AE}" pid="29" name="Objective-Caveats">
    <vt:lpwstr>Caveat for access to Food Standards Scotland</vt:lpwstr>
  </property>
  <property fmtid="{D5CDD505-2E9C-101B-9397-08002B2CF9AE}" pid="30" name="Objective-Date of Original">
    <vt:lpwstr/>
  </property>
  <property fmtid="{D5CDD505-2E9C-101B-9397-08002B2CF9AE}" pid="31" name="Objective-Date Received">
    <vt:lpwstr/>
  </property>
  <property fmtid="{D5CDD505-2E9C-101B-9397-08002B2CF9AE}" pid="32" name="Objective-SG Web Publication - Category">
    <vt:lpwstr/>
  </property>
  <property fmtid="{D5CDD505-2E9C-101B-9397-08002B2CF9AE}" pid="33" name="Objective-SG Web Publication - Category 2 Classification">
    <vt:lpwstr/>
  </property>
  <property fmtid="{D5CDD505-2E9C-101B-9397-08002B2CF9AE}" pid="34" name="Objective-Connect Creator">
    <vt:lpwstr/>
  </property>
  <property fmtid="{D5CDD505-2E9C-101B-9397-08002B2CF9AE}" pid="35" name="Objective-Required Redaction">
    <vt:lpwstr/>
  </property>
  <property fmtid="{D5CDD505-2E9C-101B-9397-08002B2CF9AE}" pid="36" name="Objective-Shared By">
    <vt:lpwstr/>
  </property>
  <property fmtid="{D5CDD505-2E9C-101B-9397-08002B2CF9AE}" pid="37" name="Objective-Access Conditions">
    <vt:lpwstr/>
  </property>
  <property fmtid="{D5CDD505-2E9C-101B-9397-08002B2CF9AE}" pid="38" name="Objective-Access Status">
    <vt:lpwstr/>
  </property>
  <property fmtid="{D5CDD505-2E9C-101B-9397-08002B2CF9AE}" pid="39" name="Objective-Date Open From">
    <vt:lpwstr/>
  </property>
</Properties>
</file>