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5"/>
    <p:sldMasterId id="2147483681" r:id="rId6"/>
  </p:sldMasterIdLst>
  <p:notesMasterIdLst>
    <p:notesMasterId r:id="rId26"/>
  </p:notesMasterIdLst>
  <p:sldIdLst>
    <p:sldId id="333" r:id="rId7"/>
    <p:sldId id="396" r:id="rId8"/>
    <p:sldId id="402" r:id="rId9"/>
    <p:sldId id="401" r:id="rId10"/>
    <p:sldId id="411" r:id="rId11"/>
    <p:sldId id="403" r:id="rId12"/>
    <p:sldId id="418" r:id="rId13"/>
    <p:sldId id="406" r:id="rId14"/>
    <p:sldId id="404" r:id="rId15"/>
    <p:sldId id="414" r:id="rId16"/>
    <p:sldId id="405" r:id="rId17"/>
    <p:sldId id="407" r:id="rId18"/>
    <p:sldId id="408" r:id="rId19"/>
    <p:sldId id="399" r:id="rId20"/>
    <p:sldId id="416" r:id="rId21"/>
    <p:sldId id="412" r:id="rId22"/>
    <p:sldId id="397" r:id="rId23"/>
    <p:sldId id="415" r:id="rId24"/>
    <p:sldId id="417" r:id="rId25"/>
  </p:sldIdLst>
  <p:sldSz cx="12193588" cy="9144000"/>
  <p:notesSz cx="6797675" cy="9928225"/>
  <p:defaultTextStyle>
    <a:defPPr>
      <a:defRPr lang="en-US"/>
    </a:defPPr>
    <a:lvl1pPr marL="0" algn="l" defTabSz="512064" rtl="0" eaLnBrk="1" latinLnBrk="0" hangingPunct="1">
      <a:defRPr sz="2016" kern="1200">
        <a:solidFill>
          <a:schemeClr val="tx1"/>
        </a:solidFill>
        <a:latin typeface="+mn-lt"/>
        <a:ea typeface="+mn-ea"/>
        <a:cs typeface="+mn-cs"/>
      </a:defRPr>
    </a:lvl1pPr>
    <a:lvl2pPr marL="512064" algn="l" defTabSz="512064" rtl="0" eaLnBrk="1" latinLnBrk="0" hangingPunct="1">
      <a:defRPr sz="2016" kern="1200">
        <a:solidFill>
          <a:schemeClr val="tx1"/>
        </a:solidFill>
        <a:latin typeface="+mn-lt"/>
        <a:ea typeface="+mn-ea"/>
        <a:cs typeface="+mn-cs"/>
      </a:defRPr>
    </a:lvl2pPr>
    <a:lvl3pPr marL="1024128" algn="l" defTabSz="512064" rtl="0" eaLnBrk="1" latinLnBrk="0" hangingPunct="1">
      <a:defRPr sz="2016" kern="1200">
        <a:solidFill>
          <a:schemeClr val="tx1"/>
        </a:solidFill>
        <a:latin typeface="+mn-lt"/>
        <a:ea typeface="+mn-ea"/>
        <a:cs typeface="+mn-cs"/>
      </a:defRPr>
    </a:lvl3pPr>
    <a:lvl4pPr marL="1536192" algn="l" defTabSz="512064" rtl="0" eaLnBrk="1" latinLnBrk="0" hangingPunct="1">
      <a:defRPr sz="2016" kern="1200">
        <a:solidFill>
          <a:schemeClr val="tx1"/>
        </a:solidFill>
        <a:latin typeface="+mn-lt"/>
        <a:ea typeface="+mn-ea"/>
        <a:cs typeface="+mn-cs"/>
      </a:defRPr>
    </a:lvl4pPr>
    <a:lvl5pPr marL="2048256" algn="l" defTabSz="512064" rtl="0" eaLnBrk="1" latinLnBrk="0" hangingPunct="1">
      <a:defRPr sz="2016" kern="1200">
        <a:solidFill>
          <a:schemeClr val="tx1"/>
        </a:solidFill>
        <a:latin typeface="+mn-lt"/>
        <a:ea typeface="+mn-ea"/>
        <a:cs typeface="+mn-cs"/>
      </a:defRPr>
    </a:lvl5pPr>
    <a:lvl6pPr marL="2560320" algn="l" defTabSz="512064" rtl="0" eaLnBrk="1" latinLnBrk="0" hangingPunct="1">
      <a:defRPr sz="2016" kern="1200">
        <a:solidFill>
          <a:schemeClr val="tx1"/>
        </a:solidFill>
        <a:latin typeface="+mn-lt"/>
        <a:ea typeface="+mn-ea"/>
        <a:cs typeface="+mn-cs"/>
      </a:defRPr>
    </a:lvl6pPr>
    <a:lvl7pPr marL="3072384" algn="l" defTabSz="512064" rtl="0" eaLnBrk="1" latinLnBrk="0" hangingPunct="1">
      <a:defRPr sz="2016" kern="1200">
        <a:solidFill>
          <a:schemeClr val="tx1"/>
        </a:solidFill>
        <a:latin typeface="+mn-lt"/>
        <a:ea typeface="+mn-ea"/>
        <a:cs typeface="+mn-cs"/>
      </a:defRPr>
    </a:lvl7pPr>
    <a:lvl8pPr marL="3584448" algn="l" defTabSz="512064" rtl="0" eaLnBrk="1" latinLnBrk="0" hangingPunct="1">
      <a:defRPr sz="2016" kern="1200">
        <a:solidFill>
          <a:schemeClr val="tx1"/>
        </a:solidFill>
        <a:latin typeface="+mn-lt"/>
        <a:ea typeface="+mn-ea"/>
        <a:cs typeface="+mn-cs"/>
      </a:defRPr>
    </a:lvl8pPr>
    <a:lvl9pPr marL="4096512" algn="l" defTabSz="512064" rtl="0" eaLnBrk="1" latinLnBrk="0" hangingPunct="1">
      <a:defRPr sz="2016" kern="1200">
        <a:solidFill>
          <a:schemeClr val="tx1"/>
        </a:solidFill>
        <a:latin typeface="+mn-lt"/>
        <a:ea typeface="+mn-ea"/>
        <a:cs typeface="+mn-cs"/>
      </a:defRPr>
    </a:lvl9pPr>
  </p:defaultTextStyle>
  <p:extLst>
    <p:ext uri="{521415D9-36F7-43E2-AB2F-B90AF26B5E84}">
      <p14:sectionLst xmlns:p14="http://schemas.microsoft.com/office/powerpoint/2010/main">
        <p14:section name="Images &amp; Diagrams" id="{9891E6D9-4824-4F26-AFB4-D2EEC684DD08}">
          <p14:sldIdLst>
            <p14:sldId id="333"/>
            <p14:sldId id="396"/>
            <p14:sldId id="402"/>
            <p14:sldId id="401"/>
            <p14:sldId id="411"/>
            <p14:sldId id="403"/>
            <p14:sldId id="418"/>
            <p14:sldId id="406"/>
            <p14:sldId id="404"/>
            <p14:sldId id="414"/>
            <p14:sldId id="405"/>
            <p14:sldId id="407"/>
            <p14:sldId id="408"/>
            <p14:sldId id="399"/>
            <p14:sldId id="416"/>
            <p14:sldId id="412"/>
            <p14:sldId id="397"/>
            <p14:sldId id="415"/>
            <p14:sldId id="417"/>
          </p14:sldIdLst>
        </p14:section>
        <p14:section name="Tools and Templates" id="{461D3064-4FBF-41A2-BB7F-2AC03A401E23}">
          <p14:sldIdLst/>
        </p14:section>
      </p14:sectionLst>
    </p:ext>
    <p:ext uri="{EFAFB233-063F-42B5-8137-9DF3F51BA10A}">
      <p15:sldGuideLst xmlns:p15="http://schemas.microsoft.com/office/powerpoint/2012/main">
        <p15:guide id="1" orient="horz" pos="2880" userDrawn="1">
          <p15:clr>
            <a:srgbClr val="A4A3A4"/>
          </p15:clr>
        </p15:guide>
        <p15:guide id="2" pos="384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14EC04-8FF5-C1D5-4BD3-EDBB8D2D26A5}" name="Neil Douglas" initials="ND" userId="S::Neil.Douglas@fss.scot::f2d07364-ef79-4abd-8d5c-13cfdc56cb39" providerId="AD"/>
  <p188:author id="{C43DCD15-16E8-EED9-E3E7-3B28036D2DAE}" name="Marion McArthur" initials="MM" userId="S::marion.mcarthur@fss.scot::a69d6680-f88c-405a-b992-a5b279b02643" providerId="AD"/>
  <p188:author id="{60767187-F535-CCEE-B7B8-A0EF6720AEF4}" name="Aine Taylor" initials="AT" userId="S::aine.taylor@fss.scot::bd17e75d-7e30-46da-8c36-ef14d54084c1" providerId="AD"/>
  <p188:author id="{0D8A6595-F7A8-83FB-B5ED-A51C098D2845}" name="Lindsay Matthew" initials="LM" userId="S::lindsay.matthew@fss.scot::ed7e24e2-a24c-4e33-90c7-a876f71ff1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meda-Hodge T (Tanya)" initials="OT(" lastIdx="51" clrIdx="0">
    <p:extLst>
      <p:ext uri="{19B8F6BF-5375-455C-9EA6-DF929625EA0E}">
        <p15:presenceInfo xmlns:p15="http://schemas.microsoft.com/office/powerpoint/2012/main" userId="S-1-5-21-765483983-692928010-316617838-332464" providerId="AD"/>
      </p:ext>
    </p:extLst>
  </p:cmAuthor>
  <p:cmAuthor id="2" name="Darren Grimes" initials="DG" lastIdx="10" clrIdx="1">
    <p:extLst>
      <p:ext uri="{19B8F6BF-5375-455C-9EA6-DF929625EA0E}">
        <p15:presenceInfo xmlns:p15="http://schemas.microsoft.com/office/powerpoint/2012/main" userId="S::darren.grimes@theapsgroup.com::d0f171b2-caa0-414b-84fb-340ba9c4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A54"/>
    <a:srgbClr val="71CC98"/>
    <a:srgbClr val="607875"/>
    <a:srgbClr val="949300"/>
    <a:srgbClr val="3F2A56"/>
    <a:srgbClr val="A15A95"/>
    <a:srgbClr val="009CBD"/>
    <a:srgbClr val="BABD8B"/>
    <a:srgbClr val="FFFFFF"/>
    <a:srgbClr val="005E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794" y="96"/>
      </p:cViewPr>
      <p:guideLst>
        <p:guide orient="horz" pos="2880"/>
        <p:guide pos="3841"/>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notesMaster" Target="notesMasters/notesMaster1.xml" Id="rId26" /><Relationship Type="http://schemas.openxmlformats.org/officeDocument/2006/relationships/slide" Target="slides/slide15.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microsoft.com/office/2018/10/relationships/authors" Target="authors.xml" Id="rId33"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14.xml" Id="rId20" /><Relationship Type="http://schemas.openxmlformats.org/officeDocument/2006/relationships/viewProps" Target="viewProps.xml" Id="rId29"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5.xml" Id="rId11" /><Relationship Type="http://schemas.openxmlformats.org/officeDocument/2006/relationships/slide" Target="slides/slide18.xml" Id="rId24" /><Relationship Type="http://schemas.microsoft.com/office/2016/11/relationships/changesInfo" Target="changesInfos/changesInfo1.xml" Id="rId32" /><Relationship Type="http://schemas.openxmlformats.org/officeDocument/2006/relationships/slideMaster" Target="slideMasters/slideMaster1.xml" Id="rId5"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presProps" Target="presProps.xml" Id="rId28"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tableStyles" Target="tableStyles.xml" Id="rId31"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commentAuthors" Target="commentAuthors.xml" Id="rId27" /><Relationship Type="http://schemas.openxmlformats.org/officeDocument/2006/relationships/theme" Target="theme/theme1.xml" Id="rId30" /><Relationship Type="http://schemas.openxmlformats.org/officeDocument/2006/relationships/slide" Target="slides/slide2.xml" Id="rId8" /><Relationship Type="http://schemas.openxmlformats.org/officeDocument/2006/relationships/customXml" Target="/customXML/item5.xml" Id="Rb7bde6f283104e98"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Matthew" userId="ed7e24e2-a24c-4e33-90c7-a876f71ff1a3" providerId="ADAL" clId="{C694BD8E-B962-478A-89C4-27602CA4730D}"/>
    <pc:docChg chg="modSld">
      <pc:chgData name="Lindsay Matthew" userId="ed7e24e2-a24c-4e33-90c7-a876f71ff1a3" providerId="ADAL" clId="{C694BD8E-B962-478A-89C4-27602CA4730D}" dt="2026-04-15T14:45:44.736" v="36" actId="20577"/>
      <pc:docMkLst>
        <pc:docMk/>
      </pc:docMkLst>
      <pc:sldChg chg="modSp mod">
        <pc:chgData name="Lindsay Matthew" userId="ed7e24e2-a24c-4e33-90c7-a876f71ff1a3" providerId="ADAL" clId="{C694BD8E-B962-478A-89C4-27602CA4730D}" dt="2026-04-15T14:41:19.062" v="6" actId="20577"/>
        <pc:sldMkLst>
          <pc:docMk/>
          <pc:sldMk cId="516569231" sldId="404"/>
        </pc:sldMkLst>
        <pc:spChg chg="mod">
          <ac:chgData name="Lindsay Matthew" userId="ed7e24e2-a24c-4e33-90c7-a876f71ff1a3" providerId="ADAL" clId="{C694BD8E-B962-478A-89C4-27602CA4730D}" dt="2026-04-15T14:41:19.062" v="6" actId="20577"/>
          <ac:spMkLst>
            <pc:docMk/>
            <pc:sldMk cId="516569231" sldId="404"/>
            <ac:spMk id="5" creationId="{57293783-6862-F171-C718-FA9770C1DC8B}"/>
          </ac:spMkLst>
        </pc:spChg>
      </pc:sldChg>
      <pc:sldChg chg="modSp mod">
        <pc:chgData name="Lindsay Matthew" userId="ed7e24e2-a24c-4e33-90c7-a876f71ff1a3" providerId="ADAL" clId="{C694BD8E-B962-478A-89C4-27602CA4730D}" dt="2026-04-15T14:45:44.736" v="36" actId="20577"/>
        <pc:sldMkLst>
          <pc:docMk/>
          <pc:sldMk cId="1943886548" sldId="416"/>
        </pc:sldMkLst>
        <pc:spChg chg="mod">
          <ac:chgData name="Lindsay Matthew" userId="ed7e24e2-a24c-4e33-90c7-a876f71ff1a3" providerId="ADAL" clId="{C694BD8E-B962-478A-89C4-27602CA4730D}" dt="2026-04-15T14:45:44.736" v="36" actId="20577"/>
          <ac:spMkLst>
            <pc:docMk/>
            <pc:sldMk cId="1943886548" sldId="416"/>
            <ac:spMk id="5" creationId="{887F0A85-8777-304A-475A-D403D7A515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E957C8-3717-426F-908C-055DE6E9CADD}" type="datetimeFigureOut">
              <a:rPr lang="en-GB" smtClean="0"/>
              <a:t>23/04/2026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4BC431D-86E7-4FF9-B33E-04F39A2A138C}" type="slidenum">
              <a:rPr lang="en-GB" smtClean="0"/>
              <a:t>‹#›</a:t>
            </a:fld>
            <a:endParaRPr lang="en-GB"/>
          </a:p>
        </p:txBody>
      </p:sp>
    </p:spTree>
    <p:extLst>
      <p:ext uri="{BB962C8B-B14F-4D97-AF65-F5344CB8AC3E}">
        <p14:creationId xmlns:p14="http://schemas.microsoft.com/office/powerpoint/2010/main" val="788567059"/>
      </p:ext>
    </p:extLst>
  </p:cSld>
  <p:clrMap bg1="lt1" tx1="dk1" bg2="lt2" tx2="dk2" accent1="accent1" accent2="accent2" accent3="accent3" accent4="accent4" accent5="accent5" accent6="accent6" hlink="hlink" folHlink="folHlink"/>
  <p:notesStyle>
    <a:lvl1pPr marL="0" algn="l" defTabSz="1024128" rtl="0" eaLnBrk="1" latinLnBrk="0" hangingPunct="1">
      <a:defRPr sz="1344" kern="1200">
        <a:solidFill>
          <a:schemeClr val="tx1"/>
        </a:solidFill>
        <a:latin typeface="+mn-lt"/>
        <a:ea typeface="+mn-ea"/>
        <a:cs typeface="+mn-cs"/>
      </a:defRPr>
    </a:lvl1pPr>
    <a:lvl2pPr marL="512064" algn="l" defTabSz="1024128" rtl="0" eaLnBrk="1" latinLnBrk="0" hangingPunct="1">
      <a:defRPr sz="1344" kern="1200">
        <a:solidFill>
          <a:schemeClr val="tx1"/>
        </a:solidFill>
        <a:latin typeface="+mn-lt"/>
        <a:ea typeface="+mn-ea"/>
        <a:cs typeface="+mn-cs"/>
      </a:defRPr>
    </a:lvl2pPr>
    <a:lvl3pPr marL="1024128" algn="l" defTabSz="1024128" rtl="0" eaLnBrk="1" latinLnBrk="0" hangingPunct="1">
      <a:defRPr sz="1344" kern="1200">
        <a:solidFill>
          <a:schemeClr val="tx1"/>
        </a:solidFill>
        <a:latin typeface="+mn-lt"/>
        <a:ea typeface="+mn-ea"/>
        <a:cs typeface="+mn-cs"/>
      </a:defRPr>
    </a:lvl3pPr>
    <a:lvl4pPr marL="1536192" algn="l" defTabSz="1024128" rtl="0" eaLnBrk="1" latinLnBrk="0" hangingPunct="1">
      <a:defRPr sz="1344" kern="1200">
        <a:solidFill>
          <a:schemeClr val="tx1"/>
        </a:solidFill>
        <a:latin typeface="+mn-lt"/>
        <a:ea typeface="+mn-ea"/>
        <a:cs typeface="+mn-cs"/>
      </a:defRPr>
    </a:lvl4pPr>
    <a:lvl5pPr marL="2048256" algn="l" defTabSz="1024128" rtl="0" eaLnBrk="1" latinLnBrk="0" hangingPunct="1">
      <a:defRPr sz="1344" kern="1200">
        <a:solidFill>
          <a:schemeClr val="tx1"/>
        </a:solidFill>
        <a:latin typeface="+mn-lt"/>
        <a:ea typeface="+mn-ea"/>
        <a:cs typeface="+mn-cs"/>
      </a:defRPr>
    </a:lvl5pPr>
    <a:lvl6pPr marL="2560320" algn="l" defTabSz="1024128" rtl="0" eaLnBrk="1" latinLnBrk="0" hangingPunct="1">
      <a:defRPr sz="1344" kern="1200">
        <a:solidFill>
          <a:schemeClr val="tx1"/>
        </a:solidFill>
        <a:latin typeface="+mn-lt"/>
        <a:ea typeface="+mn-ea"/>
        <a:cs typeface="+mn-cs"/>
      </a:defRPr>
    </a:lvl6pPr>
    <a:lvl7pPr marL="3072384" algn="l" defTabSz="1024128" rtl="0" eaLnBrk="1" latinLnBrk="0" hangingPunct="1">
      <a:defRPr sz="1344" kern="1200">
        <a:solidFill>
          <a:schemeClr val="tx1"/>
        </a:solidFill>
        <a:latin typeface="+mn-lt"/>
        <a:ea typeface="+mn-ea"/>
        <a:cs typeface="+mn-cs"/>
      </a:defRPr>
    </a:lvl7pPr>
    <a:lvl8pPr marL="3584448" algn="l" defTabSz="1024128" rtl="0" eaLnBrk="1" latinLnBrk="0" hangingPunct="1">
      <a:defRPr sz="1344" kern="1200">
        <a:solidFill>
          <a:schemeClr val="tx1"/>
        </a:solidFill>
        <a:latin typeface="+mn-lt"/>
        <a:ea typeface="+mn-ea"/>
        <a:cs typeface="+mn-cs"/>
      </a:defRPr>
    </a:lvl8pPr>
    <a:lvl9pPr marL="4096512" algn="l" defTabSz="102412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2</a:t>
            </a:fld>
            <a:endParaRPr lang="en-GB"/>
          </a:p>
        </p:txBody>
      </p:sp>
    </p:spTree>
    <p:extLst>
      <p:ext uri="{BB962C8B-B14F-4D97-AF65-F5344CB8AC3E}">
        <p14:creationId xmlns:p14="http://schemas.microsoft.com/office/powerpoint/2010/main" val="84882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13</a:t>
            </a:fld>
            <a:endParaRPr lang="en-GB"/>
          </a:p>
        </p:txBody>
      </p:sp>
    </p:spTree>
    <p:extLst>
      <p:ext uri="{BB962C8B-B14F-4D97-AF65-F5344CB8AC3E}">
        <p14:creationId xmlns:p14="http://schemas.microsoft.com/office/powerpoint/2010/main" val="28860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14</a:t>
            </a:fld>
            <a:endParaRPr lang="en-GB"/>
          </a:p>
        </p:txBody>
      </p:sp>
    </p:spTree>
    <p:extLst>
      <p:ext uri="{BB962C8B-B14F-4D97-AF65-F5344CB8AC3E}">
        <p14:creationId xmlns:p14="http://schemas.microsoft.com/office/powerpoint/2010/main" val="407885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16</a:t>
            </a:fld>
            <a:endParaRPr lang="en-GB"/>
          </a:p>
        </p:txBody>
      </p:sp>
    </p:spTree>
    <p:extLst>
      <p:ext uri="{BB962C8B-B14F-4D97-AF65-F5344CB8AC3E}">
        <p14:creationId xmlns:p14="http://schemas.microsoft.com/office/powerpoint/2010/main" val="157690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17</a:t>
            </a:fld>
            <a:endParaRPr lang="en-GB"/>
          </a:p>
        </p:txBody>
      </p:sp>
    </p:spTree>
    <p:extLst>
      <p:ext uri="{BB962C8B-B14F-4D97-AF65-F5344CB8AC3E}">
        <p14:creationId xmlns:p14="http://schemas.microsoft.com/office/powerpoint/2010/main" val="349010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3</a:t>
            </a:fld>
            <a:endParaRPr lang="en-GB"/>
          </a:p>
        </p:txBody>
      </p:sp>
    </p:spTree>
    <p:extLst>
      <p:ext uri="{BB962C8B-B14F-4D97-AF65-F5344CB8AC3E}">
        <p14:creationId xmlns:p14="http://schemas.microsoft.com/office/powerpoint/2010/main" val="270505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4</a:t>
            </a:fld>
            <a:endParaRPr lang="en-GB"/>
          </a:p>
        </p:txBody>
      </p:sp>
    </p:spTree>
    <p:extLst>
      <p:ext uri="{BB962C8B-B14F-4D97-AF65-F5344CB8AC3E}">
        <p14:creationId xmlns:p14="http://schemas.microsoft.com/office/powerpoint/2010/main" val="218350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512064" rtl="0" eaLnBrk="1" fontAlgn="auto" latinLnBrk="0" hangingPunct="1">
              <a:lnSpc>
                <a:spcPct val="100000"/>
              </a:lnSpc>
              <a:spcBef>
                <a:spcPts val="0"/>
              </a:spcBef>
              <a:spcAft>
                <a:spcPts val="0"/>
              </a:spcAft>
              <a:buClrTx/>
              <a:buSzTx/>
              <a:buFontTx/>
              <a:buNone/>
              <a:tabLst/>
              <a:defRPr/>
            </a:pPr>
            <a:fld id="{34BC431D-86E7-4FF9-B33E-04F39A2A13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12064"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45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4128"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6</a:t>
            </a:fld>
            <a:endParaRPr lang="en-GB"/>
          </a:p>
        </p:txBody>
      </p:sp>
    </p:spTree>
    <p:extLst>
      <p:ext uri="{BB962C8B-B14F-4D97-AF65-F5344CB8AC3E}">
        <p14:creationId xmlns:p14="http://schemas.microsoft.com/office/powerpoint/2010/main" val="293052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8</a:t>
            </a:fld>
            <a:endParaRPr lang="en-GB"/>
          </a:p>
        </p:txBody>
      </p:sp>
    </p:spTree>
    <p:extLst>
      <p:ext uri="{BB962C8B-B14F-4D97-AF65-F5344CB8AC3E}">
        <p14:creationId xmlns:p14="http://schemas.microsoft.com/office/powerpoint/2010/main" val="158195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9</a:t>
            </a:fld>
            <a:endParaRPr lang="en-GB"/>
          </a:p>
        </p:txBody>
      </p:sp>
    </p:spTree>
    <p:extLst>
      <p:ext uri="{BB962C8B-B14F-4D97-AF65-F5344CB8AC3E}">
        <p14:creationId xmlns:p14="http://schemas.microsoft.com/office/powerpoint/2010/main" val="188357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11</a:t>
            </a:fld>
            <a:endParaRPr lang="en-GB"/>
          </a:p>
        </p:txBody>
      </p:sp>
    </p:spTree>
    <p:extLst>
      <p:ext uri="{BB962C8B-B14F-4D97-AF65-F5344CB8AC3E}">
        <p14:creationId xmlns:p14="http://schemas.microsoft.com/office/powerpoint/2010/main" val="3341174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12</a:t>
            </a:fld>
            <a:endParaRPr lang="en-GB"/>
          </a:p>
        </p:txBody>
      </p:sp>
    </p:spTree>
    <p:extLst>
      <p:ext uri="{BB962C8B-B14F-4D97-AF65-F5344CB8AC3E}">
        <p14:creationId xmlns:p14="http://schemas.microsoft.com/office/powerpoint/2010/main" val="407401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sv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sv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sv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sv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sv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sv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sv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sv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3">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340953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5" name="Content Placeholder 4">
            <a:extLst>
              <a:ext uri="{FF2B5EF4-FFF2-40B4-BE49-F238E27FC236}">
                <a16:creationId xmlns:a16="http://schemas.microsoft.com/office/drawing/2014/main" id="{D176222C-26DC-1743-BB90-8258ACA9D4F2}"/>
              </a:ext>
            </a:extLst>
          </p:cNvPr>
          <p:cNvSpPr>
            <a:spLocks noGrp="1"/>
          </p:cNvSpPr>
          <p:nvPr>
            <p:ph sz="quarter" idx="15"/>
          </p:nvPr>
        </p:nvSpPr>
        <p:spPr>
          <a:xfrm>
            <a:off x="546172" y="3153834"/>
            <a:ext cx="11137828" cy="4466167"/>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37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p:nvPr>
        </p:nvSpPr>
        <p:spPr>
          <a:xfrm>
            <a:off x="536645" y="3153833"/>
            <a:ext cx="6278493" cy="4506384"/>
          </a:xfrm>
        </p:spPr>
        <p:txBody>
          <a:bodyPr/>
          <a:lstStyle>
            <a:lvl1pPr marL="0" indent="0" fontAlgn="t">
              <a:spcBef>
                <a:spcPts val="0"/>
              </a:spcBef>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1076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p:nvPr>
        </p:nvSpPr>
        <p:spPr>
          <a:xfrm>
            <a:off x="546171" y="3153834"/>
            <a:ext cx="6283254" cy="4559300"/>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44225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3">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4">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5">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277626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89493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3"/>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4"/>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5"/>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969402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66575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3"/>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4"/>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5"/>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8062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36309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45129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3"/>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4"/>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5"/>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1302730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746991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3"/>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4"/>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5"/>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126113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845564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95132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7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744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2802239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397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42251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3"/>
          <a:srcRect/>
          <a:stretch/>
        </p:blipFill>
        <p:spPr>
          <a:xfrm>
            <a:off x="5779761" y="-1363011"/>
            <a:ext cx="9089390" cy="9089390"/>
          </a:xfrm>
          <a:prstGeom prst="rect">
            <a:avLst/>
          </a:prstGeom>
        </p:spPr>
      </p:pic>
    </p:spTree>
    <p:extLst>
      <p:ext uri="{BB962C8B-B14F-4D97-AF65-F5344CB8AC3E}">
        <p14:creationId xmlns:p14="http://schemas.microsoft.com/office/powerpoint/2010/main" val="65066465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005E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3">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140357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999330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3"/>
          <a:srcRect/>
          <a:stretch/>
        </p:blipFill>
        <p:spPr>
          <a:xfrm>
            <a:off x="5779761" y="-1363011"/>
            <a:ext cx="9089390" cy="9089390"/>
          </a:xfrm>
          <a:prstGeom prst="rect">
            <a:avLst/>
          </a:prstGeom>
        </p:spPr>
      </p:pic>
    </p:spTree>
    <p:extLst>
      <p:ext uri="{BB962C8B-B14F-4D97-AF65-F5344CB8AC3E}">
        <p14:creationId xmlns:p14="http://schemas.microsoft.com/office/powerpoint/2010/main" val="3368018987"/>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116677716"/>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hasCustomPrompt="1"/>
          </p:nvPr>
        </p:nvSpPr>
        <p:spPr>
          <a:xfrm>
            <a:off x="546861" y="3088402"/>
            <a:ext cx="11093378" cy="5088189"/>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563050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hasCustomPrompt="1"/>
          </p:nvPr>
        </p:nvSpPr>
        <p:spPr>
          <a:xfrm>
            <a:off x="546171" y="3075518"/>
            <a:ext cx="11093308" cy="5061317"/>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53452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hasCustomPrompt="1"/>
          </p:nvPr>
        </p:nvSpPr>
        <p:spPr>
          <a:xfrm>
            <a:off x="557285" y="3048000"/>
            <a:ext cx="11063141" cy="508883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478895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hasCustomPrompt="1"/>
          </p:nvPr>
        </p:nvSpPr>
        <p:spPr>
          <a:xfrm>
            <a:off x="546171" y="3048002"/>
            <a:ext cx="11064729" cy="510208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114887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86675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2" name="Content Placeholder 4">
            <a:extLst>
              <a:ext uri="{FF2B5EF4-FFF2-40B4-BE49-F238E27FC236}">
                <a16:creationId xmlns:a16="http://schemas.microsoft.com/office/drawing/2014/main" id="{D2FCC6F4-7DC9-1110-47FE-9AA34E2FC848}"/>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3979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53427156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hasCustomPrompt="1"/>
          </p:nvPr>
        </p:nvSpPr>
        <p:spPr>
          <a:xfrm>
            <a:off x="536645" y="3153833"/>
            <a:ext cx="6278493" cy="4506384"/>
          </a:xfrm>
        </p:spPr>
        <p:txBody>
          <a:bodyPr/>
          <a:lstStyle>
            <a:lvl1pPr marL="0" indent="0" fontAlgn="t">
              <a:spcBef>
                <a:spcPts val="0"/>
              </a:spcBef>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text styles</a:t>
            </a:r>
          </a:p>
          <a:p>
            <a:pPr lvl="1"/>
            <a:r>
              <a:rPr lang="en-US"/>
              <a:t>Second Master level</a:t>
            </a:r>
          </a:p>
          <a:p>
            <a:pPr lvl="2"/>
            <a:r>
              <a:rPr lang="en-US"/>
              <a:t>Third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724729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hasCustomPrompt="1"/>
          </p:nvPr>
        </p:nvSpPr>
        <p:spPr>
          <a:xfrm>
            <a:off x="546171" y="3153834"/>
            <a:ext cx="6283254" cy="4559300"/>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01655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39050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3">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4">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5">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3992385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147065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3"/>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4"/>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5"/>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3789788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63027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3"/>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4"/>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5"/>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969981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683964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3"/>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4"/>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5"/>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42410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p:nvPr>
        </p:nvSpPr>
        <p:spPr>
          <a:xfrm>
            <a:off x="546861" y="3088402"/>
            <a:ext cx="11093378" cy="5088189"/>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97636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668872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3"/>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4"/>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5"/>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2786051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81255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1744057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090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702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230603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263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25656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p:nvPr>
        </p:nvSpPr>
        <p:spPr>
          <a:xfrm>
            <a:off x="546171" y="3075518"/>
            <a:ext cx="11093308" cy="5061317"/>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10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p:nvPr>
        </p:nvSpPr>
        <p:spPr>
          <a:xfrm>
            <a:off x="557285" y="3048000"/>
            <a:ext cx="11063141" cy="508883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12045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p:nvPr>
        </p:nvSpPr>
        <p:spPr>
          <a:xfrm>
            <a:off x="546171" y="3048002"/>
            <a:ext cx="11064729" cy="510208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324703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p:nvPr>
        </p:nvSpPr>
        <p:spPr>
          <a:xfrm>
            <a:off x="546171" y="3166535"/>
            <a:ext cx="10878185" cy="4002893"/>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16344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lgn="ctr"/>
              <a:t>‹#›</a:t>
            </a:fld>
            <a:endParaRPr lang="en-US"/>
          </a:p>
        </p:txBody>
      </p:sp>
    </p:spTree>
    <p:extLst>
      <p:ext uri="{BB962C8B-B14F-4D97-AF65-F5344CB8AC3E}">
        <p14:creationId xmlns:p14="http://schemas.microsoft.com/office/powerpoint/2010/main" val="2037835443"/>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50" r:id="rId3"/>
    <p:sldLayoutId id="2147483670" r:id="rId4"/>
    <p:sldLayoutId id="2147483655" r:id="rId5"/>
    <p:sldLayoutId id="2147483671" r:id="rId6"/>
    <p:sldLayoutId id="2147483668" r:id="rId7"/>
    <p:sldLayoutId id="2147483672" r:id="rId8"/>
    <p:sldLayoutId id="2147483663" r:id="rId9"/>
    <p:sldLayoutId id="2147483673" r:id="rId10"/>
    <p:sldLayoutId id="2147483674" r:id="rId11"/>
    <p:sldLayoutId id="2147483664" r:id="rId12"/>
    <p:sldLayoutId id="2147483651" r:id="rId13"/>
    <p:sldLayoutId id="2147483675" r:id="rId14"/>
    <p:sldLayoutId id="2147483666" r:id="rId15"/>
    <p:sldLayoutId id="2147483676" r:id="rId16"/>
    <p:sldLayoutId id="2147483665" r:id="rId17"/>
    <p:sldLayoutId id="2147483677" r:id="rId18"/>
    <p:sldLayoutId id="2147483667" r:id="rId19"/>
    <p:sldLayoutId id="2147483678" r:id="rId20"/>
    <p:sldLayoutId id="2147483679" r:id="rId21"/>
    <p:sldLayoutId id="2147483680" r:id="rId22"/>
    <p:sldLayoutId id="2147483652" r:id="rId23"/>
    <p:sldLayoutId id="2147483653" r:id="rId24"/>
    <p:sldLayoutId id="2147483654" r:id="rId25"/>
    <p:sldLayoutId id="2147483656" r:id="rId26"/>
    <p:sldLayoutId id="2147483657" r:id="rId27"/>
    <p:sldLayoutId id="2147483658" r:id="rId28"/>
    <p:sldLayoutId id="2147483659"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lgn="ctr"/>
              <a:t>‹#›</a:t>
            </a:fld>
            <a:endParaRPr lang="en-US"/>
          </a:p>
        </p:txBody>
      </p:sp>
    </p:spTree>
    <p:extLst>
      <p:ext uri="{BB962C8B-B14F-4D97-AF65-F5344CB8AC3E}">
        <p14:creationId xmlns:p14="http://schemas.microsoft.com/office/powerpoint/2010/main" val="21422352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7FD4EA-DD02-DC44-B20C-B66E4E29EAC1}"/>
              </a:ext>
            </a:extLst>
          </p:cNvPr>
          <p:cNvSpPr>
            <a:spLocks noGrp="1"/>
          </p:cNvSpPr>
          <p:nvPr>
            <p:ph type="body" sz="quarter" idx="14"/>
          </p:nvPr>
        </p:nvSpPr>
        <p:spPr>
          <a:xfrm>
            <a:off x="186470" y="2906613"/>
            <a:ext cx="6353671" cy="323165"/>
          </a:xfrm>
        </p:spPr>
        <p:txBody>
          <a:bodyPr vert="horz" wrap="square" lIns="0" tIns="45720" rIns="91440" bIns="45720" rtlCol="0" anchor="t">
            <a:spAutoFit/>
          </a:bodyPr>
          <a:lstStyle/>
          <a:p>
            <a:r>
              <a:rPr lang="en-US">
                <a:latin typeface="Arial"/>
                <a:cs typeface="Arial"/>
              </a:rPr>
              <a:t>Date: June 2025 – March 2026</a:t>
            </a:r>
          </a:p>
        </p:txBody>
      </p:sp>
      <p:sp>
        <p:nvSpPr>
          <p:cNvPr id="10" name="Text Placeholder 9">
            <a:extLst>
              <a:ext uri="{FF2B5EF4-FFF2-40B4-BE49-F238E27FC236}">
                <a16:creationId xmlns:a16="http://schemas.microsoft.com/office/drawing/2014/main" id="{B88E183F-3E5B-CB4D-8DDE-46E42D4B429F}"/>
              </a:ext>
            </a:extLst>
          </p:cNvPr>
          <p:cNvSpPr>
            <a:spLocks noGrp="1"/>
          </p:cNvSpPr>
          <p:nvPr>
            <p:ph type="body" sz="quarter" idx="16"/>
          </p:nvPr>
        </p:nvSpPr>
        <p:spPr>
          <a:xfrm>
            <a:off x="186470" y="3221056"/>
            <a:ext cx="6931880" cy="323165"/>
          </a:xfrm>
        </p:spPr>
        <p:txBody>
          <a:bodyPr vert="horz" wrap="square" lIns="0" tIns="45720" rIns="91440" bIns="45720" rtlCol="0" anchor="t">
            <a:spAutoFit/>
          </a:bodyPr>
          <a:lstStyle/>
          <a:p>
            <a:r>
              <a:rPr lang="en-GB">
                <a:latin typeface="Arial"/>
                <a:cs typeface="Arial"/>
              </a:rPr>
              <a:t>Audit Assurance Division</a:t>
            </a:r>
            <a:r>
              <a:rPr lang="en-US">
                <a:latin typeface="Arial"/>
                <a:cs typeface="Arial"/>
              </a:rPr>
              <a:t> </a:t>
            </a:r>
          </a:p>
        </p:txBody>
      </p:sp>
      <p:sp>
        <p:nvSpPr>
          <p:cNvPr id="3" name="Title 2">
            <a:extLst>
              <a:ext uri="{FF2B5EF4-FFF2-40B4-BE49-F238E27FC236}">
                <a16:creationId xmlns:a16="http://schemas.microsoft.com/office/drawing/2014/main" id="{53C01EAD-B414-2E55-13D2-C8CDDC3DC6C9}"/>
              </a:ext>
            </a:extLst>
          </p:cNvPr>
          <p:cNvSpPr>
            <a:spLocks noGrp="1"/>
          </p:cNvSpPr>
          <p:nvPr>
            <p:ph type="title" idx="4294967295"/>
          </p:nvPr>
        </p:nvSpPr>
        <p:spPr>
          <a:xfrm>
            <a:off x="609680" y="-1524000"/>
            <a:ext cx="10974229" cy="1524000"/>
          </a:xfrm>
        </p:spPr>
        <p:txBody>
          <a:bodyPr vert="horz" lIns="91440" tIns="45720" rIns="91440" bIns="45720" rtlCol="0" anchor="b">
            <a:normAutofit/>
          </a:bodyPr>
          <a:lstStyle/>
          <a:p>
            <a:r>
              <a:rPr lang="en-GB"/>
              <a:t>Title slide</a:t>
            </a:r>
          </a:p>
        </p:txBody>
      </p:sp>
      <p:sp>
        <p:nvSpPr>
          <p:cNvPr id="6" name="TextBox 5">
            <a:extLst>
              <a:ext uri="{FF2B5EF4-FFF2-40B4-BE49-F238E27FC236}">
                <a16:creationId xmlns:a16="http://schemas.microsoft.com/office/drawing/2014/main" id="{19DFC6A2-7302-3C69-B221-C86E542D510E}"/>
              </a:ext>
            </a:extLst>
          </p:cNvPr>
          <p:cNvSpPr txBox="1"/>
          <p:nvPr/>
        </p:nvSpPr>
        <p:spPr>
          <a:xfrm>
            <a:off x="2933700" y="-100707"/>
            <a:ext cx="7937500" cy="1787541"/>
          </a:xfrm>
          <a:prstGeom prst="rect">
            <a:avLst/>
          </a:prstGeom>
          <a:noFill/>
        </p:spPr>
        <p:txBody>
          <a:bodyPr wrap="square" lIns="91440" tIns="45720" rIns="91440" bIns="45720" rtlCol="0" anchor="t">
            <a:spAutoFit/>
          </a:bodyPr>
          <a:lstStyle/>
          <a:p>
            <a:pPr marL="0" marR="0" lvl="0" indent="0" algn="ctr" defTabSz="512064" rtl="0" eaLnBrk="1" fontAlgn="auto" latinLnBrk="0" hangingPunct="1">
              <a:lnSpc>
                <a:spcPct val="100000"/>
              </a:lnSpc>
              <a:spcBef>
                <a:spcPts val="0"/>
              </a:spcBef>
              <a:spcAft>
                <a:spcPts val="0"/>
              </a:spcAft>
              <a:buClrTx/>
              <a:buSzTx/>
              <a:buFontTx/>
              <a:buNone/>
              <a:tabLst/>
              <a:defRPr/>
            </a:pPr>
            <a:endParaRPr kumimoji="0" lang="en-GB" sz="2016"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512064"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prstClr val="white"/>
                </a:solidFill>
                <a:effectLst/>
                <a:uLnTx/>
                <a:uFillTx/>
                <a:latin typeface="Arial Black" panose="020B0604020202020204" pitchFamily="34" charset="0"/>
                <a:ea typeface="+mn-ea"/>
                <a:cs typeface="Arial" panose="020B0604020202020204" pitchFamily="34" charset="0"/>
              </a:rPr>
              <a:t>Local Authority                             Food Law Enforcement Actions Audit 2025 - 26</a:t>
            </a:r>
          </a:p>
        </p:txBody>
      </p:sp>
      <p:sp>
        <p:nvSpPr>
          <p:cNvPr id="7" name="TextBox 6">
            <a:extLst>
              <a:ext uri="{FF2B5EF4-FFF2-40B4-BE49-F238E27FC236}">
                <a16:creationId xmlns:a16="http://schemas.microsoft.com/office/drawing/2014/main" id="{88899BE6-C708-19CD-A4B1-AA4F0E5FE0C9}"/>
              </a:ext>
            </a:extLst>
          </p:cNvPr>
          <p:cNvSpPr txBox="1"/>
          <p:nvPr/>
        </p:nvSpPr>
        <p:spPr>
          <a:xfrm>
            <a:off x="3543300" y="1833587"/>
            <a:ext cx="6718300" cy="1015663"/>
          </a:xfrm>
          <a:prstGeom prst="rect">
            <a:avLst/>
          </a:prstGeom>
          <a:noFill/>
        </p:spPr>
        <p:txBody>
          <a:bodyPr wrap="square" lIns="91440" tIns="45720" rIns="91440" bIns="45720" rtlCol="0" anchor="t">
            <a:spAutoFit/>
          </a:bodyPr>
          <a:lstStyle/>
          <a:p>
            <a:pPr algn="ctr">
              <a:defRPr/>
            </a:pPr>
            <a:r>
              <a:rPr kumimoji="0" lang="en-GB" sz="3000" b="1" i="0" u="none" strike="noStrike" kern="1200" cap="none" spc="0" normalizeH="0" baseline="0" noProof="0">
                <a:ln>
                  <a:noFill/>
                </a:ln>
                <a:solidFill>
                  <a:prstClr val="white"/>
                </a:solidFill>
                <a:effectLst/>
                <a:uLnTx/>
                <a:uFillTx/>
                <a:latin typeface="Arial Black"/>
                <a:cs typeface="Arial"/>
              </a:rPr>
              <a:t>Presentation of Audit Findings – </a:t>
            </a:r>
            <a:r>
              <a:rPr lang="en-GB" sz="3000" b="1">
                <a:solidFill>
                  <a:prstClr val="white"/>
                </a:solidFill>
                <a:latin typeface="Arial Black"/>
                <a:cs typeface="Arial"/>
              </a:rPr>
              <a:t>Summary Report</a:t>
            </a:r>
            <a:endParaRPr kumimoji="0" lang="en-GB" sz="3000" b="1" i="0" u="none" strike="noStrike" kern="1200" cap="none" spc="0" normalizeH="0" baseline="0" noProof="0">
              <a:ln>
                <a:noFill/>
              </a:ln>
              <a:solidFill>
                <a:prstClr val="white"/>
              </a:solidFill>
              <a:effectLst/>
              <a:uLnTx/>
              <a:uFillTx/>
              <a:latin typeface="Arial Black"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080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8CA2BD-54FC-6A05-7462-1BFCCB4800F1}"/>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9C97144-31B0-FBBC-6270-A2DD18DFB512}"/>
              </a:ext>
            </a:extLst>
          </p:cNvPr>
          <p:cNvSpPr>
            <a:spLocks noGrp="1"/>
          </p:cNvSpPr>
          <p:nvPr>
            <p:ph type="sldNum" sz="quarter" idx="12"/>
          </p:nvPr>
        </p:nvSpPr>
        <p:spPr/>
        <p:txBody>
          <a:bodyPr/>
          <a:lstStyle/>
          <a:p>
            <a:fld id="{E5F5F000-6F02-0D4A-AE12-53456686C9A4}" type="slidenum">
              <a:rPr lang="en-US" smtClean="0"/>
              <a:pPr/>
              <a:t>10</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3CB8DB5-38F7-33DB-4538-69539937FDC9}"/>
              </a:ext>
            </a:extLst>
          </p:cNvPr>
          <p:cNvSpPr>
            <a:spLocks noGrp="1"/>
          </p:cNvSpPr>
          <p:nvPr>
            <p:ph type="body" sz="quarter" idx="14"/>
          </p:nvPr>
        </p:nvSpPr>
        <p:spPr>
          <a:xfrm>
            <a:off x="550872" y="1627101"/>
            <a:ext cx="5492719" cy="1837426"/>
          </a:xfrm>
        </p:spPr>
        <p:txBody>
          <a:bodyPr vert="horz" lIns="0" tIns="45720" rIns="91440" bIns="45720" rtlCol="0" anchor="t">
            <a:spAutoFit/>
          </a:bodyPr>
          <a:lstStyle/>
          <a:p>
            <a:r>
              <a:rPr lang="en-GB">
                <a:solidFill>
                  <a:schemeClr val="tx1"/>
                </a:solidFill>
                <a:latin typeface="Arial Black"/>
              </a:rPr>
              <a:t>Reasons cited and effectiveness of Enforcement Action</a:t>
            </a:r>
          </a:p>
          <a:p>
            <a:endParaRPr lang="en-GB"/>
          </a:p>
        </p:txBody>
      </p:sp>
      <p:sp>
        <p:nvSpPr>
          <p:cNvPr id="5" name="Content Placeholder 4">
            <a:extLst>
              <a:ext uri="{FF2B5EF4-FFF2-40B4-BE49-F238E27FC236}">
                <a16:creationId xmlns:a16="http://schemas.microsoft.com/office/drawing/2014/main" id="{DD2D3B9B-4CB0-053A-1E40-4D576D6A320D}"/>
              </a:ext>
            </a:extLst>
          </p:cNvPr>
          <p:cNvSpPr>
            <a:spLocks noGrp="1"/>
          </p:cNvSpPr>
          <p:nvPr>
            <p:ph sz="quarter" idx="15"/>
          </p:nvPr>
        </p:nvSpPr>
        <p:spPr/>
        <p:txBody>
          <a:bodyPr vert="horz" lIns="91440" tIns="45720" rIns="91440" bIns="45720" rtlCol="0" anchor="t">
            <a:normAutofit/>
          </a:bodyPr>
          <a:lstStyle/>
          <a:p>
            <a:pPr marL="0" indent="0"/>
            <a:r>
              <a:rPr lang="en-GB">
                <a:latin typeface="Arial"/>
                <a:cs typeface="Arial"/>
              </a:rPr>
              <a:t>Common reasons across all authorities for enforcement action:</a:t>
            </a:r>
            <a:endParaRPr lang="en-GB"/>
          </a:p>
          <a:p>
            <a:pPr marL="285750" indent="-285750">
              <a:buFont typeface="Arial,Sans-Serif"/>
              <a:buChar char="•"/>
            </a:pPr>
            <a:endParaRPr lang="en-GB"/>
          </a:p>
          <a:p>
            <a:pPr marL="417830" indent="-160655">
              <a:buFont typeface="Arial,Sans-Serif"/>
              <a:buChar char="•"/>
            </a:pPr>
            <a:r>
              <a:rPr lang="en-GB">
                <a:latin typeface="Arial"/>
                <a:cs typeface="Arial"/>
              </a:rPr>
              <a:t>Lack of hot water</a:t>
            </a:r>
          </a:p>
          <a:p>
            <a:pPr marL="417830" lvl="1" indent="-160655">
              <a:buFont typeface="Arial,Sans-Serif"/>
              <a:buChar char="•"/>
            </a:pPr>
            <a:r>
              <a:rPr lang="en-GB" sz="1600">
                <a:latin typeface="Arial"/>
                <a:cs typeface="Arial"/>
              </a:rPr>
              <a:t>HACCP failures</a:t>
            </a:r>
          </a:p>
          <a:p>
            <a:pPr marL="417830" lvl="1" indent="-160655">
              <a:buFont typeface="Arial,Sans-Serif"/>
              <a:buChar char="•"/>
            </a:pPr>
            <a:r>
              <a:rPr lang="en-GB" sz="1600">
                <a:latin typeface="Arial"/>
                <a:cs typeface="Arial"/>
              </a:rPr>
              <a:t>Structural deficiencies</a:t>
            </a:r>
          </a:p>
          <a:p>
            <a:pPr marL="417830" lvl="1" indent="-160655">
              <a:buFont typeface="Arial,Sans-Serif"/>
              <a:buChar char="•"/>
            </a:pPr>
            <a:r>
              <a:rPr lang="en-GB" sz="1600">
                <a:latin typeface="Arial"/>
                <a:cs typeface="Arial"/>
              </a:rPr>
              <a:t>Pest infestations</a:t>
            </a:r>
          </a:p>
          <a:p>
            <a:pPr marL="417830" lvl="1" indent="-160655">
              <a:buFont typeface="Arial,Sans-Serif"/>
              <a:buChar char="•"/>
            </a:pPr>
            <a:r>
              <a:rPr lang="en-GB" sz="1600">
                <a:latin typeface="Arial"/>
                <a:cs typeface="Arial"/>
              </a:rPr>
              <a:t>Cleanliness &amp; maintenance issues</a:t>
            </a:r>
            <a:endParaRPr lang="en-GB" sz="1600"/>
          </a:p>
          <a:p>
            <a:pPr marL="192405" indent="-192405"/>
            <a:endParaRPr lang="en-GB">
              <a:latin typeface="Arial"/>
              <a:cs typeface="Arial"/>
            </a:endParaRPr>
          </a:p>
          <a:p>
            <a:pPr marL="192405" indent="-192405"/>
            <a:endParaRPr lang="en-GB"/>
          </a:p>
          <a:p>
            <a:pPr marL="0" indent="0"/>
            <a:r>
              <a:rPr lang="en-GB">
                <a:latin typeface="Arial"/>
                <a:cs typeface="Arial"/>
              </a:rPr>
              <a:t>All councils showed enforcement action to be effective with improved food law outcomes seen afterwards. </a:t>
            </a:r>
            <a:r>
              <a:rPr lang="en-GB">
                <a:latin typeface="Arial"/>
                <a:ea typeface="Calibri"/>
                <a:cs typeface="Arial"/>
              </a:rPr>
              <a:t>Angus identified a significant unsafe kebab meat incident during a routine inspection that resulted in escalation to a national Food Alert For Action. The only successful prosecution found was taken by Midlothian of a business affected by a rat infestation and with a history of poor compliance.</a:t>
            </a:r>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p:txBody>
      </p:sp>
    </p:spTree>
    <p:extLst>
      <p:ext uri="{BB962C8B-B14F-4D97-AF65-F5344CB8AC3E}">
        <p14:creationId xmlns:p14="http://schemas.microsoft.com/office/powerpoint/2010/main" val="145943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5456CC-B127-5979-4327-3A66A3516A41}"/>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9DFD830E-0EDA-99B4-77C5-456F16896E59}"/>
              </a:ext>
            </a:extLst>
          </p:cNvPr>
          <p:cNvSpPr>
            <a:spLocks noGrp="1"/>
          </p:cNvSpPr>
          <p:nvPr>
            <p:ph type="sldNum" sz="quarter" idx="12"/>
          </p:nvPr>
        </p:nvSpPr>
        <p:spPr/>
        <p:txBody>
          <a:bodyPr/>
          <a:lstStyle/>
          <a:p>
            <a:fld id="{E5F5F000-6F02-0D4A-AE12-53456686C9A4}" type="slidenum">
              <a:rPr lang="en-US" smtClean="0"/>
              <a:pPr/>
              <a:t>11</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41B4FCE-55E7-9555-C758-E29F8A2B6CC7}"/>
              </a:ext>
            </a:extLst>
          </p:cNvPr>
          <p:cNvSpPr>
            <a:spLocks noGrp="1"/>
          </p:cNvSpPr>
          <p:nvPr>
            <p:ph sz="quarter" idx="18"/>
          </p:nvPr>
        </p:nvSpPr>
        <p:spPr>
          <a:xfrm>
            <a:off x="3875965" y="1630016"/>
            <a:ext cx="6960358" cy="596880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a:solidFill>
                  <a:prstClr val="black"/>
                </a:solidFill>
                <a:latin typeface="Arial"/>
                <a:ea typeface="Times New Roman" panose="02020603050405020304" pitchFamily="18" charset="0"/>
                <a:cs typeface="Arial"/>
              </a:rPr>
              <a:t>Officers are competent, trained, and committed.</a:t>
            </a:r>
            <a:endParaRPr lang="en-GB">
              <a:solidFill>
                <a:prstClr val="black"/>
              </a:solidFill>
              <a:ea typeface="Times New Roman" panose="02020603050405020304" pitchFamily="18" charset="0"/>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a:solidFill>
                  <a:prstClr val="black"/>
                </a:solidFill>
                <a:latin typeface="Arial"/>
                <a:ea typeface="Times New Roman" panose="02020603050405020304" pitchFamily="18" charset="0"/>
                <a:cs typeface="Arial"/>
              </a:rPr>
              <a:t>Officers undertake training to support skills and competencies. Two authorities had sourced and funded bespoke legal procedures training. OCV/approved premises training by FSS was requested by one authority.  </a:t>
            </a:r>
            <a:endParaRPr lang="en-GB">
              <a:solidFill>
                <a:prstClr val="black"/>
              </a:solidFill>
              <a:ea typeface="Times New Roman" panose="02020603050405020304" pitchFamily="18" charset="0"/>
            </a:endParaRPr>
          </a:p>
          <a:p>
            <a:pPr marL="285750" indent="-285750">
              <a:buFont typeface="Arial" panose="020B0604020202020204" pitchFamily="34" charset="0"/>
              <a:buChar char="•"/>
              <a:defRPr/>
            </a:pPr>
            <a:endParaRPr lang="en-GB">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a:solidFill>
                  <a:prstClr val="black"/>
                </a:solidFill>
                <a:latin typeface="Arial"/>
                <a:ea typeface="Times New Roman" panose="02020603050405020304" pitchFamily="18" charset="0"/>
                <a:cs typeface="Arial"/>
              </a:rPr>
              <a:t>Enforcement was effective, proportionate, and timely. </a:t>
            </a:r>
            <a:endParaRPr lang="en-GB">
              <a:solidFill>
                <a:prstClr val="black"/>
              </a:solidFill>
            </a:endParaRPr>
          </a:p>
          <a:p>
            <a:pPr marL="285750" indent="-285750">
              <a:buFont typeface="Arial" panose="020B0604020202020204" pitchFamily="34" charset="0"/>
              <a:buChar char="•"/>
              <a:defRPr/>
            </a:pPr>
            <a:endParaRPr lang="en-GB">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a:solidFill>
                  <a:prstClr val="black"/>
                </a:solidFill>
                <a:latin typeface="Arial"/>
                <a:ea typeface="Times New Roman" panose="02020603050405020304" pitchFamily="18" charset="0"/>
                <a:cs typeface="Arial"/>
              </a:rPr>
              <a:t>Digital innovation was evident in some authorities.</a:t>
            </a:r>
            <a:r>
              <a:rPr kumimoji="0" lang="en-GB" sz="1600" b="0" i="0" u="none" strike="noStrike" kern="1200" cap="none" spc="0" normalizeH="0" baseline="0" noProof="0">
                <a:ln>
                  <a:noFill/>
                </a:ln>
                <a:solidFill>
                  <a:prstClr val="black"/>
                </a:solidFill>
                <a:effectLst/>
                <a:uLnTx/>
                <a:uFillTx/>
                <a:latin typeface="Arial"/>
                <a:ea typeface="Times New Roman" panose="02020603050405020304" pitchFamily="18" charset="0"/>
                <a:cs typeface="Arial"/>
              </a:rPr>
              <a:t> </a:t>
            </a:r>
            <a:endParaRPr lang="en-GB" sz="1600" b="0" i="0" u="none" strike="noStrike" kern="1200" cap="none" spc="0" normalizeH="0" baseline="0" noProof="0">
              <a:ln>
                <a:noFill/>
              </a:ln>
              <a:solidFill>
                <a:prstClr val="black"/>
              </a:solidFill>
              <a:effectLst/>
              <a:uLnTx/>
              <a:uFillTx/>
              <a:latin typeface="Arial"/>
              <a:ea typeface="Times New Roman" panose="02020603050405020304" pitchFamily="18" charset="0"/>
              <a:cs typeface="Arial"/>
            </a:endParaRPr>
          </a:p>
          <a:p>
            <a:pPr marL="285750" indent="-285750">
              <a:buFont typeface="Arial" panose="020B0604020202020204" pitchFamily="34" charset="0"/>
              <a:buChar char="•"/>
              <a:defRPr/>
            </a:pPr>
            <a:endParaRPr lang="en-GB">
              <a:solidFill>
                <a:prstClr val="black"/>
              </a:solidFill>
              <a:latin typeface="Arial"/>
              <a:cs typeface="Arial"/>
            </a:endParaRPr>
          </a:p>
          <a:p>
            <a:pPr marL="285750" indent="-285750">
              <a:buFont typeface="Arial" panose="020B0604020202020204" pitchFamily="34" charset="0"/>
              <a:buChar char="•"/>
              <a:defRPr/>
            </a:pPr>
            <a:r>
              <a:rPr lang="en-GB">
                <a:solidFill>
                  <a:prstClr val="black"/>
                </a:solidFill>
                <a:latin typeface="Arial"/>
                <a:ea typeface="Calibri"/>
                <a:cs typeface="Arial"/>
              </a:rPr>
              <a:t>Some councils demonstrated strong commitment to growing their own talent.</a:t>
            </a:r>
            <a:endParaRPr lang="en-GB">
              <a:solidFill>
                <a:prstClr val="black"/>
              </a:solidFill>
              <a:latin typeface="Arial"/>
              <a:cs typeface="Arial"/>
            </a:endParaRPr>
          </a:p>
          <a:p>
            <a:pPr marL="285750" indent="-285750">
              <a:buFont typeface="Arial" panose="020B0604020202020204" pitchFamily="34" charset="0"/>
              <a:buChar char="•"/>
              <a:defRPr/>
            </a:pPr>
            <a:endParaRPr lang="en-GB">
              <a:solidFill>
                <a:prstClr val="black"/>
              </a:solidFill>
              <a:latin typeface="Arial"/>
              <a:ea typeface="Calibri"/>
              <a:cs typeface="Arial"/>
            </a:endParaRPr>
          </a:p>
          <a:p>
            <a:pPr marL="285750" indent="-285750">
              <a:buFont typeface="Arial" panose="020B0604020202020204" pitchFamily="34" charset="0"/>
              <a:buChar char="•"/>
              <a:defRPr/>
            </a:pPr>
            <a:r>
              <a:rPr lang="en-GB">
                <a:latin typeface="Arial"/>
                <a:ea typeface="Calibri"/>
                <a:cs typeface="Arial"/>
              </a:rPr>
              <a:t>Annual performance reviews are carried out with areas for enhancement and training needs identified.</a:t>
            </a:r>
          </a:p>
          <a:p>
            <a:pPr marL="285750" indent="-285750">
              <a:buFont typeface="Arial" panose="020B0604020202020204" pitchFamily="34" charset="0"/>
              <a:buChar char="•"/>
              <a:defRPr/>
            </a:pPr>
            <a:endParaRPr lang="en-GB">
              <a:ea typeface="Calibri"/>
            </a:endParaRPr>
          </a:p>
          <a:p>
            <a:pPr marL="285750" indent="-285750">
              <a:buFont typeface="Arial" panose="020B0604020202020204" pitchFamily="34" charset="0"/>
              <a:buChar char="•"/>
              <a:defRPr/>
            </a:pPr>
            <a:r>
              <a:rPr lang="en-GB">
                <a:latin typeface="Arial"/>
                <a:cs typeface="Arial"/>
              </a:rPr>
              <a:t>Communication – team meetings are held regularly with minutes taken, and regular catch ups are arranged as required.</a:t>
            </a:r>
            <a:endParaRPr lang="en-GB"/>
          </a:p>
          <a:p>
            <a:pPr marL="285750" indent="-285750">
              <a:buFont typeface="Arial" panose="020B0604020202020204" pitchFamily="34" charset="0"/>
              <a:buChar char="•"/>
              <a:defRPr/>
            </a:pPr>
            <a:endParaRPr lang="en-GB">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92405" indent="-192405"/>
            <a:endParaRPr lang="en-GB"/>
          </a:p>
        </p:txBody>
      </p:sp>
      <p:sp>
        <p:nvSpPr>
          <p:cNvPr id="9" name="Oval 8">
            <a:extLst>
              <a:ext uri="{FF2B5EF4-FFF2-40B4-BE49-F238E27FC236}">
                <a16:creationId xmlns:a16="http://schemas.microsoft.com/office/drawing/2014/main" id="{4B461034-752A-A464-F7F3-C4B310D12487}"/>
              </a:ext>
            </a:extLst>
          </p:cNvPr>
          <p:cNvSpPr/>
          <p:nvPr/>
        </p:nvSpPr>
        <p:spPr>
          <a:xfrm>
            <a:off x="562618" y="280093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Competence   </a:t>
            </a:r>
          </a:p>
        </p:txBody>
      </p:sp>
    </p:spTree>
    <p:extLst>
      <p:ext uri="{BB962C8B-B14F-4D97-AF65-F5344CB8AC3E}">
        <p14:creationId xmlns:p14="http://schemas.microsoft.com/office/powerpoint/2010/main" val="69187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5BF93D-6AA4-C9E2-319A-7807C0EF9294}"/>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0E54F8FE-6CFF-536F-C7D2-9CC6E385FB43}"/>
              </a:ext>
            </a:extLst>
          </p:cNvPr>
          <p:cNvSpPr>
            <a:spLocks noGrp="1"/>
          </p:cNvSpPr>
          <p:nvPr>
            <p:ph type="sldNum" sz="quarter" idx="12"/>
          </p:nvPr>
        </p:nvSpPr>
        <p:spPr/>
        <p:txBody>
          <a:bodyPr/>
          <a:lstStyle/>
          <a:p>
            <a:fld id="{E5F5F000-6F02-0D4A-AE12-53456686C9A4}" type="slidenum">
              <a:rPr lang="en-US" smtClean="0"/>
              <a:pPr/>
              <a:t>12</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141EA7B-4A60-CCE5-BB87-836FDE18AA82}"/>
              </a:ext>
            </a:extLst>
          </p:cNvPr>
          <p:cNvSpPr>
            <a:spLocks noGrp="1"/>
          </p:cNvSpPr>
          <p:nvPr>
            <p:ph sz="quarter" idx="18"/>
          </p:nvPr>
        </p:nvSpPr>
        <p:spPr>
          <a:xfrm>
            <a:off x="4271748" y="1560684"/>
            <a:ext cx="7171200" cy="5968800"/>
          </a:xfrm>
        </p:spPr>
        <p:txBody>
          <a:bodyPr vert="horz" lIns="91440" tIns="45720" rIns="91440" bIns="45720" rtlCol="0" anchor="t">
            <a:normAutofit/>
          </a:bodyPr>
          <a:lstStyle/>
          <a:p>
            <a:pPr marL="0" marR="0" lvl="0" indent="0" algn="l" defTabSz="257188" rtl="0" eaLnBrk="1" fontAlgn="auto" latinLnBrk="0" hangingPunct="1">
              <a:lnSpc>
                <a:spcPct val="100000"/>
              </a:lnSpc>
              <a:spcBef>
                <a:spcPct val="20000"/>
              </a:spcBef>
              <a:spcAft>
                <a:spcPts val="0"/>
              </a:spcAft>
              <a:buClrTx/>
              <a:buSzTx/>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92405" indent="-192405">
              <a:buFont typeface="Arial" panose="020B0604020202020204" pitchFamily="34" charset="0"/>
              <a:buChar char="•"/>
              <a:defRPr/>
            </a:pPr>
            <a:r>
              <a:rPr lang="en-GB" sz="1400">
                <a:solidFill>
                  <a:prstClr val="black"/>
                </a:solidFill>
                <a:latin typeface="Arial"/>
                <a:cs typeface="Arial"/>
              </a:rPr>
              <a:t>All councils had prepared annual sampling plans that were targeted at the highest risk establishments as well as regional and national surveys.</a:t>
            </a:r>
            <a:r>
              <a:rPr kumimoji="0" lang="en-GB" sz="1400" b="0" i="0" u="none" strike="noStrike" kern="1200" cap="none" spc="0" normalizeH="0" baseline="0" noProof="0">
                <a:ln>
                  <a:noFill/>
                </a:ln>
                <a:solidFill>
                  <a:prstClr val="black"/>
                </a:solidFill>
                <a:effectLst/>
                <a:uLnTx/>
                <a:uFillTx/>
                <a:latin typeface="Arial"/>
                <a:cs typeface="Arial"/>
              </a:rPr>
              <a:t> </a:t>
            </a:r>
            <a:endParaRPr lang="en-GB" sz="1400">
              <a:solidFill>
                <a:prstClr val="black"/>
              </a:solidFill>
            </a:endParaRPr>
          </a:p>
          <a:p>
            <a:pPr marL="192405" indent="-192405">
              <a:buFont typeface="Arial" panose="020B0604020202020204" pitchFamily="34" charset="0"/>
              <a:buChar char="•"/>
              <a:defRPr/>
            </a:pPr>
            <a:endParaRPr lang="en-GB" sz="1400">
              <a:solidFill>
                <a:prstClr val="black"/>
              </a:solidFill>
              <a:latin typeface="Arial"/>
              <a:cs typeface="Arial"/>
            </a:endParaRPr>
          </a:p>
          <a:p>
            <a:pPr marL="285750" indent="-285750">
              <a:buFont typeface="Arial"/>
              <a:buChar char="•"/>
              <a:defRPr/>
            </a:pPr>
            <a:r>
              <a:rPr lang="en-GB" sz="1400">
                <a:solidFill>
                  <a:prstClr val="black"/>
                </a:solidFill>
                <a:latin typeface="Arial"/>
                <a:cs typeface="Arial"/>
              </a:rPr>
              <a:t>2602 samples were taken between 01/04/22 and 31/12/25 as depicted in the table below:</a:t>
            </a:r>
            <a:endParaRPr lang="en-GB" sz="1400">
              <a:solidFill>
                <a:prstClr val="black"/>
              </a:solidFill>
            </a:endParaRPr>
          </a:p>
          <a:p>
            <a:pPr marL="192405" indent="-192405">
              <a:buFont typeface="Arial" panose="020B0604020202020204" pitchFamily="34" charset="0"/>
              <a:buChar char="•"/>
              <a:defRPr/>
            </a:pPr>
            <a:endParaRPr lang="en-GB" sz="1400">
              <a:solidFill>
                <a:prstClr val="black"/>
              </a:solidFill>
            </a:endParaRPr>
          </a:p>
          <a:p>
            <a:pPr marL="192405" indent="-192405">
              <a:buFont typeface="Arial" panose="020B0604020202020204" pitchFamily="34" charset="0"/>
              <a:buChar char="•"/>
              <a:defRPr/>
            </a:pPr>
            <a:endParaRPr lang="en-GB" sz="1400">
              <a:solidFill>
                <a:prstClr val="black"/>
              </a:solidFill>
              <a:latin typeface="Arial"/>
              <a:cs typeface="Arial"/>
            </a:endParaRPr>
          </a:p>
          <a:p>
            <a:pPr marL="0" indent="0">
              <a:defRPr/>
            </a:pPr>
            <a:endParaRPr lang="en-GB" sz="1400">
              <a:solidFill>
                <a:prstClr val="black"/>
              </a:solidFill>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400">
              <a:solidFill>
                <a:prstClr val="black"/>
              </a:solidFill>
              <a:highlight>
                <a:srgbClr val="FFFF00"/>
              </a:highlight>
              <a:cs typeface="Times New Roman" panose="02020603050405020304" pitchFamily="18" charset="0"/>
            </a:endParaRPr>
          </a:p>
          <a:p>
            <a:pPr marL="192405" indent="-192405">
              <a:buFont typeface="Arial" panose="020B0604020202020204" pitchFamily="34" charset="0"/>
              <a:buChar char="•"/>
              <a:defRPr/>
            </a:pPr>
            <a:endParaRPr lang="en-GB" sz="1400">
              <a:latin typeface="Arial"/>
              <a:cs typeface="Times New Roman"/>
            </a:endParaRPr>
          </a:p>
          <a:p>
            <a:pPr marL="192405" indent="-192405">
              <a:buFont typeface="Arial" panose="020B0604020202020204" pitchFamily="34" charset="0"/>
              <a:buChar char="•"/>
              <a:defRPr/>
            </a:pPr>
            <a:endParaRPr lang="en-GB" sz="1400">
              <a:latin typeface="Arial"/>
              <a:cs typeface="Times New Roman"/>
            </a:endParaRPr>
          </a:p>
          <a:p>
            <a:pPr marL="192405" indent="-192405">
              <a:buFont typeface="Arial" panose="020B0604020202020204" pitchFamily="34" charset="0"/>
              <a:buChar char="•"/>
              <a:defRPr/>
            </a:pPr>
            <a:endParaRPr lang="en-GB" sz="1400">
              <a:latin typeface="Arial"/>
              <a:cs typeface="Times New Roman"/>
            </a:endParaRPr>
          </a:p>
          <a:p>
            <a:pPr marL="192405" indent="-192405">
              <a:buFont typeface="Arial" panose="020B0604020202020204" pitchFamily="34" charset="0"/>
              <a:buChar char="•"/>
              <a:defRPr/>
            </a:pPr>
            <a:endParaRPr lang="en-GB" sz="1400">
              <a:latin typeface="Arial"/>
              <a:cs typeface="Times New Roman"/>
            </a:endParaRPr>
          </a:p>
          <a:p>
            <a:pPr marL="192405" indent="-192405">
              <a:buFont typeface="Arial" panose="020B0604020202020204" pitchFamily="34" charset="0"/>
              <a:buChar char="•"/>
              <a:defRPr/>
            </a:pPr>
            <a:endParaRPr lang="en-GB" sz="1400">
              <a:latin typeface="Arial"/>
              <a:cs typeface="Times New Roman"/>
            </a:endParaRPr>
          </a:p>
          <a:p>
            <a:pPr marL="0" indent="0">
              <a:defRPr/>
            </a:pPr>
            <a:r>
              <a:rPr lang="en-GB" sz="1400">
                <a:latin typeface="Arial"/>
                <a:cs typeface="Times New Roman"/>
              </a:rPr>
              <a:t>                        </a:t>
            </a:r>
            <a:r>
              <a:rPr lang="en-GB" sz="1100">
                <a:latin typeface="Arial"/>
                <a:cs typeface="Times New Roman"/>
              </a:rPr>
              <a:t> * up until 31st December 2025</a:t>
            </a:r>
          </a:p>
          <a:p>
            <a:pPr marL="192405" indent="-192405">
              <a:buFont typeface="Arial" panose="020B0604020202020204" pitchFamily="34" charset="0"/>
              <a:buChar char="•"/>
              <a:defRPr/>
            </a:pPr>
            <a:endParaRPr lang="en-GB" sz="1400">
              <a:latin typeface="Arial"/>
              <a:cs typeface="Times New Roman"/>
            </a:endParaRPr>
          </a:p>
          <a:p>
            <a:pPr marL="192405" indent="-192405">
              <a:buFont typeface="Arial" panose="020B0604020202020204" pitchFamily="34" charset="0"/>
              <a:buChar char="•"/>
              <a:defRPr/>
            </a:pPr>
            <a:r>
              <a:rPr lang="en-GB" sz="1400">
                <a:latin typeface="Arial"/>
                <a:cs typeface="Times New Roman"/>
              </a:rPr>
              <a:t>No enforcement actions required following unsatisfactory samples for five councils.</a:t>
            </a:r>
            <a:endParaRPr lang="en-GB" sz="1400"/>
          </a:p>
          <a:p>
            <a:pPr marL="192405" indent="-192405">
              <a:buFont typeface="Arial" panose="020B0604020202020204" pitchFamily="34" charset="0"/>
              <a:buChar char="•"/>
              <a:defRPr/>
            </a:pPr>
            <a:endParaRPr lang="en-GB" sz="1400">
              <a:latin typeface="Arial"/>
              <a:cs typeface="Times New Roman"/>
            </a:endParaRPr>
          </a:p>
          <a:p>
            <a:pPr marL="192405" indent="-192405">
              <a:buFont typeface="Arial" panose="020B0604020202020204" pitchFamily="34" charset="0"/>
              <a:buChar char="•"/>
              <a:defRPr/>
            </a:pPr>
            <a:r>
              <a:rPr lang="en-GB" sz="1400">
                <a:latin typeface="Arial"/>
                <a:cs typeface="Arial"/>
              </a:rPr>
              <a:t>Falkirk issued a RAN in relation to an adverse microbiological sample result.</a:t>
            </a:r>
          </a:p>
          <a:p>
            <a:pPr marL="192405" indent="-192405">
              <a:buFont typeface="Arial" panose="020B0604020202020204" pitchFamily="34" charset="0"/>
              <a:buChar char="•"/>
              <a:defRPr/>
            </a:pPr>
            <a:endParaRPr lang="en-GB" sz="1400">
              <a:latin typeface="Arial"/>
              <a:cs typeface="Arial"/>
            </a:endParaRPr>
          </a:p>
          <a:p>
            <a:pPr marL="192405" indent="-192405">
              <a:buFont typeface="Arial" panose="020B0604020202020204" pitchFamily="34" charset="0"/>
              <a:buChar char="•"/>
              <a:defRPr/>
            </a:pPr>
            <a:r>
              <a:rPr lang="en-GB" sz="1400">
                <a:latin typeface="Arial"/>
                <a:cs typeface="Arial"/>
              </a:rPr>
              <a:t>The six Authorities had a combined total of 548 Regulated water supplies, 40 of which were food businesses and there had not been any issues since April 2022. </a:t>
            </a:r>
          </a:p>
        </p:txBody>
      </p:sp>
      <p:sp>
        <p:nvSpPr>
          <p:cNvPr id="9" name="Oval 8">
            <a:extLst>
              <a:ext uri="{FF2B5EF4-FFF2-40B4-BE49-F238E27FC236}">
                <a16:creationId xmlns:a16="http://schemas.microsoft.com/office/drawing/2014/main" id="{7C2CBC6A-819B-60E5-DADB-6D52583636B1}"/>
              </a:ext>
            </a:extLst>
          </p:cNvPr>
          <p:cNvSpPr/>
          <p:nvPr/>
        </p:nvSpPr>
        <p:spPr>
          <a:xfrm>
            <a:off x="843282" y="3088402"/>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Sampling</a:t>
            </a:r>
            <a:r>
              <a:rPr lang="en-GB" sz="1600">
                <a:latin typeface="Arial" panose="020B0604020202020204" pitchFamily="34" charset="0"/>
                <a:cs typeface="Arial" panose="020B0604020202020204" pitchFamily="34" charset="0"/>
              </a:rPr>
              <a:t>    </a:t>
            </a:r>
          </a:p>
        </p:txBody>
      </p:sp>
      <p:graphicFrame>
        <p:nvGraphicFramePr>
          <p:cNvPr id="8" name="Table 7">
            <a:extLst>
              <a:ext uri="{FF2B5EF4-FFF2-40B4-BE49-F238E27FC236}">
                <a16:creationId xmlns:a16="http://schemas.microsoft.com/office/drawing/2014/main" id="{A0B98703-D2F2-5E1A-C6CB-A3261875F429}"/>
              </a:ext>
            </a:extLst>
          </p:cNvPr>
          <p:cNvGraphicFramePr>
            <a:graphicFrameLocks noGrp="1"/>
          </p:cNvGraphicFramePr>
          <p:nvPr>
            <p:extLst>
              <p:ext uri="{D42A27DB-BD31-4B8C-83A1-F6EECF244321}">
                <p14:modId xmlns:p14="http://schemas.microsoft.com/office/powerpoint/2010/main" val="2439785879"/>
              </p:ext>
            </p:extLst>
          </p:nvPr>
        </p:nvGraphicFramePr>
        <p:xfrm>
          <a:off x="3843911" y="3293828"/>
          <a:ext cx="7594600" cy="1886843"/>
        </p:xfrm>
        <a:graphic>
          <a:graphicData uri="http://schemas.openxmlformats.org/drawingml/2006/table">
            <a:tbl>
              <a:tblPr firstRow="1" firstCol="1" bandRow="1">
                <a:tableStyleId>{5C22544A-7EE6-4342-B048-85BDC9FD1C3A}</a:tableStyleId>
              </a:tblPr>
              <a:tblGrid>
                <a:gridCol w="1257300">
                  <a:extLst>
                    <a:ext uri="{9D8B030D-6E8A-4147-A177-3AD203B41FA5}">
                      <a16:colId xmlns:a16="http://schemas.microsoft.com/office/drawing/2014/main" val="943874608"/>
                    </a:ext>
                  </a:extLst>
                </a:gridCol>
                <a:gridCol w="1638300">
                  <a:extLst>
                    <a:ext uri="{9D8B030D-6E8A-4147-A177-3AD203B41FA5}">
                      <a16:colId xmlns:a16="http://schemas.microsoft.com/office/drawing/2014/main" val="2601650960"/>
                    </a:ext>
                  </a:extLst>
                </a:gridCol>
                <a:gridCol w="1638300">
                  <a:extLst>
                    <a:ext uri="{9D8B030D-6E8A-4147-A177-3AD203B41FA5}">
                      <a16:colId xmlns:a16="http://schemas.microsoft.com/office/drawing/2014/main" val="2006823340"/>
                    </a:ext>
                  </a:extLst>
                </a:gridCol>
                <a:gridCol w="1536700">
                  <a:extLst>
                    <a:ext uri="{9D8B030D-6E8A-4147-A177-3AD203B41FA5}">
                      <a16:colId xmlns:a16="http://schemas.microsoft.com/office/drawing/2014/main" val="533859192"/>
                    </a:ext>
                  </a:extLst>
                </a:gridCol>
                <a:gridCol w="1524000">
                  <a:extLst>
                    <a:ext uri="{9D8B030D-6E8A-4147-A177-3AD203B41FA5}">
                      <a16:colId xmlns:a16="http://schemas.microsoft.com/office/drawing/2014/main" val="4285174937"/>
                    </a:ext>
                  </a:extLst>
                </a:gridCol>
              </a:tblGrid>
              <a:tr h="628949">
                <a:tc>
                  <a:txBody>
                    <a:bodyPr/>
                    <a:lstStyle/>
                    <a:p>
                      <a:pPr marL="0" algn="l" rtl="0" eaLnBrk="1" latinLnBrk="0" hangingPunct="1">
                        <a:buNone/>
                      </a:pPr>
                      <a:r>
                        <a:rPr lang="en-GB" sz="1200" b="1" kern="1200">
                          <a:solidFill>
                            <a:srgbClr val="0E2841"/>
                          </a:solidFill>
                          <a:effectLst/>
                          <a:latin typeface="Arial"/>
                          <a:ea typeface="Arial" panose="020B0604020202020204" pitchFamily="34" charset="0"/>
                        </a:rPr>
                        <a:t>All 6 LAs</a:t>
                      </a:r>
                    </a:p>
                    <a:p>
                      <a:pPr marL="0" lvl="0" algn="l">
                        <a:buNone/>
                      </a:pPr>
                      <a:r>
                        <a:rPr lang="en-GB" sz="1200" b="1" kern="1200">
                          <a:solidFill>
                            <a:srgbClr val="0E2841"/>
                          </a:solidFill>
                          <a:effectLst/>
                          <a:latin typeface="Arial"/>
                          <a:ea typeface="Arial" panose="020B0604020202020204" pitchFamily="34" charset="0"/>
                        </a:rPr>
                        <a:t>Sample type</a:t>
                      </a:r>
                      <a:endParaRPr lang="en-GB">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200" b="1" kern="1200">
                          <a:solidFill>
                            <a:srgbClr val="0E2841"/>
                          </a:solidFill>
                          <a:effectLst/>
                          <a:latin typeface="Arial"/>
                          <a:ea typeface="Arial" panose="020B0604020202020204" pitchFamily="34" charset="0"/>
                        </a:rPr>
                        <a:t>2022-23 </a:t>
                      </a:r>
                      <a:endParaRPr lang="en-GB">
                        <a:effectLst/>
                        <a:latin typeface="Arial"/>
                      </a:endParaRPr>
                    </a:p>
                    <a:p>
                      <a:pPr marL="0" lvl="0" algn="ctr">
                        <a:buNone/>
                      </a:pPr>
                      <a:r>
                        <a:rPr lang="en-GB" sz="1200" b="1" kern="1200">
                          <a:solidFill>
                            <a:srgbClr val="0E2841"/>
                          </a:solidFill>
                          <a:effectLst/>
                          <a:latin typeface="Arial"/>
                          <a:ea typeface="Arial" panose="020B0604020202020204" pitchFamily="34" charset="0"/>
                        </a:rPr>
                        <a:t>Total  Unsatisfactory</a:t>
                      </a:r>
                      <a:endParaRPr lang="en-GB">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200" b="1" kern="1200">
                          <a:solidFill>
                            <a:srgbClr val="0E2841"/>
                          </a:solidFill>
                          <a:effectLst/>
                          <a:latin typeface="Arial"/>
                          <a:ea typeface="Arial" panose="020B0604020202020204" pitchFamily="34" charset="0"/>
                        </a:rPr>
                        <a:t>2023-24 </a:t>
                      </a:r>
                      <a:endParaRPr lang="en-GB">
                        <a:effectLst/>
                        <a:latin typeface="Arial"/>
                      </a:endParaRPr>
                    </a:p>
                    <a:p>
                      <a:pPr marL="0" lvl="0" algn="ctr">
                        <a:buNone/>
                      </a:pPr>
                      <a:r>
                        <a:rPr lang="en-GB" sz="1200" b="1" kern="1200">
                          <a:solidFill>
                            <a:srgbClr val="0E2841"/>
                          </a:solidFill>
                          <a:effectLst/>
                          <a:latin typeface="Arial"/>
                          <a:ea typeface="Arial" panose="020B0604020202020204" pitchFamily="34" charset="0"/>
                        </a:rPr>
                        <a:t>Total  Unsatisfactory</a:t>
                      </a:r>
                      <a:endParaRPr lang="en-GB">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200" b="1" kern="1200">
                          <a:solidFill>
                            <a:srgbClr val="0E2841"/>
                          </a:solidFill>
                          <a:effectLst/>
                          <a:latin typeface="Arial"/>
                          <a:ea typeface="Arial" panose="020B0604020202020204" pitchFamily="34" charset="0"/>
                        </a:rPr>
                        <a:t>2024-25 </a:t>
                      </a:r>
                      <a:endParaRPr lang="en-GB" sz="1200" b="1" kern="1200">
                        <a:solidFill>
                          <a:srgbClr val="0E2841"/>
                        </a:solidFill>
                        <a:effectLst/>
                        <a:latin typeface="Arial"/>
                      </a:endParaRPr>
                    </a:p>
                    <a:p>
                      <a:pPr marL="0" lvl="0" algn="ctr">
                        <a:buNone/>
                      </a:pPr>
                      <a:r>
                        <a:rPr lang="en-GB" sz="1200" b="1" kern="1200">
                          <a:solidFill>
                            <a:srgbClr val="0E2841"/>
                          </a:solidFill>
                          <a:effectLst/>
                          <a:latin typeface="Arial"/>
                          <a:ea typeface="Arial" panose="020B0604020202020204" pitchFamily="34" charset="0"/>
                        </a:rPr>
                        <a:t>Total  Unsatisfactory</a:t>
                      </a:r>
                      <a:endParaRPr lang="en-GB" sz="1200" b="1" kern="1200">
                        <a:solidFill>
                          <a:srgbClr val="0E2841"/>
                        </a:solidFill>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200" b="1" kern="1200">
                          <a:solidFill>
                            <a:srgbClr val="0E2841"/>
                          </a:solidFill>
                          <a:effectLst/>
                          <a:latin typeface="Arial"/>
                          <a:ea typeface="Arial" panose="020B0604020202020204" pitchFamily="34" charset="0"/>
                        </a:rPr>
                        <a:t>2025-26* </a:t>
                      </a:r>
                      <a:endParaRPr lang="en-GB" sz="1200" b="1" kern="1200">
                        <a:solidFill>
                          <a:srgbClr val="0E2841"/>
                        </a:solidFill>
                        <a:effectLst/>
                        <a:latin typeface="Arial"/>
                      </a:endParaRPr>
                    </a:p>
                    <a:p>
                      <a:pPr marL="0" lvl="0" algn="ctr">
                        <a:buNone/>
                      </a:pPr>
                      <a:r>
                        <a:rPr lang="en-GB" sz="1200" b="1" kern="1200">
                          <a:solidFill>
                            <a:srgbClr val="0E2841"/>
                          </a:solidFill>
                          <a:effectLst/>
                          <a:latin typeface="Arial"/>
                          <a:ea typeface="Arial" panose="020B0604020202020204" pitchFamily="34" charset="0"/>
                        </a:rPr>
                        <a:t>Total  Unsatisfactory</a:t>
                      </a:r>
                      <a:endParaRPr lang="en-GB" sz="1200" b="1" kern="1200">
                        <a:solidFill>
                          <a:srgbClr val="0E2841"/>
                        </a:solidFill>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7368175"/>
                  </a:ext>
                </a:extLst>
              </a:tr>
              <a:tr h="209649">
                <a:tc>
                  <a:txBody>
                    <a:bodyPr/>
                    <a:lstStyle/>
                    <a:p>
                      <a:pPr marL="0" algn="l" rtl="0" eaLnBrk="1" latinLnBrk="0" hangingPunct="1">
                        <a:buNone/>
                      </a:pPr>
                      <a:r>
                        <a:rPr lang="en-GB" sz="1200" b="1" kern="1200">
                          <a:solidFill>
                            <a:srgbClr val="0E2841"/>
                          </a:solidFill>
                          <a:effectLst/>
                          <a:latin typeface="Arial"/>
                        </a:rPr>
                        <a:t>Chemical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buNone/>
                      </a:pPr>
                      <a:r>
                        <a:rPr lang="en-GB" sz="1200" kern="1200">
                          <a:solidFill>
                            <a:srgbClr val="0E2841"/>
                          </a:solidFill>
                          <a:effectLst/>
                          <a:latin typeface="Arial"/>
                        </a:rPr>
                        <a:t>  389                         28</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370                       42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380                      33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257                    22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93357988"/>
                  </a:ext>
                </a:extLst>
              </a:tr>
              <a:tr h="209649">
                <a:tc>
                  <a:txBody>
                    <a:bodyPr/>
                    <a:lstStyle/>
                    <a:p>
                      <a:pPr marL="0" algn="l" rtl="0" eaLnBrk="1" latinLnBrk="0" hangingPunct="1">
                        <a:buNone/>
                      </a:pPr>
                      <a:r>
                        <a:rPr lang="en-GB" sz="1200" b="1" kern="1200">
                          <a:solidFill>
                            <a:srgbClr val="0E2841"/>
                          </a:solidFill>
                          <a:effectLst/>
                          <a:latin typeface="Arial"/>
                        </a:rPr>
                        <a:t>Labelling</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77                         62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84                       37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79                      36</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4                      3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69231168"/>
                  </a:ext>
                </a:extLst>
              </a:tr>
              <a:tr h="209649">
                <a:tc>
                  <a:txBody>
                    <a:bodyPr/>
                    <a:lstStyle/>
                    <a:p>
                      <a:pPr marL="0" algn="l" rtl="0" eaLnBrk="1" latinLnBrk="0" hangingPunct="1">
                        <a:buNone/>
                      </a:pPr>
                      <a:r>
                        <a:rPr lang="en-GB" sz="1200" b="1" kern="1200">
                          <a:solidFill>
                            <a:srgbClr val="0E2841"/>
                          </a:solidFill>
                          <a:effectLst/>
                          <a:latin typeface="Arial"/>
                        </a:rPr>
                        <a:t>Microbiological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366                         42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433                       66</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376                      49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317                    80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216472406"/>
                  </a:ext>
                </a:extLst>
              </a:tr>
              <a:tr h="209649">
                <a:tc>
                  <a:txBody>
                    <a:bodyPr/>
                    <a:lstStyle/>
                    <a:p>
                      <a:pPr marL="0" lvl="0" algn="l">
                        <a:buNone/>
                      </a:pPr>
                      <a:r>
                        <a:rPr lang="en-GB" sz="1200" b="1" i="0" u="none" strike="noStrike" kern="1200" noProof="0">
                          <a:solidFill>
                            <a:srgbClr val="0E2841"/>
                          </a:solidFill>
                          <a:effectLst/>
                          <a:latin typeface="Arial"/>
                          <a:cs typeface="Arial"/>
                        </a:rPr>
                        <a:t>Substitution</a:t>
                      </a:r>
                      <a:endParaRPr lang="en-US"/>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50                           3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81                         3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50                        6 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23                      2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50142073"/>
                  </a:ext>
                </a:extLst>
              </a:tr>
              <a:tr h="419298">
                <a:tc>
                  <a:txBody>
                    <a:bodyPr/>
                    <a:lstStyle/>
                    <a:p>
                      <a:pPr marL="0" algn="l" rtl="0" eaLnBrk="1" latinLnBrk="0" hangingPunct="1">
                        <a:buNone/>
                      </a:pPr>
                      <a:r>
                        <a:rPr lang="en-GB" sz="1200" b="1" kern="1200">
                          <a:solidFill>
                            <a:srgbClr val="0E2841"/>
                          </a:solidFill>
                          <a:effectLst/>
                          <a:latin typeface="Arial" panose="020B0604020202020204" pitchFamily="34" charset="0"/>
                          <a:ea typeface="Arial" panose="020B0604020202020204" pitchFamily="34" charset="0"/>
                        </a:rPr>
                        <a:t>Total unique samples </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700                      128</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735                      136</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692                    119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200" kern="1200">
                          <a:solidFill>
                            <a:srgbClr val="0E2841"/>
                          </a:solidFill>
                          <a:effectLst/>
                          <a:latin typeface="Arial"/>
                        </a:rPr>
                        <a:t>  475                   107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81285096"/>
                  </a:ext>
                </a:extLst>
              </a:tr>
            </a:tbl>
          </a:graphicData>
        </a:graphic>
      </p:graphicFrame>
    </p:spTree>
    <p:extLst>
      <p:ext uri="{BB962C8B-B14F-4D97-AF65-F5344CB8AC3E}">
        <p14:creationId xmlns:p14="http://schemas.microsoft.com/office/powerpoint/2010/main" val="236046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9CB179-B646-62FE-428B-6B8AD5DE932E}"/>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D2FD62DD-71DB-85B0-9AD9-2473B87DCCED}"/>
              </a:ext>
            </a:extLst>
          </p:cNvPr>
          <p:cNvSpPr>
            <a:spLocks noGrp="1"/>
          </p:cNvSpPr>
          <p:nvPr>
            <p:ph type="sldNum" sz="quarter" idx="12"/>
          </p:nvPr>
        </p:nvSpPr>
        <p:spPr/>
        <p:txBody>
          <a:bodyPr/>
          <a:lstStyle/>
          <a:p>
            <a:fld id="{E5F5F000-6F02-0D4A-AE12-53456686C9A4}" type="slidenum">
              <a:rPr lang="en-US" smtClean="0"/>
              <a:pPr/>
              <a:t>13</a:t>
            </a:fld>
            <a:endParaRPr lang="en-US">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8A595979-3F93-B4DB-1930-32E5322A1F33}"/>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Internal Monitoring</a:t>
            </a:r>
          </a:p>
        </p:txBody>
      </p:sp>
      <p:sp>
        <p:nvSpPr>
          <p:cNvPr id="6" name="Content Placeholder 5">
            <a:extLst>
              <a:ext uri="{FF2B5EF4-FFF2-40B4-BE49-F238E27FC236}">
                <a16:creationId xmlns:a16="http://schemas.microsoft.com/office/drawing/2014/main" id="{40D2A279-0C9D-F00E-40DB-5AC90A4FCACF}"/>
              </a:ext>
            </a:extLst>
          </p:cNvPr>
          <p:cNvSpPr>
            <a:spLocks noGrp="1"/>
          </p:cNvSpPr>
          <p:nvPr>
            <p:ph sz="quarter" idx="18"/>
          </p:nvPr>
        </p:nvSpPr>
        <p:spPr>
          <a:xfrm>
            <a:off x="3046800" y="1532520"/>
            <a:ext cx="8593439" cy="5062682"/>
          </a:xfrm>
        </p:spPr>
        <p:txBody>
          <a:bodyPr vert="horz" lIns="91440" tIns="45720" rIns="91440" bIns="45720" rtlCol="0" anchor="t">
            <a:normAutofit fontScale="85000" lnSpcReduction="20000"/>
          </a:bodyPr>
          <a:lstStyle/>
          <a:p>
            <a:pPr marL="285750" indent="-285750">
              <a:buFont typeface="Arial"/>
              <a:buChar char="•"/>
            </a:pPr>
            <a:endParaRPr lang="en-GB" sz="1400" dirty="0">
              <a:latin typeface="Arial"/>
              <a:cs typeface="Arial"/>
            </a:endParaRPr>
          </a:p>
          <a:p>
            <a:pPr marL="285750" indent="-285750">
              <a:buFont typeface="Arial"/>
              <a:buChar char="•"/>
            </a:pPr>
            <a:endParaRPr lang="en-GB" sz="1400" dirty="0">
              <a:latin typeface="Arial"/>
              <a:cs typeface="Arial"/>
            </a:endParaRPr>
          </a:p>
          <a:p>
            <a:pPr marL="285750" indent="-285750">
              <a:buFont typeface="Arial"/>
              <a:buChar char="•"/>
            </a:pPr>
            <a:endParaRPr lang="en-GB" sz="1400" dirty="0">
              <a:latin typeface="Arial"/>
              <a:cs typeface="Arial"/>
            </a:endParaRPr>
          </a:p>
          <a:p>
            <a:pPr marL="285750" indent="-285750">
              <a:buFont typeface="Arial"/>
              <a:buChar char="•"/>
            </a:pPr>
            <a:r>
              <a:rPr lang="en-GB" sz="1400" dirty="0">
                <a:latin typeface="Arial"/>
                <a:cs typeface="Arial"/>
              </a:rPr>
              <a:t>All authorities have quantitative and qualitative monitoring procedures for Food Law Enforcement</a:t>
            </a:r>
            <a:endParaRPr lang="en-GB" dirty="0"/>
          </a:p>
          <a:p>
            <a:pPr marL="285750" indent="-285750">
              <a:buFont typeface="Arial"/>
              <a:buChar char="•"/>
            </a:pPr>
            <a:endParaRPr lang="en-GB" sz="1400" dirty="0">
              <a:latin typeface="Arial"/>
              <a:cs typeface="Arial"/>
            </a:endParaRPr>
          </a:p>
          <a:p>
            <a:pPr marL="285750" indent="-285750">
              <a:buFont typeface="Arial"/>
              <a:buChar char="•"/>
            </a:pPr>
            <a:r>
              <a:rPr lang="en-GB" sz="1400" dirty="0">
                <a:latin typeface="Arial"/>
                <a:cs typeface="Arial"/>
              </a:rPr>
              <a:t>All authorities have:</a:t>
            </a:r>
            <a:endParaRPr lang="en-GB" sz="1400" dirty="0"/>
          </a:p>
          <a:p>
            <a:pPr marL="0" indent="0"/>
            <a:endParaRPr lang="en-GB" sz="1400" dirty="0">
              <a:latin typeface="Arial"/>
              <a:cs typeface="Arial"/>
            </a:endParaRPr>
          </a:p>
          <a:p>
            <a:pPr marL="478155" indent="436245">
              <a:buFont typeface="Arial"/>
              <a:buChar char="•"/>
            </a:pPr>
            <a:r>
              <a:rPr lang="en-GB" sz="1400" dirty="0">
                <a:latin typeface="Arial"/>
                <a:cs typeface="Arial"/>
              </a:rPr>
              <a:t>Accompanied visits, particularly to OCV, high risk and problem premises;</a:t>
            </a:r>
          </a:p>
          <a:p>
            <a:pPr marL="478155" indent="436245">
              <a:buFont typeface="Arial"/>
              <a:buChar char="•"/>
            </a:pPr>
            <a:r>
              <a:rPr lang="en-GB" sz="1400" dirty="0">
                <a:latin typeface="Arial"/>
                <a:cs typeface="Arial"/>
              </a:rPr>
              <a:t>Managerial oversight of enforcement; </a:t>
            </a:r>
          </a:p>
          <a:p>
            <a:pPr marL="478155" indent="436245">
              <a:buFont typeface="Arial"/>
              <a:buChar char="•"/>
            </a:pPr>
            <a:r>
              <a:rPr lang="en-GB" sz="1400" dirty="0">
                <a:latin typeface="Arial"/>
                <a:cs typeface="Arial"/>
              </a:rPr>
              <a:t>Documented inspection protocols.</a:t>
            </a:r>
            <a:endParaRPr lang="en-GB" sz="1400" dirty="0"/>
          </a:p>
          <a:p>
            <a:pPr marL="478155" indent="0"/>
            <a:endParaRPr lang="en-GB" sz="1400" dirty="0"/>
          </a:p>
          <a:p>
            <a:pPr marL="285750" indent="-285750">
              <a:buFont typeface="Arial"/>
              <a:buChar char="•"/>
            </a:pPr>
            <a:r>
              <a:rPr lang="en-GB" sz="1400" dirty="0">
                <a:latin typeface="Arial"/>
                <a:cs typeface="Arial"/>
              </a:rPr>
              <a:t>All authorities are effectively implementing management systems that ensure intervention frequencies are being maintained.</a:t>
            </a:r>
            <a:endParaRPr lang="en-GB" sz="1400" dirty="0"/>
          </a:p>
          <a:p>
            <a:pPr marL="285750" indent="-285750">
              <a:buFont typeface="Arial"/>
              <a:buChar char="•"/>
            </a:pPr>
            <a:endParaRPr lang="en-GB" sz="1400" dirty="0"/>
          </a:p>
          <a:p>
            <a:pPr marL="285750" indent="-285750">
              <a:buFont typeface="Arial"/>
              <a:buChar char="•"/>
            </a:pPr>
            <a:r>
              <a:rPr lang="en-GB" sz="1400" dirty="0">
                <a:highlight>
                  <a:srgbClr val="FFFFFF"/>
                </a:highlight>
                <a:latin typeface="Arial"/>
                <a:cs typeface="Arial"/>
              </a:rPr>
              <a:t>Quantitative methods include monthly FED reporting (interventions due/completed, reactive work volumes and timeliness, sampling activity and follow-up, any overdue actions) and corporate </a:t>
            </a:r>
            <a:r>
              <a:rPr lang="en-GB" sz="1400" dirty="0" err="1">
                <a:highlight>
                  <a:srgbClr val="FFFFFF"/>
                </a:highlight>
                <a:latin typeface="Arial"/>
                <a:cs typeface="Arial"/>
              </a:rPr>
              <a:t>KPI</a:t>
            </a:r>
            <a:r>
              <a:rPr lang="en-GB" sz="1400" dirty="0">
                <a:highlight>
                  <a:srgbClr val="FFFFFF"/>
                </a:highlight>
                <a:latin typeface="Arial"/>
                <a:cs typeface="Arial"/>
              </a:rPr>
              <a:t> reporting. Renfrewshire is using the Power BI app to create dashboards to help management make data-driven decisions.</a:t>
            </a:r>
            <a:endParaRPr lang="en-GB" sz="1400" dirty="0">
              <a:latin typeface="Arial"/>
              <a:cs typeface="Arial"/>
            </a:endParaRPr>
          </a:p>
          <a:p>
            <a:pPr marL="285750" indent="-285750">
              <a:buFont typeface="Arial"/>
              <a:buChar char="•"/>
            </a:pPr>
            <a:endParaRPr lang="en-GB" sz="1400" dirty="0">
              <a:latin typeface="Arial"/>
              <a:cs typeface="Arial"/>
            </a:endParaRPr>
          </a:p>
          <a:p>
            <a:pPr marL="285750" indent="-285750">
              <a:buFont typeface="Arial"/>
              <a:buChar char="•"/>
            </a:pPr>
            <a:r>
              <a:rPr lang="en-GB" sz="1400" dirty="0">
                <a:latin typeface="Arial"/>
                <a:cs typeface="Arial"/>
              </a:rPr>
              <a:t>Most authorities referred to annual performance reviews and training needs assessments.</a:t>
            </a:r>
          </a:p>
          <a:p>
            <a:pPr marL="285750" indent="-285750">
              <a:buFont typeface="Arial"/>
              <a:buChar char="•"/>
            </a:pPr>
            <a:endParaRPr lang="en-GB" sz="1400" dirty="0"/>
          </a:p>
          <a:p>
            <a:pPr marL="285750" indent="-285750">
              <a:buFont typeface="Arial"/>
              <a:buChar char="•"/>
            </a:pPr>
            <a:r>
              <a:rPr lang="en-GB" sz="1400" dirty="0">
                <a:latin typeface="Arial"/>
                <a:cs typeface="Arial"/>
              </a:rPr>
              <a:t>In some cases, qualitative desk top assessments and peer reviews are being used being used or considered. </a:t>
            </a:r>
          </a:p>
          <a:p>
            <a:pPr marL="285750" indent="-285750">
              <a:buFont typeface="Arial"/>
              <a:buChar char="•"/>
            </a:pPr>
            <a:endParaRPr lang="en-GB" sz="1400" dirty="0"/>
          </a:p>
          <a:p>
            <a:pPr marL="285750" indent="-285750">
              <a:buFont typeface="Arial"/>
              <a:buChar char="•"/>
            </a:pPr>
            <a:r>
              <a:rPr lang="en-GB" sz="1400" dirty="0">
                <a:latin typeface="Arial"/>
                <a:cs typeface="Arial"/>
              </a:rPr>
              <a:t>In addition to checking and monitoring paperwork, Notices, planned interventions and database entries, the Lead Food Officer at Falkirk Council analyses feedback surveys from stakeholders, which was acknowledged to be an efficient and innovative way of supporting internal monitoring procedures. </a:t>
            </a:r>
          </a:p>
          <a:p>
            <a:pPr marL="285750" indent="-285750">
              <a:buFont typeface="Arial"/>
              <a:buChar char="•"/>
            </a:pPr>
            <a:endParaRPr lang="en-GB" sz="1400" dirty="0"/>
          </a:p>
          <a:p>
            <a:pPr marL="285750" indent="-285750">
              <a:buFont typeface="Arial"/>
              <a:buChar char="•"/>
            </a:pPr>
            <a:r>
              <a:rPr lang="en-GB" sz="1400" dirty="0">
                <a:latin typeface="Arial"/>
                <a:cs typeface="Arial"/>
              </a:rPr>
              <a:t>Checks are documented via verification checklists, spreadsheets or in FED Action Diaries.</a:t>
            </a:r>
            <a:endParaRPr lang="en-GB" sz="1400" dirty="0"/>
          </a:p>
        </p:txBody>
      </p:sp>
    </p:spTree>
    <p:extLst>
      <p:ext uri="{BB962C8B-B14F-4D97-AF65-F5344CB8AC3E}">
        <p14:creationId xmlns:p14="http://schemas.microsoft.com/office/powerpoint/2010/main" val="60112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6FADC5-C4DE-335D-CFF3-BFBB1926CBEE}"/>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EA3D913-D5DC-6029-855B-630A2A29D308}"/>
              </a:ext>
            </a:extLst>
          </p:cNvPr>
          <p:cNvSpPr>
            <a:spLocks noGrp="1"/>
          </p:cNvSpPr>
          <p:nvPr>
            <p:ph type="sldNum" sz="quarter" idx="12"/>
          </p:nvPr>
        </p:nvSpPr>
        <p:spPr/>
        <p:txBody>
          <a:bodyPr/>
          <a:lstStyle/>
          <a:p>
            <a:fld id="{E5F5F000-6F02-0D4A-AE12-53456686C9A4}" type="slidenum">
              <a:rPr lang="en-US" smtClean="0"/>
              <a:pPr/>
              <a:t>14</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EDAECCD-9E99-7BCB-9614-4FED74CED5E4}"/>
              </a:ext>
            </a:extLst>
          </p:cNvPr>
          <p:cNvSpPr>
            <a:spLocks noGrp="1"/>
          </p:cNvSpPr>
          <p:nvPr>
            <p:ph type="body" sz="quarter" idx="14"/>
          </p:nvPr>
        </p:nvSpPr>
        <p:spPr/>
        <p:txBody>
          <a:bodyPr vert="horz" wrap="square" lIns="0" tIns="45720" rIns="91440" bIns="45720" rtlCol="0" anchor="t">
            <a:spAutoFit/>
          </a:bodyPr>
          <a:lstStyle/>
          <a:p>
            <a:r>
              <a:rPr lang="en-GB">
                <a:solidFill>
                  <a:schemeClr val="tx1"/>
                </a:solidFill>
                <a:latin typeface="Arial Black"/>
              </a:rPr>
              <a:t>Overall Conclusions </a:t>
            </a:r>
          </a:p>
        </p:txBody>
      </p:sp>
      <p:sp>
        <p:nvSpPr>
          <p:cNvPr id="5" name="Content Placeholder 4">
            <a:extLst>
              <a:ext uri="{FF2B5EF4-FFF2-40B4-BE49-F238E27FC236}">
                <a16:creationId xmlns:a16="http://schemas.microsoft.com/office/drawing/2014/main" id="{979A6DB7-9308-7427-7769-6B337DA00696}"/>
              </a:ext>
            </a:extLst>
          </p:cNvPr>
          <p:cNvSpPr>
            <a:spLocks noGrp="1"/>
          </p:cNvSpPr>
          <p:nvPr>
            <p:ph sz="quarter" idx="19"/>
          </p:nvPr>
        </p:nvSpPr>
        <p:spPr>
          <a:xfrm>
            <a:off x="546171" y="2608523"/>
            <a:ext cx="11064729" cy="5541564"/>
          </a:xfrm>
        </p:spPr>
        <p:txBody>
          <a:bodyPr vert="horz" lIns="91440" tIns="45720" rIns="91440" bIns="45720" rtlCol="0" anchor="t">
            <a:normAutofit fontScale="85000" lnSpcReduction="10000"/>
          </a:bodyPr>
          <a:lstStyle/>
          <a:p>
            <a:pPr marL="0" indent="0"/>
            <a:r>
              <a:rPr lang="en-GB" sz="1400">
                <a:latin typeface="Arial"/>
                <a:cs typeface="Arial"/>
              </a:rPr>
              <a:t>Across the six authorities audited in this programme, food law enforcement was robust and reliable, with improved standards following enforcement actions. Officers showed professionalism, competence, and commitment despite constrained resources and associated capacity challenges. Systemic issues exist around SND data accuracy; the persistent backlog of unrated and overdue inspections; and ongoing resource shortages represent material operational risks that threaten long</a:t>
            </a:r>
            <a:r>
              <a:rPr lang="en-GB" sz="1400">
                <a:latin typeface="Cambria Math"/>
                <a:ea typeface="Cambria Math"/>
                <a:cs typeface="Arial"/>
              </a:rPr>
              <a:t>‑</a:t>
            </a:r>
            <a:r>
              <a:rPr lang="en-GB" sz="1400">
                <a:latin typeface="Arial"/>
                <a:cs typeface="Arial"/>
              </a:rPr>
              <a:t>term resilience and consistent compliance with the Food Law Codes of Practice.</a:t>
            </a:r>
            <a:endParaRPr lang="en-US" sz="1400"/>
          </a:p>
          <a:p>
            <a:pPr marL="0" indent="0"/>
            <a:endParaRPr lang="en-GB" sz="1400" b="1"/>
          </a:p>
          <a:p>
            <a:pPr marL="0" indent="0"/>
            <a:r>
              <a:rPr lang="en-GB" sz="1400" b="1">
                <a:latin typeface="Arial"/>
                <a:cs typeface="Arial"/>
              </a:rPr>
              <a:t>Strengths – delivery and innovation</a:t>
            </a:r>
            <a:endParaRPr lang="en-GB"/>
          </a:p>
          <a:p>
            <a:pPr marL="285750" indent="-285750">
              <a:buFont typeface="Arial" panose="020B0604020202020204" pitchFamily="34" charset="0"/>
              <a:buChar char="•"/>
            </a:pPr>
            <a:endParaRPr lang="en-GB" sz="1400"/>
          </a:p>
          <a:p>
            <a:pPr marL="192405" indent="-192405">
              <a:buFont typeface="Arial" panose="020B0604020202020204" pitchFamily="34" charset="0"/>
              <a:buChar char="•"/>
            </a:pPr>
            <a:r>
              <a:rPr lang="en-GB" sz="1400">
                <a:latin typeface="Arial"/>
                <a:cs typeface="Arial"/>
              </a:rPr>
              <a:t>Enforcement was generally timely, proportionate and effective.</a:t>
            </a:r>
          </a:p>
          <a:p>
            <a:pPr marL="192405" indent="-192405">
              <a:buFont typeface="Arial" panose="020B0604020202020204" pitchFamily="34" charset="0"/>
              <a:buChar char="•"/>
            </a:pPr>
            <a:r>
              <a:rPr lang="en-GB" sz="1400">
                <a:latin typeface="Arial"/>
                <a:cs typeface="Arial"/>
              </a:rPr>
              <a:t>Officers are qualified and demonstrate strong professional judgement.</a:t>
            </a:r>
            <a:endParaRPr lang="en-GB" sz="1400"/>
          </a:p>
          <a:p>
            <a:pPr marL="192405" indent="-192405">
              <a:buFont typeface="Arial" panose="020B0604020202020204" pitchFamily="34" charset="0"/>
              <a:buChar char="•"/>
            </a:pPr>
            <a:r>
              <a:rPr lang="en-GB" sz="1400">
                <a:latin typeface="Arial"/>
                <a:cs typeface="Arial"/>
              </a:rPr>
              <a:t>Internal monitoring exists and is used to improve consistency.</a:t>
            </a:r>
            <a:endParaRPr lang="en-GB" sz="1400"/>
          </a:p>
          <a:p>
            <a:pPr marL="192405" indent="-192405">
              <a:buFont typeface="Arial" panose="020B0604020202020204" pitchFamily="34" charset="0"/>
              <a:buChar char="•"/>
            </a:pPr>
            <a:r>
              <a:rPr lang="en-GB" sz="1400">
                <a:latin typeface="Arial"/>
                <a:cs typeface="Arial"/>
              </a:rPr>
              <a:t>Food Law intervention and sampling programmes are risk</a:t>
            </a:r>
            <a:r>
              <a:rPr lang="en-GB" sz="1400">
                <a:latin typeface="Arial"/>
                <a:ea typeface="Cambria Math"/>
                <a:cs typeface="Arial"/>
              </a:rPr>
              <a:t>‑</a:t>
            </a:r>
            <a:r>
              <a:rPr lang="en-GB" sz="1400">
                <a:latin typeface="Arial"/>
                <a:cs typeface="Arial"/>
              </a:rPr>
              <a:t>based and well</a:t>
            </a:r>
            <a:r>
              <a:rPr lang="en-GB" sz="1400">
                <a:latin typeface="Arial"/>
                <a:ea typeface="Cambria Math"/>
                <a:cs typeface="Arial"/>
              </a:rPr>
              <a:t>‑</a:t>
            </a:r>
            <a:r>
              <a:rPr lang="en-GB" sz="1400">
                <a:latin typeface="Arial"/>
                <a:cs typeface="Arial"/>
              </a:rPr>
              <a:t>managed.</a:t>
            </a:r>
            <a:endParaRPr lang="en-GB" sz="1400"/>
          </a:p>
          <a:p>
            <a:pPr marL="192405" indent="-192405">
              <a:buFont typeface="Arial" panose="020B0604020202020204" pitchFamily="34" charset="0"/>
              <a:buChar char="•"/>
            </a:pPr>
            <a:r>
              <a:rPr lang="en-GB" sz="1400">
                <a:latin typeface="Arial"/>
                <a:cs typeface="Arial"/>
              </a:rPr>
              <a:t>Good and innovative progress was made in addressing the staffing shortfall in Midlothian by appointing two trainee FSOs and a Modern Apprentice.</a:t>
            </a:r>
          </a:p>
          <a:p>
            <a:pPr marL="192405" indent="-192405">
              <a:buFont typeface="Arial" panose="020B0604020202020204" pitchFamily="34" charset="0"/>
              <a:buChar char="•"/>
            </a:pPr>
            <a:r>
              <a:rPr lang="en-GB" sz="1400">
                <a:latin typeface="Arial"/>
                <a:cs typeface="Arial"/>
              </a:rPr>
              <a:t>Innovative practices were noted, particularly in Renfrewshire (use of tablets and Power BI dashboards to facilitate efficient and effective use of resources and data-driven decision-making).</a:t>
            </a:r>
            <a:endParaRPr lang="en-GB" sz="1400"/>
          </a:p>
          <a:p>
            <a:pPr marL="285750" indent="-285750">
              <a:buFont typeface="Arial" panose="020B0604020202020204" pitchFamily="34" charset="0"/>
              <a:buChar char="•"/>
            </a:pPr>
            <a:endParaRPr lang="en-GB" sz="1400">
              <a:latin typeface="Arial"/>
              <a:cs typeface="Arial"/>
            </a:endParaRPr>
          </a:p>
          <a:p>
            <a:pPr marL="192405" indent="-192405"/>
            <a:r>
              <a:rPr lang="en-GB" sz="1400" b="1">
                <a:latin typeface="Arial"/>
                <a:cs typeface="Arial"/>
              </a:rPr>
              <a:t>Areas requiring improvement</a:t>
            </a:r>
          </a:p>
          <a:p>
            <a:pPr marL="192405" indent="-192405"/>
            <a:endParaRPr lang="en-GB" sz="1400"/>
          </a:p>
          <a:p>
            <a:pPr marL="285750" indent="-285750">
              <a:buFont typeface="Arial"/>
              <a:buChar char="•"/>
            </a:pPr>
            <a:r>
              <a:rPr lang="en-GB" sz="1400">
                <a:latin typeface="Arial"/>
                <a:cs typeface="Arial"/>
              </a:rPr>
              <a:t>Staffing shortages and resilience - acute in Midlothian (2.45 FTE filled out of 4.1 posts and required resource calculated to be 6.5) &amp; Renfrewshire (4.1 FTE filled out of 7.13 posts and required resource calculated to be 7.72).</a:t>
            </a:r>
          </a:p>
          <a:p>
            <a:pPr marL="285750" indent="-285750">
              <a:buFont typeface="Arial"/>
              <a:buChar char="•"/>
            </a:pPr>
            <a:r>
              <a:rPr lang="en-GB" sz="1400">
                <a:latin typeface="Arial"/>
                <a:cs typeface="Arial"/>
              </a:rPr>
              <a:t>Large numbers of unrated or overdue inspections.</a:t>
            </a:r>
          </a:p>
          <a:p>
            <a:pPr marL="285750" indent="-285750">
              <a:buFont typeface="Arial"/>
              <a:buChar char="•"/>
            </a:pPr>
            <a:r>
              <a:rPr lang="en-GB" sz="1400">
                <a:latin typeface="Arial"/>
                <a:cs typeface="Arial"/>
              </a:rPr>
              <a:t>SND data accuracy is a major systemic issue across all councils, linked to limitations of local MIS, human error, and lack of verification procedures. North Ayrshire supported the need for FSS to request annual accuracy checks of data held in SND.</a:t>
            </a:r>
            <a:endParaRPr lang="en-GB" sz="1400"/>
          </a:p>
          <a:p>
            <a:pPr marL="285750" indent="-285750">
              <a:buFont typeface="Arial"/>
              <a:buChar char="•"/>
            </a:pPr>
            <a:r>
              <a:rPr lang="en-GB" sz="1400">
                <a:latin typeface="Arial"/>
                <a:cs typeface="Arial"/>
              </a:rPr>
              <a:t>Quality and consistency of some notices, especially handwritten ones.</a:t>
            </a:r>
          </a:p>
          <a:p>
            <a:pPr marL="285750" indent="-285750">
              <a:buFont typeface="Arial"/>
              <a:buChar char="•"/>
            </a:pPr>
            <a:r>
              <a:rPr lang="en-GB" sz="1400">
                <a:latin typeface="Arial"/>
                <a:cs typeface="Arial"/>
              </a:rPr>
              <a:t>Outdated or unreviewed policies and procedures.</a:t>
            </a:r>
          </a:p>
          <a:p>
            <a:pPr marL="285750" indent="-285750">
              <a:buFont typeface="Arial"/>
              <a:buChar char="•"/>
            </a:pPr>
            <a:r>
              <a:rPr lang="en-GB" sz="1400">
                <a:latin typeface="Arial"/>
                <a:cs typeface="Arial"/>
              </a:rPr>
              <a:t>Need for more structured FED/SND data verification routines. </a:t>
            </a:r>
          </a:p>
          <a:p>
            <a:pPr marL="285750" indent="-285750">
              <a:buFont typeface="Arial"/>
              <a:buChar char="•"/>
            </a:pPr>
            <a:r>
              <a:rPr lang="en-GB" sz="1400">
                <a:latin typeface="Arial"/>
                <a:cs typeface="Arial"/>
              </a:rPr>
              <a:t>The cost of modernising inspection techniques and implementing mobile solutions such as tablets is proving prohibitive in some cases.</a:t>
            </a:r>
            <a:endParaRPr lang="en-GB" sz="1400"/>
          </a:p>
          <a:p>
            <a:pPr marL="285750" indent="-285750">
              <a:buFont typeface="Arial"/>
              <a:buChar char="•"/>
            </a:pPr>
            <a:r>
              <a:rPr lang="en-GB" sz="1400">
                <a:latin typeface="Arial"/>
                <a:cs typeface="Arial"/>
              </a:rPr>
              <a:t>In an era of reducing resources and an increasing inspection workload from new and non-compliant businesses, North Ayrshire highlighted that some compliant businesses are being inspected too often and identified an urgent need for FLRS scoring modification to help address inspection backlogs.</a:t>
            </a:r>
          </a:p>
          <a:p>
            <a:pPr marL="285750" indent="-285750">
              <a:buFont typeface="Arial"/>
              <a:buChar char="•"/>
            </a:pPr>
            <a:endParaRPr lang="en-GB" sz="1400"/>
          </a:p>
          <a:p>
            <a:pPr marL="0" indent="0"/>
            <a:endParaRPr lang="en-GB" sz="1400"/>
          </a:p>
          <a:p>
            <a:pPr marL="0" indent="0"/>
            <a:endParaRPr lang="en-GB" sz="1400"/>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0" indent="0"/>
            <a:endParaRPr lang="en-GB"/>
          </a:p>
        </p:txBody>
      </p:sp>
    </p:spTree>
    <p:extLst>
      <p:ext uri="{BB962C8B-B14F-4D97-AF65-F5344CB8AC3E}">
        <p14:creationId xmlns:p14="http://schemas.microsoft.com/office/powerpoint/2010/main" val="201758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9871FA-DFCA-E027-F9E3-D47A46357804}"/>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C6858B9-F6F6-4A62-ED68-BB32ACD24899}"/>
              </a:ext>
            </a:extLst>
          </p:cNvPr>
          <p:cNvSpPr>
            <a:spLocks noGrp="1"/>
          </p:cNvSpPr>
          <p:nvPr>
            <p:ph type="sldNum" sz="quarter" idx="12"/>
          </p:nvPr>
        </p:nvSpPr>
        <p:spPr/>
        <p:txBody>
          <a:bodyPr/>
          <a:lstStyle/>
          <a:p>
            <a:fld id="{E5F5F000-6F02-0D4A-AE12-53456686C9A4}" type="slidenum">
              <a:rPr lang="en-US" smtClean="0"/>
              <a:pPr/>
              <a:t>15</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2AFBB0D-BFBB-AF02-2D9B-2E00CE4C552D}"/>
              </a:ext>
            </a:extLst>
          </p:cNvPr>
          <p:cNvSpPr>
            <a:spLocks noGrp="1"/>
          </p:cNvSpPr>
          <p:nvPr>
            <p:ph type="body" sz="quarter" idx="14"/>
          </p:nvPr>
        </p:nvSpPr>
        <p:spPr/>
        <p:txBody>
          <a:bodyPr vert="horz" wrap="square" lIns="0" tIns="45720" rIns="91440" bIns="45720" rtlCol="0" anchor="t">
            <a:spAutoFit/>
          </a:bodyPr>
          <a:lstStyle/>
          <a:p>
            <a:r>
              <a:rPr lang="en-GB">
                <a:solidFill>
                  <a:schemeClr val="tx1"/>
                </a:solidFill>
                <a:latin typeface="Arial Black"/>
              </a:rPr>
              <a:t>Additional points </a:t>
            </a:r>
            <a:endParaRPr lang="en-US">
              <a:solidFill>
                <a:schemeClr val="tx1"/>
              </a:solidFill>
              <a:latin typeface="Arial Black"/>
            </a:endParaRPr>
          </a:p>
        </p:txBody>
      </p:sp>
      <p:sp>
        <p:nvSpPr>
          <p:cNvPr id="5" name="Content Placeholder 4">
            <a:extLst>
              <a:ext uri="{FF2B5EF4-FFF2-40B4-BE49-F238E27FC236}">
                <a16:creationId xmlns:a16="http://schemas.microsoft.com/office/drawing/2014/main" id="{887F0A85-8777-304A-475A-D403D7A515C9}"/>
              </a:ext>
            </a:extLst>
          </p:cNvPr>
          <p:cNvSpPr>
            <a:spLocks noGrp="1"/>
          </p:cNvSpPr>
          <p:nvPr>
            <p:ph sz="quarter" idx="19"/>
          </p:nvPr>
        </p:nvSpPr>
        <p:spPr/>
        <p:txBody>
          <a:bodyPr vert="horz" lIns="91440" tIns="45720" rIns="91440" bIns="45720" rtlCol="0" anchor="t">
            <a:normAutofit/>
          </a:bodyPr>
          <a:lstStyle/>
          <a:p>
            <a:pPr marL="285750" indent="-285750">
              <a:buFont typeface="Arial"/>
              <a:buChar char="•"/>
            </a:pPr>
            <a:r>
              <a:rPr lang="en-GB" dirty="0">
                <a:latin typeface="Arial"/>
                <a:cs typeface="Arial"/>
              </a:rPr>
              <a:t>Sparse numbers of </a:t>
            </a:r>
            <a:r>
              <a:rPr lang="en-GB" dirty="0" err="1">
                <a:latin typeface="Arial"/>
                <a:cs typeface="Arial"/>
              </a:rPr>
              <a:t>HEPNs</a:t>
            </a:r>
            <a:r>
              <a:rPr lang="en-GB" dirty="0">
                <a:latin typeface="Arial"/>
                <a:cs typeface="Arial"/>
              </a:rPr>
              <a:t> and prosecutions were noted. </a:t>
            </a:r>
            <a:endParaRPr lang="en-US" dirty="0"/>
          </a:p>
          <a:p>
            <a:pPr marL="285750" indent="-285750">
              <a:buFont typeface="Arial"/>
              <a:buChar char="•"/>
            </a:pPr>
            <a:r>
              <a:rPr lang="en-GB" dirty="0">
                <a:latin typeface="Arial"/>
                <a:cs typeface="Arial"/>
              </a:rPr>
              <a:t>No Compliance Notices were issued.</a:t>
            </a:r>
          </a:p>
          <a:p>
            <a:pPr marL="285750" indent="-285750">
              <a:buFont typeface="Arial"/>
              <a:buChar char="•"/>
            </a:pPr>
            <a:r>
              <a:rPr lang="en-GB" dirty="0">
                <a:latin typeface="Arial"/>
                <a:cs typeface="Arial"/>
              </a:rPr>
              <a:t>EA under-reporting in SND and wider implications e.g. </a:t>
            </a:r>
            <a:r>
              <a:rPr lang="en-GB" dirty="0" err="1">
                <a:latin typeface="Arial"/>
                <a:cs typeface="Arial"/>
              </a:rPr>
              <a:t>MANCP</a:t>
            </a:r>
            <a:r>
              <a:rPr lang="en-GB" dirty="0">
                <a:latin typeface="Arial"/>
                <a:cs typeface="Arial"/>
              </a:rPr>
              <a:t>?</a:t>
            </a:r>
          </a:p>
          <a:p>
            <a:pPr marL="285750" indent="-285750">
              <a:buFont typeface="Arial"/>
              <a:buChar char="•"/>
            </a:pPr>
            <a:r>
              <a:rPr lang="en-GB" dirty="0">
                <a:latin typeface="Arial"/>
                <a:cs typeface="Arial"/>
              </a:rPr>
              <a:t>Only 57% of </a:t>
            </a:r>
            <a:r>
              <a:rPr lang="en-GB" dirty="0" err="1">
                <a:latin typeface="Arial"/>
                <a:cs typeface="Arial"/>
              </a:rPr>
              <a:t>RANs</a:t>
            </a:r>
            <a:r>
              <a:rPr lang="en-GB" dirty="0">
                <a:latin typeface="Arial"/>
                <a:cs typeface="Arial"/>
              </a:rPr>
              <a:t> were withdrawn, </a:t>
            </a:r>
            <a:r>
              <a:rPr lang="en-GB">
                <a:latin typeface="Arial"/>
                <a:cs typeface="Arial"/>
              </a:rPr>
              <a:t>and none captured </a:t>
            </a:r>
            <a:r>
              <a:rPr lang="en-GB" dirty="0">
                <a:latin typeface="Arial"/>
                <a:cs typeface="Arial"/>
              </a:rPr>
              <a:t>in SND. What are the reasons?</a:t>
            </a:r>
          </a:p>
          <a:p>
            <a:pPr marL="285750" indent="-285750">
              <a:buFont typeface="Arial"/>
              <a:buChar char="•"/>
            </a:pPr>
            <a:r>
              <a:rPr lang="en-GB" dirty="0">
                <a:latin typeface="Arial"/>
                <a:cs typeface="Arial"/>
              </a:rPr>
              <a:t>FHIS Pass rates varied between 90-99%.</a:t>
            </a:r>
          </a:p>
          <a:p>
            <a:pPr marL="285750" indent="-285750">
              <a:buFont typeface="Arial"/>
              <a:buChar char="•"/>
            </a:pPr>
            <a:r>
              <a:rPr lang="en-GB" dirty="0">
                <a:latin typeface="Arial"/>
                <a:cs typeface="Arial"/>
              </a:rPr>
              <a:t>LAs moving to 3-year service plans but 625 Article 11 requires annual publication in the public domain. (Type, number, and outcome of enforcement activity)</a:t>
            </a:r>
          </a:p>
          <a:p>
            <a:pPr marL="285750" indent="-285750">
              <a:buFont typeface="Arial"/>
              <a:buChar char="•"/>
            </a:pPr>
            <a:r>
              <a:rPr lang="en-GB" dirty="0">
                <a:latin typeface="Arial"/>
                <a:cs typeface="Arial"/>
              </a:rPr>
              <a:t>EA activity output per number of premises varied between 1 in 200 and 1 in 10 across the LAs audited.</a:t>
            </a:r>
            <a:endParaRPr lang="en-GB" dirty="0"/>
          </a:p>
          <a:p>
            <a:pPr marL="285750" indent="-285750">
              <a:buFont typeface="Arial"/>
              <a:buChar char="•"/>
            </a:pPr>
            <a:r>
              <a:rPr lang="en-GB" dirty="0">
                <a:latin typeface="Arial"/>
                <a:cs typeface="Arial"/>
              </a:rPr>
              <a:t>Is SND data compatibility with MIS systems an issue? </a:t>
            </a:r>
            <a:endParaRPr lang="en-GB" dirty="0"/>
          </a:p>
        </p:txBody>
      </p:sp>
    </p:spTree>
    <p:extLst>
      <p:ext uri="{BB962C8B-B14F-4D97-AF65-F5344CB8AC3E}">
        <p14:creationId xmlns:p14="http://schemas.microsoft.com/office/powerpoint/2010/main" val="1943886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A6FB5C-7F54-EC7C-11F2-1D264F5CD5C8}"/>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6F81569-D0F9-64C6-57AE-8103F6310A6A}"/>
              </a:ext>
            </a:extLst>
          </p:cNvPr>
          <p:cNvSpPr>
            <a:spLocks noGrp="1"/>
          </p:cNvSpPr>
          <p:nvPr>
            <p:ph type="sldNum" sz="quarter" idx="12"/>
          </p:nvPr>
        </p:nvSpPr>
        <p:spPr/>
        <p:txBody>
          <a:bodyPr/>
          <a:lstStyle/>
          <a:p>
            <a:fld id="{E5F5F000-6F02-0D4A-AE12-53456686C9A4}" type="slidenum">
              <a:rPr lang="en-US" smtClean="0"/>
              <a:pPr/>
              <a:t>16</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5C9E9CC-69DB-68BF-2755-242E2B24BD76}"/>
              </a:ext>
            </a:extLst>
          </p:cNvPr>
          <p:cNvSpPr>
            <a:spLocks noGrp="1"/>
          </p:cNvSpPr>
          <p:nvPr>
            <p:ph type="body" sz="quarter" idx="14"/>
          </p:nvPr>
        </p:nvSpPr>
        <p:spPr>
          <a:xfrm>
            <a:off x="551401" y="1627101"/>
            <a:ext cx="6497718" cy="507831"/>
          </a:xfrm>
        </p:spPr>
        <p:txBody>
          <a:bodyPr vert="horz" wrap="square" lIns="0" tIns="45720" rIns="91440" bIns="45720" rtlCol="0" anchor="t">
            <a:spAutoFit/>
          </a:bodyPr>
          <a:lstStyle/>
          <a:p>
            <a:r>
              <a:rPr lang="en-GB" sz="2400">
                <a:solidFill>
                  <a:schemeClr val="tx1"/>
                </a:solidFill>
                <a:latin typeface="Arial Black"/>
              </a:rPr>
              <a:t>Council Comments &amp; Feedback (1</a:t>
            </a:r>
            <a:r>
              <a:rPr lang="en-GB">
                <a:solidFill>
                  <a:schemeClr val="tx1"/>
                </a:solidFill>
                <a:latin typeface="Arial Black"/>
              </a:rPr>
              <a:t>) </a:t>
            </a:r>
          </a:p>
        </p:txBody>
      </p:sp>
      <p:sp>
        <p:nvSpPr>
          <p:cNvPr id="5" name="Content Placeholder 4">
            <a:extLst>
              <a:ext uri="{FF2B5EF4-FFF2-40B4-BE49-F238E27FC236}">
                <a16:creationId xmlns:a16="http://schemas.microsoft.com/office/drawing/2014/main" id="{D2BB9247-9B06-3BD4-206D-925B195985F5}"/>
              </a:ext>
            </a:extLst>
          </p:cNvPr>
          <p:cNvSpPr>
            <a:spLocks noGrp="1"/>
          </p:cNvSpPr>
          <p:nvPr>
            <p:ph sz="quarter" idx="15"/>
          </p:nvPr>
        </p:nvSpPr>
        <p:spPr/>
        <p:txBody>
          <a:bodyPr vert="horz" lIns="91440" tIns="45720" rIns="91440" bIns="45720" rtlCol="0" anchor="t">
            <a:normAutofit/>
          </a:bodyPr>
          <a:lstStyle/>
          <a:p>
            <a:pPr marL="285750" indent="-285750">
              <a:buFont typeface="Arial"/>
              <a:buChar char="•"/>
            </a:pPr>
            <a:endParaRPr lang="en-GB">
              <a:latin typeface="Arial"/>
              <a:cs typeface="Arial"/>
            </a:endParaRPr>
          </a:p>
          <a:p>
            <a:pPr marL="285750" indent="-285750">
              <a:buFont typeface="Arial"/>
              <a:buChar char="•"/>
            </a:pPr>
            <a:endParaRPr lang="en-GB"/>
          </a:p>
          <a:p>
            <a:pPr marL="285750" indent="-285750">
              <a:buFont typeface="Arial"/>
              <a:buChar char="•"/>
            </a:pPr>
            <a:endParaRPr lang="en-GB"/>
          </a:p>
          <a:p>
            <a:pPr marL="192405" indent="-192405"/>
            <a:endParaRPr lang="en-GB"/>
          </a:p>
        </p:txBody>
      </p:sp>
      <p:sp>
        <p:nvSpPr>
          <p:cNvPr id="6" name="TextBox 5">
            <a:extLst>
              <a:ext uri="{FF2B5EF4-FFF2-40B4-BE49-F238E27FC236}">
                <a16:creationId xmlns:a16="http://schemas.microsoft.com/office/drawing/2014/main" id="{7F1078DD-CA79-8553-C0F6-517884600FA7}"/>
              </a:ext>
            </a:extLst>
          </p:cNvPr>
          <p:cNvSpPr txBox="1"/>
          <p:nvPr/>
        </p:nvSpPr>
        <p:spPr>
          <a:xfrm>
            <a:off x="548456" y="2378460"/>
            <a:ext cx="9948743" cy="5698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cs typeface="Arial"/>
              </a:rPr>
              <a:t>  Midlothian Council's comments:</a:t>
            </a:r>
          </a:p>
          <a:p>
            <a:pPr marL="171450" indent="-171450" algn="l">
              <a:buFont typeface="Arial"/>
              <a:buChar char="•"/>
            </a:pPr>
            <a:r>
              <a:rPr lang="en-GB" sz="1200" kern="1200">
                <a:latin typeface="Arial"/>
                <a:ea typeface="+mn-ea"/>
                <a:cs typeface="Arial"/>
              </a:rPr>
              <a:t>The national shortage of Environmental Health Officers and/or trained Food Safety Officers coupled with the extremely limited options to achieve the necessary qualifications and fully funded training opportunities nationally has negatively impacted the LA. Midlothian Council have taken considerable efforts to address this locally by ‘growing our own’. </a:t>
            </a:r>
            <a:endParaRPr lang="en-US" sz="1200">
              <a:latin typeface="Arial"/>
              <a:ea typeface="Calibri"/>
              <a:cs typeface="Arial"/>
            </a:endParaRPr>
          </a:p>
          <a:p>
            <a:pPr marL="171450" indent="-171450" algn="l" rtl="0">
              <a:buFont typeface="Arial"/>
              <a:buChar char="•"/>
            </a:pPr>
            <a:r>
              <a:rPr lang="en-GB" sz="1200" kern="1200">
                <a:latin typeface="Arial"/>
                <a:ea typeface="+mn-ea"/>
                <a:cs typeface="Arial"/>
              </a:rPr>
              <a:t>Midlothian Council supports the introduction of a licensing scheme to ensure compliance with standard conditions prior to a food business starting operations, with retrospective licensing to be applied to all existing establishments. This would provide a valuable (ring-fenced) income stream commensurate with the size of the authority to the resource required for interventions; improve initial compliance to protect public health; and potentially reduce enforcement action taken on business through pre-requisite conditions. 	</a:t>
            </a:r>
            <a:endParaRPr lang="en-GB" sz="1200" kern="1200">
              <a:latin typeface="Arial"/>
              <a:cs typeface="Arial"/>
            </a:endParaRPr>
          </a:p>
          <a:p>
            <a:pPr marL="171450" indent="-171450" algn="l" rtl="0">
              <a:buFont typeface="Arial"/>
              <a:buChar char="•"/>
            </a:pPr>
            <a:r>
              <a:rPr lang="en-GB" sz="1200" kern="1200">
                <a:latin typeface="Arial"/>
                <a:ea typeface="+mn-ea"/>
                <a:cs typeface="Arial"/>
              </a:rPr>
              <a:t>The limitation of the LAs MIS and compatibility with SND, such that the LA under report food law enforcement activity, had previously been identified by the Authority and discussed with FSS in an attempt to resolve this matter. Further action by the Authority is required to identify and implement a solution to ensure that enforcement activity is accurately uploaded to SND. This will require a specialist role.</a:t>
            </a:r>
            <a:endParaRPr lang="en-GB" sz="1200" kern="1200">
              <a:latin typeface="Arial"/>
              <a:cs typeface="Arial"/>
            </a:endParaRPr>
          </a:p>
          <a:p>
            <a:pPr marL="171450" indent="-171450">
              <a:buFont typeface="Arial"/>
              <a:buChar char="•"/>
            </a:pPr>
            <a:r>
              <a:rPr lang="en-GB" sz="1200" kern="1200">
                <a:latin typeface="Arial"/>
                <a:ea typeface="+mn-ea"/>
                <a:cs typeface="Arial"/>
              </a:rPr>
              <a:t>From now on for all notices served on site the officer will take a photograph of the original notice served on the FBO to ensure an accurate and clear copy of the notice is retained for our records.</a:t>
            </a:r>
            <a:endParaRPr lang="en-GB" sz="1200">
              <a:latin typeface="Arial"/>
              <a:cs typeface="Arial"/>
            </a:endParaRPr>
          </a:p>
          <a:p>
            <a:pPr marL="283210" indent="-283210">
              <a:buFont typeface="Arial"/>
              <a:buChar char="•"/>
            </a:pPr>
            <a:endParaRPr lang="en-GB"/>
          </a:p>
          <a:p>
            <a:r>
              <a:rPr lang="en-GB" sz="1200">
                <a:latin typeface="Arial"/>
                <a:ea typeface="Cambria Math"/>
                <a:cs typeface="Arial"/>
              </a:rPr>
              <a:t>  Renfrewshire Council's comments:</a:t>
            </a:r>
          </a:p>
          <a:p>
            <a:pPr marL="171450" indent="-171450">
              <a:buFont typeface="Arial"/>
              <a:buChar char="•"/>
            </a:pPr>
            <a:r>
              <a:rPr lang="en-GB" sz="1200">
                <a:latin typeface="Arial"/>
                <a:ea typeface="Cambria Math"/>
                <a:cs typeface="Arial"/>
              </a:rPr>
              <a:t>Renfrewshire Council agrees with comments provided by the audit team and their conclusions- noting the generally positive audit outcome.</a:t>
            </a:r>
            <a:endParaRPr lang="en-GB">
              <a:ea typeface="Calibri"/>
              <a:cs typeface="Calibri"/>
            </a:endParaRPr>
          </a:p>
          <a:p>
            <a:pPr marL="171450" indent="-171450">
              <a:buFont typeface="Arial"/>
              <a:buChar char="•"/>
            </a:pPr>
            <a:r>
              <a:rPr lang="en-GB" sz="1200">
                <a:latin typeface="Arial"/>
                <a:ea typeface="Cambria Math"/>
                <a:cs typeface="Arial"/>
              </a:rPr>
              <a:t>All areas for improvement identified within the audit have been/are being addressed.</a:t>
            </a:r>
            <a:endParaRPr lang="en-GB" sz="1200">
              <a:latin typeface="Arial"/>
              <a:cs typeface="Arial"/>
            </a:endParaRPr>
          </a:p>
          <a:p>
            <a:pPr marL="171450" indent="-171450">
              <a:buFont typeface="Arial"/>
              <a:buChar char="•"/>
            </a:pPr>
            <a:r>
              <a:rPr lang="en-GB" sz="1200">
                <a:latin typeface="Arial"/>
                <a:ea typeface="Cambria Math"/>
                <a:cs typeface="Arial"/>
              </a:rPr>
              <a:t>Issues with discrepancies between information held on CIVICA APP and that on the Scottish National Database are being investigated.</a:t>
            </a:r>
            <a:endParaRPr lang="en-GB" sz="1200">
              <a:latin typeface="Arial"/>
              <a:cs typeface="Arial"/>
            </a:endParaRPr>
          </a:p>
          <a:p>
            <a:pPr marL="171450" indent="-171450">
              <a:buFont typeface="Arial"/>
              <a:buChar char="•"/>
            </a:pPr>
            <a:r>
              <a:rPr lang="en-GB" sz="1200">
                <a:latin typeface="Arial"/>
                <a:ea typeface="Cambria Math"/>
                <a:cs typeface="Arial"/>
              </a:rPr>
              <a:t>It has been recognised that reductions in staff numbers is being addressed by the Service to increase resources.</a:t>
            </a:r>
            <a:endParaRPr lang="en-GB" sz="1200">
              <a:latin typeface="Arial"/>
              <a:cs typeface="Arial"/>
            </a:endParaRPr>
          </a:p>
          <a:p>
            <a:pPr marL="171450" indent="-171450">
              <a:buFont typeface="Arial"/>
              <a:buChar char="•"/>
            </a:pPr>
            <a:r>
              <a:rPr lang="en-GB" sz="1200">
                <a:latin typeface="Arial"/>
                <a:ea typeface="Cambria Math"/>
                <a:cs typeface="Arial"/>
              </a:rPr>
              <a:t>The Council’s Integrated Enforcement Policy will be revised and updated.</a:t>
            </a:r>
            <a:endParaRPr lang="en-GB" sz="1200">
              <a:latin typeface="Arial"/>
              <a:cs typeface="Arial"/>
            </a:endParaRPr>
          </a:p>
          <a:p>
            <a:pPr marL="171450" indent="-171450">
              <a:buFont typeface="Arial"/>
              <a:buChar char="•"/>
            </a:pPr>
            <a:r>
              <a:rPr lang="en-GB" sz="1200">
                <a:latin typeface="Arial"/>
                <a:ea typeface="Cambria Math"/>
                <a:cs typeface="Arial"/>
              </a:rPr>
              <a:t>The audit team were accommodating, helpful and offered beneficial suggestions/recommendations to develop capacity for monitoring and direction of Food Law interventions</a:t>
            </a:r>
            <a:endParaRPr lang="en-GB" sz="1200">
              <a:latin typeface="Arial"/>
              <a:cs typeface="Arial"/>
            </a:endParaRPr>
          </a:p>
          <a:p>
            <a:pPr marL="171450" indent="-171450">
              <a:buFont typeface="Arial"/>
              <a:buChar char="•"/>
            </a:pPr>
            <a:r>
              <a:rPr lang="en-GB" sz="1200">
                <a:latin typeface="Arial"/>
                <a:ea typeface="Cambria Math"/>
                <a:cs typeface="Arial"/>
              </a:rPr>
              <a:t>No OCV training is currently provided by FSS, internal training will be provided as an alternative however formal OCV/approved premises training should be provided by FSS, particularly for new officers</a:t>
            </a:r>
            <a:r>
              <a:rPr lang="en-GB" sz="1600">
                <a:latin typeface="Arial"/>
                <a:ea typeface="Cambria Math"/>
                <a:cs typeface="Arial"/>
              </a:rPr>
              <a:t>.</a:t>
            </a:r>
            <a:endParaRPr lang="en-GB">
              <a:ea typeface="Calibri"/>
              <a:cs typeface="Calibri"/>
            </a:endParaRPr>
          </a:p>
          <a:p>
            <a:pPr marL="283210" indent="-283210">
              <a:buFont typeface="Arial"/>
              <a:buChar char="•"/>
            </a:pPr>
            <a:endParaRPr lang="en-GB" sz="1200">
              <a:latin typeface="Arial"/>
              <a:ea typeface="Cambria Math"/>
              <a:cs typeface="Arial"/>
            </a:endParaRPr>
          </a:p>
          <a:p>
            <a:pPr marL="283210" indent="-283210">
              <a:buFont typeface="Arial"/>
              <a:buChar char="•"/>
            </a:pPr>
            <a:endParaRPr lang="en-GB" sz="1600">
              <a:latin typeface="Arial"/>
              <a:ea typeface="Calibri"/>
              <a:cs typeface="Arial"/>
            </a:endParaRPr>
          </a:p>
          <a:p>
            <a:pPr marL="283210" indent="-283210">
              <a:buFont typeface="Arial"/>
              <a:buChar char="•"/>
            </a:pPr>
            <a:endParaRPr lang="en-GB" sz="1600">
              <a:latin typeface="Arial"/>
              <a:ea typeface="Calibri"/>
              <a:cs typeface="Arial"/>
            </a:endParaRPr>
          </a:p>
          <a:p>
            <a:pPr algn="ctr"/>
            <a:endParaRPr lang="en-GB">
              <a:ea typeface="Calibri"/>
              <a:cs typeface="Calibri"/>
            </a:endParaRPr>
          </a:p>
        </p:txBody>
      </p:sp>
    </p:spTree>
    <p:extLst>
      <p:ext uri="{BB962C8B-B14F-4D97-AF65-F5344CB8AC3E}">
        <p14:creationId xmlns:p14="http://schemas.microsoft.com/office/powerpoint/2010/main" val="23624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9A6616-ADF4-877B-3CE0-2AC0D695B1F5}"/>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C060FE4-37D3-076F-B536-64785C4E8F64}"/>
              </a:ext>
            </a:extLst>
          </p:cNvPr>
          <p:cNvSpPr>
            <a:spLocks noGrp="1"/>
          </p:cNvSpPr>
          <p:nvPr>
            <p:ph type="sldNum" sz="quarter" idx="12"/>
          </p:nvPr>
        </p:nvSpPr>
        <p:spPr/>
        <p:txBody>
          <a:bodyPr/>
          <a:lstStyle/>
          <a:p>
            <a:fld id="{E5F5F000-6F02-0D4A-AE12-53456686C9A4}" type="slidenum">
              <a:rPr lang="en-US" smtClean="0"/>
              <a:pPr/>
              <a:t>17</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93F5783-0FD1-B816-2076-5C2EBB914FD1}"/>
              </a:ext>
            </a:extLst>
          </p:cNvPr>
          <p:cNvSpPr>
            <a:spLocks noGrp="1"/>
          </p:cNvSpPr>
          <p:nvPr>
            <p:ph type="body" sz="quarter" idx="14"/>
          </p:nvPr>
        </p:nvSpPr>
        <p:spPr>
          <a:xfrm>
            <a:off x="550878" y="1627101"/>
            <a:ext cx="6486512" cy="507831"/>
          </a:xfrm>
        </p:spPr>
        <p:txBody>
          <a:bodyPr vert="horz" wrap="square" lIns="0" tIns="45720" rIns="91440" bIns="45720" rtlCol="0" anchor="t">
            <a:spAutoFit/>
          </a:bodyPr>
          <a:lstStyle/>
          <a:p>
            <a:r>
              <a:rPr lang="en-GB" sz="2400">
                <a:solidFill>
                  <a:schemeClr val="tx1"/>
                </a:solidFill>
                <a:latin typeface="Arial Black"/>
              </a:rPr>
              <a:t>Council Comments &amp; Feedback (2</a:t>
            </a:r>
            <a:r>
              <a:rPr lang="en-GB">
                <a:solidFill>
                  <a:schemeClr val="tx1"/>
                </a:solidFill>
                <a:latin typeface="Arial Black"/>
              </a:rPr>
              <a:t>)</a:t>
            </a:r>
          </a:p>
        </p:txBody>
      </p:sp>
      <p:sp>
        <p:nvSpPr>
          <p:cNvPr id="5" name="Content Placeholder 4">
            <a:extLst>
              <a:ext uri="{FF2B5EF4-FFF2-40B4-BE49-F238E27FC236}">
                <a16:creationId xmlns:a16="http://schemas.microsoft.com/office/drawing/2014/main" id="{99518A9F-E8A5-0EC4-78CB-D357DF699683}"/>
              </a:ext>
            </a:extLst>
          </p:cNvPr>
          <p:cNvSpPr>
            <a:spLocks noGrp="1"/>
          </p:cNvSpPr>
          <p:nvPr>
            <p:ph sz="quarter" idx="19"/>
          </p:nvPr>
        </p:nvSpPr>
        <p:spPr/>
        <p:txBody>
          <a:bodyPr vert="horz" lIns="91440" tIns="45720" rIns="91440" bIns="45720" rtlCol="0" anchor="t">
            <a:normAutofit/>
          </a:bodyPr>
          <a:lstStyle/>
          <a:p>
            <a:pPr marL="0" indent="0"/>
            <a:r>
              <a:rPr lang="en-GB">
                <a:latin typeface="Arial"/>
                <a:cs typeface="Arial"/>
              </a:rPr>
              <a:t> </a:t>
            </a:r>
            <a:endParaRPr lang="en-US">
              <a:latin typeface="Arial"/>
              <a:cs typeface="Arial"/>
            </a:endParaRPr>
          </a:p>
          <a:p>
            <a:pPr marL="285750" indent="-285750">
              <a:buFont typeface="Arial" panose="020B0604020202020204" pitchFamily="34" charset="0"/>
              <a:buChar char="•"/>
            </a:pPr>
            <a:endParaRPr lang="en-GB"/>
          </a:p>
        </p:txBody>
      </p:sp>
      <p:sp>
        <p:nvSpPr>
          <p:cNvPr id="6" name="TextBox 5">
            <a:extLst>
              <a:ext uri="{FF2B5EF4-FFF2-40B4-BE49-F238E27FC236}">
                <a16:creationId xmlns:a16="http://schemas.microsoft.com/office/drawing/2014/main" id="{CB64FE9F-68F9-3279-31ED-6BB1901BD82F}"/>
              </a:ext>
            </a:extLst>
          </p:cNvPr>
          <p:cNvSpPr txBox="1"/>
          <p:nvPr/>
        </p:nvSpPr>
        <p:spPr>
          <a:xfrm>
            <a:off x="542762" y="2212669"/>
            <a:ext cx="9457000" cy="5942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cs typeface="Arial"/>
              </a:rPr>
              <a:t>  </a:t>
            </a:r>
            <a:r>
              <a:rPr lang="en-GB" sz="1200" b="1">
                <a:latin typeface="Arial"/>
                <a:cs typeface="Arial"/>
              </a:rPr>
              <a:t> </a:t>
            </a:r>
            <a:r>
              <a:rPr lang="en-GB" sz="1200">
                <a:latin typeface="Arial"/>
                <a:cs typeface="Arial"/>
              </a:rPr>
              <a:t>North Ayrshire Council's comments:</a:t>
            </a:r>
          </a:p>
          <a:p>
            <a:pPr marL="283210" indent="-283210" algn="l">
              <a:buFont typeface="Arial"/>
              <a:buChar char="•"/>
            </a:pPr>
            <a:r>
              <a:rPr lang="en-GB" sz="1200" kern="1200">
                <a:latin typeface="Arial"/>
                <a:ea typeface="+mn-ea"/>
                <a:cs typeface="Arial"/>
              </a:rPr>
              <a:t>North Ayrshire Council is aware of an issue with certain data not being removed from SND when a corresponding change is made on the Management Information System.  For notices generated but not served, internal procedures have been amended to remove the notice code before the next SND submission.  An annual exercise will be conducted to request manual deletion of any that appear in SND in error.  This will include any approved premises no longer approved but still having this status in SND.</a:t>
            </a:r>
            <a:endParaRPr lang="en-US" sz="1200">
              <a:latin typeface="Arial"/>
              <a:cs typeface="Arial"/>
            </a:endParaRPr>
          </a:p>
          <a:p>
            <a:pPr marL="283210" indent="-283210" algn="l" rtl="0">
              <a:buFont typeface="Arial"/>
              <a:buChar char="•"/>
            </a:pPr>
            <a:r>
              <a:rPr lang="en-GB" sz="1200" kern="1200">
                <a:latin typeface="Arial"/>
                <a:ea typeface="+mn-ea"/>
                <a:cs typeface="Arial"/>
              </a:rPr>
              <a:t>Investigations are underway with our Management Information System provider to improve the intervention data sent to SND as it appears that some interventions are not being categorised correctly (e.g. revisits).  The issue with ‘value not recognised’ has been resolved and was due to new codes being added without being mapped on SND.</a:t>
            </a:r>
            <a:endParaRPr lang="en-GB" sz="1200" kern="1200">
              <a:latin typeface="Arial"/>
              <a:cs typeface="Arial"/>
            </a:endParaRPr>
          </a:p>
          <a:p>
            <a:pPr marL="283210" indent="-283210" algn="l" rtl="0">
              <a:buFont typeface="Arial"/>
              <a:buChar char="•"/>
            </a:pPr>
            <a:r>
              <a:rPr lang="en-GB" sz="1200" kern="1200">
                <a:latin typeface="Arial"/>
                <a:ea typeface="+mn-ea"/>
                <a:cs typeface="Arial"/>
              </a:rPr>
              <a:t>We are aware of discussions regarding improving the accuracy of data held in SND and the suggestion that FSS should request an annual accuracy check.  We would support this, however, depending on the quality of data, it may be more manageable to undertake checks per data group or dashboard rather than the whole system.  </a:t>
            </a:r>
            <a:endParaRPr lang="en-GB" sz="1200" kern="1200">
              <a:latin typeface="Arial"/>
              <a:cs typeface="Arial"/>
            </a:endParaRPr>
          </a:p>
          <a:p>
            <a:pPr marL="283210" indent="-283210" algn="l" rtl="0">
              <a:buFont typeface="Arial"/>
              <a:buChar char="•"/>
            </a:pPr>
            <a:r>
              <a:rPr lang="en-GB" sz="1200" kern="1200">
                <a:latin typeface="Arial"/>
                <a:ea typeface="+mn-ea"/>
                <a:cs typeface="Arial"/>
              </a:rPr>
              <a:t>Internal Monitoring procedures have been amended to ensure a ‘Manager Check’ code is recorded when discussions take place regarding correspondence, formal action or business group changes.</a:t>
            </a:r>
            <a:endParaRPr lang="en-GB" sz="1200" kern="1200">
              <a:latin typeface="Arial"/>
              <a:cs typeface="Arial"/>
            </a:endParaRPr>
          </a:p>
          <a:p>
            <a:pPr marL="283210" indent="-283210" algn="l" rtl="0">
              <a:buFont typeface="Arial"/>
              <a:buChar char="•"/>
            </a:pPr>
            <a:r>
              <a:rPr lang="en-GB" sz="1200" kern="1200">
                <a:latin typeface="Arial"/>
                <a:ea typeface="+mn-ea"/>
                <a:cs typeface="Arial"/>
              </a:rPr>
              <a:t>We wish to highlight the need for urgent amendment to the Food Law Rating Scheme (FLRS) following the recent review.  Whilst we support the conflation of food hygiene and standards inspections and the higher frequency inspection categories for non-conforming businesses, we are of the view that certain compliant businesses are being inspected too frequently.  In an era of reducing resources and an increasing inspection workload from new and non-compliant businesses, FLRS modification would be welcome to help address the inspection backlog.</a:t>
            </a:r>
            <a:endParaRPr lang="en-GB" sz="1200" kern="1200">
              <a:latin typeface="Arial"/>
              <a:cs typeface="Arial"/>
            </a:endParaRPr>
          </a:p>
          <a:p>
            <a:pPr marL="283210" indent="-283210">
              <a:buFont typeface="Arial"/>
              <a:buChar char="•"/>
            </a:pPr>
            <a:endParaRPr lang="en-GB" sz="1200">
              <a:latin typeface="Arial"/>
              <a:cs typeface="Arial"/>
            </a:endParaRPr>
          </a:p>
          <a:p>
            <a:r>
              <a:rPr lang="en-GB" sz="1200">
                <a:latin typeface="Arial"/>
                <a:ea typeface="Calibri"/>
                <a:cs typeface="Arial"/>
              </a:rPr>
              <a:t>   Angus Council's Comments:</a:t>
            </a:r>
          </a:p>
          <a:p>
            <a:pPr marL="171450" indent="-171450">
              <a:buFont typeface="Arial"/>
              <a:buChar char="•"/>
            </a:pPr>
            <a:r>
              <a:rPr lang="en-GB" sz="1200">
                <a:latin typeface="Arial"/>
                <a:ea typeface="Calibri"/>
                <a:cs typeface="Arial"/>
              </a:rPr>
              <a:t>Angus Council agrees with the comments and conclusions provided by the audit team and are pleased with the audit outcome.  </a:t>
            </a:r>
            <a:endParaRPr lang="en-GB" sz="1200">
              <a:latin typeface="Arial"/>
              <a:cs typeface="Arial"/>
            </a:endParaRPr>
          </a:p>
          <a:p>
            <a:pPr marL="171450" indent="-171450">
              <a:buFont typeface="Arial"/>
              <a:buChar char="•"/>
            </a:pPr>
            <a:r>
              <a:rPr lang="en-GB" sz="1200">
                <a:latin typeface="Arial"/>
                <a:ea typeface="Calibri"/>
                <a:cs typeface="Arial"/>
              </a:rPr>
              <a:t>  The audit was a positive experience from the information gathering, the audit interview through to the audit feedback. The audit team were accommodating, helpful and understanding of the position of Local Authority Food Safety teams.</a:t>
            </a:r>
            <a:endParaRPr lang="en-GB" sz="1200">
              <a:latin typeface="Arial"/>
              <a:cs typeface="Arial"/>
            </a:endParaRPr>
          </a:p>
          <a:p>
            <a:pPr marL="171450" indent="-171450">
              <a:buFont typeface="Arial"/>
              <a:buChar char="•"/>
            </a:pPr>
            <a:r>
              <a:rPr lang="en-GB" sz="1200">
                <a:latin typeface="Arial"/>
                <a:ea typeface="Calibri"/>
                <a:cs typeface="Arial"/>
              </a:rPr>
              <a:t>  The audit process encourages self-assessment and identification of areas for improvement.  This is welcomed by Angus Council.</a:t>
            </a:r>
            <a:endParaRPr lang="en-GB" sz="1200">
              <a:latin typeface="Arial"/>
              <a:cs typeface="Arial"/>
            </a:endParaRPr>
          </a:p>
          <a:p>
            <a:r>
              <a:rPr lang="en-GB" sz="1200">
                <a:latin typeface="Arial"/>
                <a:ea typeface="Calibri"/>
                <a:cs typeface="Arial"/>
              </a:rPr>
              <a:t>   Actions following the audit feedback:</a:t>
            </a:r>
            <a:endParaRPr lang="en-GB" sz="1200">
              <a:latin typeface="Arial"/>
              <a:cs typeface="Arial"/>
            </a:endParaRPr>
          </a:p>
          <a:p>
            <a:pPr marL="171450" indent="-171450">
              <a:buFont typeface="Arial"/>
              <a:buChar char="•"/>
            </a:pPr>
            <a:r>
              <a:rPr lang="en-GB" sz="1200">
                <a:latin typeface="Arial"/>
                <a:ea typeface="Calibri"/>
                <a:cs typeface="Arial"/>
              </a:rPr>
              <a:t>  The discrepancies between information held on Civica APP and that on the Scottish National Database have, in the main, been rectified and discussions are ongoing with Civica and FSS to tighten up on coding to ensure more accurate information transfer to SND</a:t>
            </a:r>
            <a:endParaRPr lang="en-GB" sz="1200">
              <a:latin typeface="Arial"/>
              <a:cs typeface="Arial"/>
            </a:endParaRPr>
          </a:p>
          <a:p>
            <a:pPr marL="171450" indent="-171450">
              <a:buFont typeface="Arial"/>
              <a:buChar char="•"/>
            </a:pPr>
            <a:r>
              <a:rPr lang="en-GB" sz="1200">
                <a:latin typeface="Arial"/>
                <a:ea typeface="Calibri"/>
                <a:cs typeface="Arial"/>
              </a:rPr>
              <a:t>  A code has been added to Civica APP to record manager checks on notices.</a:t>
            </a:r>
            <a:endParaRPr lang="en-GB" sz="1200">
              <a:ea typeface="Calibri"/>
              <a:cs typeface="Calibri"/>
            </a:endParaRPr>
          </a:p>
          <a:p>
            <a:endParaRPr lang="en-GB" sz="1200">
              <a:latin typeface="Arial"/>
              <a:ea typeface="Calibri"/>
              <a:cs typeface="Arial"/>
            </a:endParaRPr>
          </a:p>
          <a:p>
            <a:pPr algn="ctr"/>
            <a:endParaRPr lang="en-GB">
              <a:ea typeface="Calibri"/>
              <a:cs typeface="Calibri"/>
            </a:endParaRPr>
          </a:p>
        </p:txBody>
      </p:sp>
    </p:spTree>
    <p:extLst>
      <p:ext uri="{BB962C8B-B14F-4D97-AF65-F5344CB8AC3E}">
        <p14:creationId xmlns:p14="http://schemas.microsoft.com/office/powerpoint/2010/main" val="81298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8F34D1-5837-59DD-FF1F-9D1A2A28C9CF}"/>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88E3A8D-B223-7A14-A637-B479526209FD}"/>
              </a:ext>
            </a:extLst>
          </p:cNvPr>
          <p:cNvSpPr>
            <a:spLocks noGrp="1"/>
          </p:cNvSpPr>
          <p:nvPr>
            <p:ph type="sldNum" sz="quarter" idx="12"/>
          </p:nvPr>
        </p:nvSpPr>
        <p:spPr/>
        <p:txBody>
          <a:bodyPr/>
          <a:lstStyle/>
          <a:p>
            <a:fld id="{E5F5F000-6F02-0D4A-AE12-53456686C9A4}" type="slidenum">
              <a:rPr lang="en-US" smtClean="0"/>
              <a:pPr/>
              <a:t>18</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ADE1E43-5871-2471-389A-453F7618A477}"/>
              </a:ext>
            </a:extLst>
          </p:cNvPr>
          <p:cNvSpPr>
            <a:spLocks noGrp="1"/>
          </p:cNvSpPr>
          <p:nvPr>
            <p:ph type="body" sz="quarter" idx="14"/>
          </p:nvPr>
        </p:nvSpPr>
        <p:spPr>
          <a:xfrm>
            <a:off x="550878" y="1627101"/>
            <a:ext cx="6486512" cy="507831"/>
          </a:xfrm>
        </p:spPr>
        <p:txBody>
          <a:bodyPr vert="horz" wrap="square" lIns="0" tIns="45720" rIns="91440" bIns="45720" rtlCol="0" anchor="t">
            <a:spAutoFit/>
          </a:bodyPr>
          <a:lstStyle/>
          <a:p>
            <a:r>
              <a:rPr lang="en-GB" sz="2400">
                <a:solidFill>
                  <a:schemeClr val="tx1"/>
                </a:solidFill>
                <a:latin typeface="Arial Black"/>
              </a:rPr>
              <a:t>Council Comments &amp; Feedback (3</a:t>
            </a:r>
            <a:r>
              <a:rPr lang="en-GB">
                <a:solidFill>
                  <a:schemeClr val="tx1"/>
                </a:solidFill>
                <a:latin typeface="Arial Black"/>
              </a:rPr>
              <a:t>)</a:t>
            </a:r>
            <a:endParaRPr lang="en-US">
              <a:solidFill>
                <a:schemeClr val="tx1"/>
              </a:solidFill>
            </a:endParaRPr>
          </a:p>
        </p:txBody>
      </p:sp>
      <p:sp>
        <p:nvSpPr>
          <p:cNvPr id="5" name="Content Placeholder 4">
            <a:extLst>
              <a:ext uri="{FF2B5EF4-FFF2-40B4-BE49-F238E27FC236}">
                <a16:creationId xmlns:a16="http://schemas.microsoft.com/office/drawing/2014/main" id="{F3210F75-F3B9-6F49-07A8-FC00348A61CB}"/>
              </a:ext>
            </a:extLst>
          </p:cNvPr>
          <p:cNvSpPr>
            <a:spLocks noGrp="1"/>
          </p:cNvSpPr>
          <p:nvPr>
            <p:ph sz="quarter" idx="19"/>
          </p:nvPr>
        </p:nvSpPr>
        <p:spPr/>
        <p:txBody>
          <a:bodyPr vert="horz" lIns="91440" tIns="45720" rIns="91440" bIns="45720" rtlCol="0" anchor="t">
            <a:normAutofit/>
          </a:bodyPr>
          <a:lstStyle/>
          <a:p>
            <a:pPr marL="192405" indent="-192405"/>
            <a:r>
              <a:rPr lang="en-GB" sz="1200">
                <a:latin typeface="Arial"/>
                <a:cs typeface="Arial"/>
              </a:rPr>
              <a:t>Falkirk Council's Comments:</a:t>
            </a:r>
          </a:p>
          <a:p>
            <a:pPr marL="171450" indent="-171450">
              <a:buFont typeface="Arial"/>
              <a:buChar char="•"/>
            </a:pPr>
            <a:r>
              <a:rPr lang="en-GB" sz="1200">
                <a:latin typeface="Arial"/>
                <a:cs typeface="Arial"/>
              </a:rPr>
              <a:t>Falkirk Council agrees with the audit findings and appreciates the positive report.</a:t>
            </a:r>
          </a:p>
          <a:p>
            <a:pPr marL="171450" indent="-171450">
              <a:buFont typeface="Arial"/>
              <a:buChar char="•"/>
            </a:pPr>
            <a:r>
              <a:rPr lang="en-GB" sz="1200">
                <a:latin typeface="Arial"/>
                <a:cs typeface="Arial"/>
              </a:rPr>
              <a:t>Various inaccuracies with data transfer between our MIS system and the Scottish National Database (SND) have been identified since the creation of SND.  While improvements have been made, we acknowledge that further work is required to ensure SND is accurate.  </a:t>
            </a:r>
          </a:p>
          <a:p>
            <a:pPr marL="171450" indent="-171450">
              <a:buFont typeface="Arial"/>
              <a:buChar char="•"/>
            </a:pPr>
            <a:r>
              <a:rPr lang="en-GB" sz="1200">
                <a:latin typeface="Arial"/>
                <a:cs typeface="Arial"/>
              </a:rPr>
              <a:t>We also recognise the audit’s comments regarding staffing pressures during 2025–26. Reduced Environmental Health staffing levels, combined with the increasing operational workload associated with the Grangemouth Border Control Post (BCP), affected our capacity to maintain previous performance levels, including the percentage of inspections completed within 28 days. Work is underway to recruit a FSO or EHO and improve workforce resilience to ensure that statutory food law functions continue to be delivered effectively.</a:t>
            </a:r>
          </a:p>
          <a:p>
            <a:pPr marL="0" indent="0"/>
            <a:endParaRPr lang="en-GB"/>
          </a:p>
          <a:p>
            <a:pPr marL="0" indent="0"/>
            <a:r>
              <a:rPr lang="en-GB" sz="1200">
                <a:latin typeface="Arial"/>
                <a:cs typeface="Arial"/>
              </a:rPr>
              <a:t>South Ayrshire Council's Comments:</a:t>
            </a:r>
          </a:p>
          <a:p>
            <a:pPr marL="192405" indent="-192405"/>
            <a:r>
              <a:rPr lang="en-GB" sz="1200">
                <a:latin typeface="Arial"/>
                <a:cs typeface="Arial"/>
              </a:rPr>
              <a:t>•The Service has been undertaking a review and rationalisation of all its policies and procedures, to ensure they are required, relevant and to the point.  Any remaining outdated procedures will be addressed during this process and unnecessary ones archived. </a:t>
            </a:r>
          </a:p>
          <a:p>
            <a:pPr marL="192405" indent="-192405"/>
            <a:r>
              <a:rPr lang="en-GB" sz="1200">
                <a:latin typeface="Arial"/>
                <a:cs typeface="Arial"/>
              </a:rPr>
              <a:t>•The service is currently digitising application forms where possible to enable applicants to pay and apply online.</a:t>
            </a:r>
          </a:p>
          <a:p>
            <a:pPr marL="192405" indent="-192405"/>
            <a:r>
              <a:rPr lang="en-GB" sz="1200">
                <a:latin typeface="Arial"/>
                <a:cs typeface="Arial"/>
              </a:rPr>
              <a:t>•There have been some communication issues between the IT systems which are currently being addressed and any mapping issues that remain will be identified and resolved. We are working with Uniform /Idox regarding mapping of approved premises.</a:t>
            </a:r>
          </a:p>
          <a:p>
            <a:pPr marL="192405" indent="-192405"/>
            <a:r>
              <a:rPr lang="en-GB" sz="1200">
                <a:latin typeface="Arial"/>
                <a:cs typeface="Arial"/>
              </a:rPr>
              <a:t>•This service has put a lot of time and effort in staff training, sharing knowledge to ensure there is built in resilience going forward.</a:t>
            </a:r>
          </a:p>
          <a:p>
            <a:pPr marL="192405" indent="-192405"/>
            <a:r>
              <a:rPr lang="en-GB" sz="1200">
                <a:latin typeface="Arial"/>
                <a:cs typeface="Arial"/>
              </a:rPr>
              <a:t>•We are very pleased with the overall approach and positive nature of the audit, and our meetings have been positive and constructive.</a:t>
            </a:r>
          </a:p>
          <a:p>
            <a:pPr marL="0" indent="0"/>
            <a:endParaRPr lang="en-GB" sz="1200"/>
          </a:p>
        </p:txBody>
      </p:sp>
    </p:spTree>
    <p:extLst>
      <p:ext uri="{BB962C8B-B14F-4D97-AF65-F5344CB8AC3E}">
        <p14:creationId xmlns:p14="http://schemas.microsoft.com/office/powerpoint/2010/main" val="363961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2FEB4E-B61E-9987-B92D-3BFC0742DD67}"/>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D1AB763-2270-164B-9B10-A7925F0D72F3}"/>
              </a:ext>
            </a:extLst>
          </p:cNvPr>
          <p:cNvSpPr>
            <a:spLocks noGrp="1"/>
          </p:cNvSpPr>
          <p:nvPr>
            <p:ph type="sldNum" sz="quarter" idx="12"/>
          </p:nvPr>
        </p:nvSpPr>
        <p:spPr/>
        <p:txBody>
          <a:bodyPr/>
          <a:lstStyle/>
          <a:p>
            <a:fld id="{E5F5F000-6F02-0D4A-AE12-53456686C9A4}" type="slidenum">
              <a:rPr lang="en-US" smtClean="0"/>
              <a:pPr/>
              <a:t>19</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45A30E4-7FE4-4AED-A149-A0C5DD62F193}"/>
              </a:ext>
            </a:extLst>
          </p:cNvPr>
          <p:cNvSpPr>
            <a:spLocks noGrp="1"/>
          </p:cNvSpPr>
          <p:nvPr>
            <p:ph type="body" sz="quarter" idx="14"/>
          </p:nvPr>
        </p:nvSpPr>
        <p:spPr/>
        <p:txBody>
          <a:bodyPr vert="horz" wrap="square" lIns="0" tIns="45720" rIns="91440" bIns="45720" rtlCol="0" anchor="t">
            <a:spAutoFit/>
          </a:bodyPr>
          <a:lstStyle/>
          <a:p>
            <a:r>
              <a:rPr lang="en-GB">
                <a:solidFill>
                  <a:schemeClr val="tx1"/>
                </a:solidFill>
                <a:latin typeface="Arial Black"/>
              </a:rPr>
              <a:t>Abbreviations</a:t>
            </a:r>
            <a:endParaRPr lang="en-GB">
              <a:solidFill>
                <a:schemeClr val="tx1"/>
              </a:solidFill>
            </a:endParaRPr>
          </a:p>
        </p:txBody>
      </p:sp>
      <p:graphicFrame>
        <p:nvGraphicFramePr>
          <p:cNvPr id="9" name="Content Placeholder 8">
            <a:extLst>
              <a:ext uri="{FF2B5EF4-FFF2-40B4-BE49-F238E27FC236}">
                <a16:creationId xmlns:a16="http://schemas.microsoft.com/office/drawing/2014/main" id="{17E4451A-614B-3F6B-E696-00A6009DCF8D}"/>
              </a:ext>
            </a:extLst>
          </p:cNvPr>
          <p:cNvGraphicFramePr>
            <a:graphicFrameLocks noGrp="1"/>
          </p:cNvGraphicFramePr>
          <p:nvPr>
            <p:ph sz="quarter" idx="19"/>
            <p:extLst>
              <p:ext uri="{D42A27DB-BD31-4B8C-83A1-F6EECF244321}">
                <p14:modId xmlns:p14="http://schemas.microsoft.com/office/powerpoint/2010/main" val="399472914"/>
              </p:ext>
            </p:extLst>
          </p:nvPr>
        </p:nvGraphicFramePr>
        <p:xfrm>
          <a:off x="574905" y="2371427"/>
          <a:ext cx="6225267" cy="6166813"/>
        </p:xfrm>
        <a:graphic>
          <a:graphicData uri="http://schemas.openxmlformats.org/drawingml/2006/table">
            <a:tbl>
              <a:tblPr firstRow="1" bandRow="1">
                <a:tableStyleId>{5C22544A-7EE6-4342-B048-85BDC9FD1C3A}</a:tableStyleId>
              </a:tblPr>
              <a:tblGrid>
                <a:gridCol w="1194138">
                  <a:extLst>
                    <a:ext uri="{9D8B030D-6E8A-4147-A177-3AD203B41FA5}">
                      <a16:colId xmlns:a16="http://schemas.microsoft.com/office/drawing/2014/main" val="1202665855"/>
                    </a:ext>
                  </a:extLst>
                </a:gridCol>
                <a:gridCol w="5031129">
                  <a:extLst>
                    <a:ext uri="{9D8B030D-6E8A-4147-A177-3AD203B41FA5}">
                      <a16:colId xmlns:a16="http://schemas.microsoft.com/office/drawing/2014/main" val="3188036566"/>
                    </a:ext>
                  </a:extLst>
                </a:gridCol>
              </a:tblGrid>
              <a:tr h="370838">
                <a:tc>
                  <a:txBody>
                    <a:bodyPr/>
                    <a:lstStyle/>
                    <a:p>
                      <a:pPr lvl="0">
                        <a:lnSpc>
                          <a:spcPct val="100000"/>
                        </a:lnSpc>
                        <a:buNone/>
                      </a:pPr>
                      <a:r>
                        <a:rPr lang="en-GB" sz="1200" b="0">
                          <a:solidFill>
                            <a:schemeClr val="tx1"/>
                          </a:solidFill>
                          <a:latin typeface="Arial"/>
                          <a:cs typeface="Arial"/>
                        </a:rPr>
                        <a:t>AE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00000"/>
                        </a:lnSpc>
                        <a:buNone/>
                      </a:pPr>
                      <a:r>
                        <a:rPr lang="en-GB" sz="1200" b="0">
                          <a:solidFill>
                            <a:schemeClr val="tx1"/>
                          </a:solidFill>
                          <a:latin typeface="Arial"/>
                          <a:cs typeface="Arial"/>
                        </a:rPr>
                        <a:t>Approved Establishment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56961711"/>
                  </a:ext>
                </a:extLst>
              </a:tr>
              <a:tr h="370839">
                <a:tc>
                  <a:txBody>
                    <a:bodyPr/>
                    <a:lstStyle/>
                    <a:p>
                      <a:pPr lvl="0">
                        <a:lnSpc>
                          <a:spcPct val="100000"/>
                        </a:lnSpc>
                        <a:buNone/>
                      </a:pPr>
                      <a:r>
                        <a:rPr lang="en-GB" sz="1200" b="0">
                          <a:solidFill>
                            <a:schemeClr val="tx1"/>
                          </a:solidFill>
                          <a:latin typeface="Arial"/>
                          <a:cs typeface="Arial"/>
                        </a:rPr>
                        <a:t>EHO</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nSpc>
                          <a:spcPct val="100000"/>
                        </a:lnSpc>
                        <a:buNone/>
                      </a:pPr>
                      <a:r>
                        <a:rPr lang="en-GB" sz="1200" b="0">
                          <a:solidFill>
                            <a:schemeClr val="tx1"/>
                          </a:solidFill>
                          <a:latin typeface="Arial"/>
                          <a:cs typeface="Arial"/>
                        </a:rPr>
                        <a:t>Environmental Health Officer</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1140989095"/>
                  </a:ext>
                </a:extLst>
              </a:tr>
              <a:tr h="370838">
                <a:tc>
                  <a:txBody>
                    <a:bodyPr/>
                    <a:lstStyle/>
                    <a:p>
                      <a:pPr lvl="0">
                        <a:lnSpc>
                          <a:spcPct val="100000"/>
                        </a:lnSpc>
                        <a:buNone/>
                      </a:pPr>
                      <a:r>
                        <a:rPr lang="en-GB" sz="1200" b="0">
                          <a:solidFill>
                            <a:schemeClr val="tx1"/>
                          </a:solidFill>
                          <a:latin typeface="Arial"/>
                          <a:cs typeface="Arial"/>
                        </a:rPr>
                        <a:t>FED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00000"/>
                        </a:lnSpc>
                        <a:buNone/>
                      </a:pPr>
                      <a:r>
                        <a:rPr lang="en-GB" sz="1200" b="0">
                          <a:solidFill>
                            <a:schemeClr val="tx1"/>
                          </a:solidFill>
                          <a:latin typeface="Arial"/>
                          <a:cs typeface="Arial"/>
                        </a:rPr>
                        <a:t>Food Enforcement Database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64556165"/>
                  </a:ext>
                </a:extLst>
              </a:tr>
              <a:tr h="370838">
                <a:tc>
                  <a:txBody>
                    <a:bodyPr/>
                    <a:lstStyle/>
                    <a:p>
                      <a:pPr lvl="0">
                        <a:lnSpc>
                          <a:spcPct val="100000"/>
                        </a:lnSpc>
                        <a:buNone/>
                      </a:pPr>
                      <a:r>
                        <a:rPr lang="en-GB" sz="1200" b="0">
                          <a:solidFill>
                            <a:schemeClr val="tx1"/>
                          </a:solidFill>
                          <a:latin typeface="Arial"/>
                          <a:cs typeface="Arial"/>
                        </a:rPr>
                        <a:t>FSO</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00000"/>
                        </a:lnSpc>
                        <a:buNone/>
                      </a:pPr>
                      <a:r>
                        <a:rPr lang="en-GB" sz="1200" b="0">
                          <a:solidFill>
                            <a:schemeClr val="tx1"/>
                          </a:solidFill>
                          <a:latin typeface="Arial"/>
                          <a:cs typeface="Arial"/>
                        </a:rPr>
                        <a:t>Food Safety Officer</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83957336"/>
                  </a:ext>
                </a:extLst>
              </a:tr>
              <a:tr h="604229">
                <a:tc>
                  <a:txBody>
                    <a:bodyPr/>
                    <a:lstStyle/>
                    <a:p>
                      <a:pPr lvl="0">
                        <a:lnSpc>
                          <a:spcPct val="100000"/>
                        </a:lnSpc>
                        <a:buNone/>
                      </a:pPr>
                      <a:r>
                        <a:rPr lang="en-GB" sz="1200" b="0">
                          <a:solidFill>
                            <a:schemeClr val="tx1"/>
                          </a:solidFill>
                          <a:latin typeface="Arial"/>
                          <a:cs typeface="Arial"/>
                        </a:rPr>
                        <a:t>FTE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00000"/>
                        </a:lnSpc>
                        <a:buNone/>
                      </a:pPr>
                      <a:r>
                        <a:rPr lang="en-GB" sz="1200" b="0">
                          <a:solidFill>
                            <a:schemeClr val="tx1"/>
                          </a:solidFill>
                          <a:latin typeface="Arial"/>
                          <a:cs typeface="Arial"/>
                        </a:rPr>
                        <a:t>Full Time Equivalent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893744034"/>
                  </a:ext>
                </a:extLst>
              </a:tr>
              <a:tr h="370838">
                <a:tc>
                  <a:txBody>
                    <a:bodyPr/>
                    <a:lstStyle/>
                    <a:p>
                      <a:pPr lvl="0">
                        <a:lnSpc>
                          <a:spcPct val="100000"/>
                        </a:lnSpc>
                        <a:buNone/>
                      </a:pPr>
                      <a:r>
                        <a:rPr lang="en-GB" sz="1200" b="0">
                          <a:solidFill>
                            <a:schemeClr val="tx1"/>
                          </a:solidFill>
                          <a:latin typeface="Arial"/>
                          <a:cs typeface="Arial"/>
                        </a:rPr>
                        <a:t>FSS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00000"/>
                        </a:lnSpc>
                        <a:buNone/>
                      </a:pPr>
                      <a:r>
                        <a:rPr lang="en-GB" sz="1200" b="0">
                          <a:solidFill>
                            <a:schemeClr val="tx1"/>
                          </a:solidFill>
                          <a:latin typeface="Arial"/>
                          <a:cs typeface="Arial"/>
                        </a:rPr>
                        <a:t>Food Standards Scotland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1585512"/>
                  </a:ext>
                </a:extLst>
              </a:tr>
              <a:tr h="370838">
                <a:tc>
                  <a:txBody>
                    <a:bodyPr/>
                    <a:lstStyle/>
                    <a:p>
                      <a:pPr lvl="0">
                        <a:lnSpc>
                          <a:spcPct val="100000"/>
                        </a:lnSpc>
                        <a:buNone/>
                      </a:pPr>
                      <a:r>
                        <a:rPr lang="en-GB" sz="1200" b="0">
                          <a:solidFill>
                            <a:schemeClr val="tx1"/>
                          </a:solidFill>
                          <a:latin typeface="Arial"/>
                          <a:cs typeface="Arial"/>
                        </a:rPr>
                        <a:t>HACCP</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00000"/>
                        </a:lnSpc>
                        <a:buNone/>
                      </a:pPr>
                      <a:r>
                        <a:rPr lang="en-GB" sz="1200" b="0">
                          <a:solidFill>
                            <a:schemeClr val="tx1"/>
                          </a:solidFill>
                          <a:latin typeface="Arial"/>
                          <a:cs typeface="Arial"/>
                        </a:rPr>
                        <a:t>Hazard Analysis Critical Control Point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28629754"/>
                  </a:ext>
                </a:extLst>
              </a:tr>
              <a:tr h="370840">
                <a:tc>
                  <a:txBody>
                    <a:bodyPr/>
                    <a:lstStyle/>
                    <a:p>
                      <a:pPr>
                        <a:lnSpc>
                          <a:spcPct val="100000"/>
                        </a:lnSpc>
                      </a:pPr>
                      <a:r>
                        <a:rPr lang="en-GB" sz="1200" b="0">
                          <a:solidFill>
                            <a:schemeClr val="tx1"/>
                          </a:solidFill>
                          <a:latin typeface="Arial"/>
                          <a:cs typeface="Arial"/>
                        </a:rPr>
                        <a:t>HEPN</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a:lnSpc>
                          <a:spcPct val="100000"/>
                        </a:lnSpc>
                      </a:pPr>
                      <a:r>
                        <a:rPr lang="en-GB" sz="1200" b="0">
                          <a:solidFill>
                            <a:schemeClr val="tx1"/>
                          </a:solidFill>
                          <a:latin typeface="Arial"/>
                          <a:cs typeface="Arial"/>
                        </a:rPr>
                        <a:t>Hygiene Emergency Prohibition Notice</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4052199523"/>
                  </a:ext>
                </a:extLst>
              </a:tr>
              <a:tr h="370839">
                <a:tc>
                  <a:txBody>
                    <a:bodyPr/>
                    <a:lstStyle/>
                    <a:p>
                      <a:pPr lvl="0">
                        <a:lnSpc>
                          <a:spcPct val="100000"/>
                        </a:lnSpc>
                        <a:buNone/>
                      </a:pPr>
                      <a:r>
                        <a:rPr lang="en-GB" sz="1200" b="0">
                          <a:solidFill>
                            <a:schemeClr val="tx1"/>
                          </a:solidFill>
                          <a:latin typeface="Arial"/>
                          <a:cs typeface="Arial"/>
                        </a:rPr>
                        <a:t>HEPO</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00000"/>
                        </a:lnSpc>
                        <a:buNone/>
                      </a:pPr>
                      <a:r>
                        <a:rPr lang="en-GB" sz="1200" b="0">
                          <a:solidFill>
                            <a:schemeClr val="tx1"/>
                          </a:solidFill>
                          <a:latin typeface="Arial"/>
                          <a:cs typeface="Arial"/>
                        </a:rPr>
                        <a:t>Hygiene Emergency Prohibition Order</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103658249"/>
                  </a:ext>
                </a:extLst>
              </a:tr>
              <a:tr h="370840">
                <a:tc>
                  <a:txBody>
                    <a:bodyPr/>
                    <a:lstStyle/>
                    <a:p>
                      <a:pPr lvl="0">
                        <a:lnSpc>
                          <a:spcPct val="100000"/>
                        </a:lnSpc>
                        <a:buNone/>
                      </a:pPr>
                      <a:r>
                        <a:rPr lang="en-GB" sz="1200" b="0" i="0" u="none" strike="noStrike" noProof="0">
                          <a:solidFill>
                            <a:schemeClr val="tx1"/>
                          </a:solidFill>
                          <a:latin typeface="Arial"/>
                          <a:cs typeface="Arial"/>
                        </a:rPr>
                        <a:t>HIN</a:t>
                      </a:r>
                      <a:endParaRPr lang="en-US" sz="1200">
                        <a:latin typeface="Arial"/>
                        <a:cs typeface="Aria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00000"/>
                        </a:lnSpc>
                        <a:buNone/>
                      </a:pPr>
                      <a:r>
                        <a:rPr lang="en-GB" sz="1200" b="0" i="0" u="none" strike="noStrike" noProof="0">
                          <a:solidFill>
                            <a:srgbClr val="000000"/>
                          </a:solidFill>
                          <a:highlight>
                            <a:srgbClr val="FFFFFF"/>
                          </a:highlight>
                          <a:latin typeface="Arial"/>
                          <a:cs typeface="Arial"/>
                        </a:rPr>
                        <a:t>Hygiene Improvement Notice</a:t>
                      </a:r>
                      <a:endParaRPr lang="en-US" sz="1200">
                        <a:latin typeface="Arial"/>
                        <a:cs typeface="Aria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57692958"/>
                  </a:ext>
                </a:extLst>
              </a:tr>
              <a:tr h="370840">
                <a:tc>
                  <a:txBody>
                    <a:bodyPr/>
                    <a:lstStyle/>
                    <a:p>
                      <a:pPr>
                        <a:lnSpc>
                          <a:spcPct val="100000"/>
                        </a:lnSpc>
                      </a:pPr>
                      <a:r>
                        <a:rPr lang="en-GB" sz="1200" b="0">
                          <a:solidFill>
                            <a:schemeClr val="tx1"/>
                          </a:solidFill>
                          <a:latin typeface="Arial"/>
                          <a:cs typeface="Arial"/>
                        </a:rPr>
                        <a:t>IN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nSpc>
                          <a:spcPct val="100000"/>
                        </a:lnSpc>
                      </a:pPr>
                      <a:r>
                        <a:rPr lang="en-GB" sz="1200" b="0">
                          <a:solidFill>
                            <a:schemeClr val="tx1"/>
                          </a:solidFill>
                          <a:latin typeface="Arial"/>
                          <a:cs typeface="Arial"/>
                        </a:rPr>
                        <a:t>Improvement Notice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713919"/>
                  </a:ext>
                </a:extLst>
              </a:tr>
              <a:tr h="370839">
                <a:tc>
                  <a:txBody>
                    <a:bodyPr/>
                    <a:lstStyle/>
                    <a:p>
                      <a:pPr lvl="0">
                        <a:lnSpc>
                          <a:spcPct val="100000"/>
                        </a:lnSpc>
                        <a:buNone/>
                      </a:pPr>
                      <a:r>
                        <a:rPr lang="en-GB" sz="1200" b="0">
                          <a:solidFill>
                            <a:schemeClr val="tx1"/>
                          </a:solidFill>
                          <a:latin typeface="Arial"/>
                          <a:cs typeface="Arial"/>
                        </a:rPr>
                        <a:t>LA</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00000"/>
                        </a:lnSpc>
                        <a:buNone/>
                      </a:pPr>
                      <a:r>
                        <a:rPr lang="en-GB" sz="1200" b="0">
                          <a:solidFill>
                            <a:schemeClr val="tx1"/>
                          </a:solidFill>
                          <a:latin typeface="Arial"/>
                          <a:cs typeface="Arial"/>
                        </a:rPr>
                        <a:t>Local Authority</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21996045"/>
                  </a:ext>
                </a:extLst>
              </a:tr>
              <a:tr h="370838">
                <a:tc>
                  <a:txBody>
                    <a:bodyPr/>
                    <a:lstStyle/>
                    <a:p>
                      <a:pPr lvl="0">
                        <a:lnSpc>
                          <a:spcPct val="100000"/>
                        </a:lnSpc>
                        <a:buNone/>
                      </a:pPr>
                      <a:r>
                        <a:rPr lang="en-GB" sz="1200" b="0">
                          <a:solidFill>
                            <a:schemeClr val="tx1"/>
                          </a:solidFill>
                          <a:latin typeface="Arial"/>
                          <a:cs typeface="Arial"/>
                        </a:rPr>
                        <a:t>OCV</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00000"/>
                        </a:lnSpc>
                        <a:buNone/>
                      </a:pPr>
                      <a:r>
                        <a:rPr lang="en-GB" sz="1200" b="0">
                          <a:solidFill>
                            <a:schemeClr val="tx1"/>
                          </a:solidFill>
                          <a:latin typeface="Arial"/>
                          <a:cs typeface="Arial"/>
                        </a:rPr>
                        <a:t>Official Control Verification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58371130"/>
                  </a:ext>
                </a:extLst>
              </a:tr>
              <a:tr h="370840">
                <a:tc>
                  <a:txBody>
                    <a:bodyPr/>
                    <a:lstStyle/>
                    <a:p>
                      <a:pPr>
                        <a:lnSpc>
                          <a:spcPct val="100000"/>
                        </a:lnSpc>
                      </a:pPr>
                      <a:r>
                        <a:rPr lang="en-GB" sz="1200" b="0">
                          <a:solidFill>
                            <a:schemeClr val="tx1"/>
                          </a:solidFill>
                          <a:latin typeface="Arial"/>
                          <a:cs typeface="Arial"/>
                        </a:rPr>
                        <a:t>RAN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nSpc>
                          <a:spcPct val="100000"/>
                        </a:lnSpc>
                      </a:pPr>
                      <a:r>
                        <a:rPr lang="en-GB" sz="1200" b="0">
                          <a:solidFill>
                            <a:schemeClr val="tx1"/>
                          </a:solidFill>
                          <a:latin typeface="Arial"/>
                          <a:cs typeface="Arial"/>
                        </a:rPr>
                        <a:t>Remedial Action Notice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674231712"/>
                  </a:ext>
                </a:extLst>
              </a:tr>
              <a:tr h="370839">
                <a:tc>
                  <a:txBody>
                    <a:bodyPr/>
                    <a:lstStyle/>
                    <a:p>
                      <a:pPr lvl="0">
                        <a:lnSpc>
                          <a:spcPct val="100000"/>
                        </a:lnSpc>
                        <a:buNone/>
                      </a:pPr>
                      <a:r>
                        <a:rPr lang="en-GB" sz="1200" b="0">
                          <a:solidFill>
                            <a:schemeClr val="tx1"/>
                          </a:solidFill>
                          <a:latin typeface="Arial"/>
                          <a:cs typeface="Arial"/>
                        </a:rPr>
                        <a:t>SND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nSpc>
                          <a:spcPct val="100000"/>
                        </a:lnSpc>
                        <a:buNone/>
                      </a:pPr>
                      <a:r>
                        <a:rPr lang="en-GB" sz="1200" b="0">
                          <a:solidFill>
                            <a:schemeClr val="tx1"/>
                          </a:solidFill>
                          <a:latin typeface="Arial"/>
                          <a:cs typeface="Arial"/>
                        </a:rPr>
                        <a:t>Scottish National Database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35363313"/>
                  </a:ext>
                </a:extLst>
              </a:tr>
              <a:tr h="370840">
                <a:tc>
                  <a:txBody>
                    <a:bodyPr/>
                    <a:lstStyle/>
                    <a:p>
                      <a:pPr>
                        <a:lnSpc>
                          <a:spcPct val="100000"/>
                        </a:lnSpc>
                      </a:pPr>
                      <a:r>
                        <a:rPr lang="en-GB" sz="1200" b="0">
                          <a:solidFill>
                            <a:schemeClr val="tx1"/>
                          </a:solidFill>
                          <a:latin typeface="Arial"/>
                          <a:cs typeface="Arial"/>
                        </a:rPr>
                        <a:t>TME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1200" b="0">
                          <a:solidFill>
                            <a:schemeClr val="tx1"/>
                          </a:solidFill>
                          <a:latin typeface="Arial"/>
                          <a:cs typeface="Arial"/>
                        </a:rPr>
                        <a:t>Time Management Exercise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8096126"/>
                  </a:ext>
                </a:extLst>
              </a:tr>
            </a:tbl>
          </a:graphicData>
        </a:graphic>
      </p:graphicFrame>
    </p:spTree>
    <p:extLst>
      <p:ext uri="{BB962C8B-B14F-4D97-AF65-F5344CB8AC3E}">
        <p14:creationId xmlns:p14="http://schemas.microsoft.com/office/powerpoint/2010/main" val="59691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D5DE47-775F-7C90-961C-000647ACEE53}"/>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39835BB-C810-881A-9FC9-16CB790A9480}"/>
              </a:ext>
            </a:extLst>
          </p:cNvPr>
          <p:cNvSpPr>
            <a:spLocks noGrp="1"/>
          </p:cNvSpPr>
          <p:nvPr>
            <p:ph type="sldNum" sz="quarter" idx="12"/>
          </p:nvPr>
        </p:nvSpPr>
        <p:spPr/>
        <p:txBody>
          <a:bodyPr/>
          <a:lstStyle/>
          <a:p>
            <a:fld id="{E5F5F000-6F02-0D4A-AE12-53456686C9A4}" type="slidenum">
              <a:rPr lang="en-US" smtClean="0"/>
              <a:pPr/>
              <a:t>2</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E90B168-2EB3-7062-2D2C-4ADDB88D4A19}"/>
              </a:ext>
            </a:extLst>
          </p:cNvPr>
          <p:cNvSpPr>
            <a:spLocks noGrp="1"/>
          </p:cNvSpPr>
          <p:nvPr>
            <p:ph sz="quarter" idx="19"/>
          </p:nvPr>
        </p:nvSpPr>
        <p:spPr>
          <a:xfrm>
            <a:off x="558871" y="3060702"/>
            <a:ext cx="11064729" cy="5102085"/>
          </a:xfrm>
        </p:spPr>
        <p:txBody>
          <a:bodyPr vert="horz" lIns="91440" tIns="45720" rIns="91440" bIns="45720" rtlCol="0" anchor="t">
            <a:normAutofit/>
          </a:bodyPr>
          <a:lstStyle/>
          <a:p>
            <a:pPr marL="192405" indent="-192405"/>
            <a:r>
              <a:rPr lang="en-GB" b="1" dirty="0"/>
              <a:t>Audit Aim </a:t>
            </a:r>
            <a:endParaRPr lang="en-US" dirty="0"/>
          </a:p>
          <a:p>
            <a:endParaRPr lang="en-GB" dirty="0"/>
          </a:p>
          <a:p>
            <a:pPr marL="285750" indent="-285750">
              <a:buFont typeface="Arial" panose="020B0604020202020204" pitchFamily="34" charset="0"/>
              <a:buChar char="•"/>
            </a:pPr>
            <a:r>
              <a:rPr lang="en-GB" dirty="0"/>
              <a:t>The aim of the audit programme is to assess and verify the arrangements in place at Local Authorities to ensure the adequate and effective delivery of Official Controls, specifically enforcement actions in LA enforced establishments. </a:t>
            </a:r>
          </a:p>
          <a:p>
            <a:pPr marL="0" indent="0"/>
            <a:endParaRPr lang="en-GB" dirty="0"/>
          </a:p>
          <a:p>
            <a:pPr marL="192405" indent="-192405"/>
            <a:r>
              <a:rPr lang="en-GB" b="1" dirty="0"/>
              <a:t>Audit Scope </a:t>
            </a:r>
          </a:p>
          <a:p>
            <a:endParaRPr lang="en-GB" dirty="0"/>
          </a:p>
          <a:p>
            <a:pPr marL="285750" indent="-285750">
              <a:buFont typeface="Arial" panose="020B0604020202020204" pitchFamily="34" charset="0"/>
              <a:buChar char="•"/>
            </a:pPr>
            <a:r>
              <a:rPr lang="en-GB" dirty="0">
                <a:latin typeface="Arial"/>
                <a:cs typeface="Arial"/>
              </a:rPr>
              <a:t>The audit covered the organisation, planning, implementation, and review of official controls carried out by Midlothian, Renfrewshire, North Ayrshire, Angus, Falkirk, and South Ayrshire Councils' Environmental Health Services. </a:t>
            </a:r>
          </a:p>
          <a:p>
            <a:pPr marL="285750" indent="-285750">
              <a:buFont typeface="Arial" panose="020B0604020202020204" pitchFamily="34" charset="0"/>
              <a:buChar char="•"/>
            </a:pPr>
            <a:endParaRPr lang="en-GB" dirty="0"/>
          </a:p>
          <a:p>
            <a:pPr marL="0" indent="0"/>
            <a:r>
              <a:rPr lang="en-GB" b="1" dirty="0"/>
              <a:t>Audit Process </a:t>
            </a:r>
          </a:p>
          <a:p>
            <a:pPr marL="0" indent="0"/>
            <a:endParaRPr lang="en-GB" dirty="0"/>
          </a:p>
          <a:p>
            <a:pPr marL="285750" indent="-285750">
              <a:buFont typeface="Arial" panose="020B0604020202020204" pitchFamily="34" charset="0"/>
              <a:buChar char="•"/>
            </a:pPr>
            <a:r>
              <a:rPr lang="en-GB" dirty="0">
                <a:latin typeface="Arial"/>
                <a:cs typeface="Arial"/>
              </a:rPr>
              <a:t>The Audit primarily consisted of a documentation review and one online meeting with an Audit Liaison Officer over the course of approximately ten days in each case.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The findings are presented here as a complete, integrated overall summary report.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pSp>
        <p:nvGrpSpPr>
          <p:cNvPr id="12" name="Group 11">
            <a:extLst>
              <a:ext uri="{FF2B5EF4-FFF2-40B4-BE49-F238E27FC236}">
                <a16:creationId xmlns:a16="http://schemas.microsoft.com/office/drawing/2014/main" id="{18BEB6DB-E932-FE53-21BE-A82173031E94}"/>
              </a:ext>
            </a:extLst>
          </p:cNvPr>
          <p:cNvGrpSpPr/>
          <p:nvPr/>
        </p:nvGrpSpPr>
        <p:grpSpPr>
          <a:xfrm>
            <a:off x="562618" y="1411457"/>
            <a:ext cx="7102934" cy="1527858"/>
            <a:chOff x="0" y="2554839"/>
            <a:chExt cx="7102934" cy="1619058"/>
          </a:xfrm>
        </p:grpSpPr>
        <p:sp>
          <p:nvSpPr>
            <p:cNvPr id="13" name="object 31">
              <a:extLst>
                <a:ext uri="{FF2B5EF4-FFF2-40B4-BE49-F238E27FC236}">
                  <a16:creationId xmlns:a16="http://schemas.microsoft.com/office/drawing/2014/main" id="{54204479-1CE9-CACC-A58C-54462BB852E2}"/>
                </a:ext>
              </a:extLst>
            </p:cNvPr>
            <p:cNvSpPr/>
            <p:nvPr/>
          </p:nvSpPr>
          <p:spPr>
            <a:xfrm>
              <a:off x="510364" y="2666203"/>
              <a:ext cx="6592570" cy="1080149"/>
            </a:xfrm>
            <a:custGeom>
              <a:avLst/>
              <a:gdLst/>
              <a:ahLst/>
              <a:cxnLst/>
              <a:rect l="l" t="t" r="r" b="b"/>
              <a:pathLst>
                <a:path w="6592570" h="1236979">
                  <a:moveTo>
                    <a:pt x="6441249" y="0"/>
                  </a:moveTo>
                  <a:lnTo>
                    <a:pt x="151180" y="0"/>
                  </a:lnTo>
                  <a:lnTo>
                    <a:pt x="103397" y="7707"/>
                  </a:lnTo>
                  <a:lnTo>
                    <a:pt x="61897" y="29170"/>
                  </a:lnTo>
                  <a:lnTo>
                    <a:pt x="29170" y="61897"/>
                  </a:lnTo>
                  <a:lnTo>
                    <a:pt x="7707" y="103397"/>
                  </a:lnTo>
                  <a:lnTo>
                    <a:pt x="0" y="151180"/>
                  </a:lnTo>
                  <a:lnTo>
                    <a:pt x="0" y="1085646"/>
                  </a:lnTo>
                  <a:lnTo>
                    <a:pt x="7707" y="1133429"/>
                  </a:lnTo>
                  <a:lnTo>
                    <a:pt x="29170" y="1174930"/>
                  </a:lnTo>
                  <a:lnTo>
                    <a:pt x="61897" y="1207657"/>
                  </a:lnTo>
                  <a:lnTo>
                    <a:pt x="103397" y="1229119"/>
                  </a:lnTo>
                  <a:lnTo>
                    <a:pt x="151180" y="1236827"/>
                  </a:lnTo>
                  <a:lnTo>
                    <a:pt x="6441249" y="1236827"/>
                  </a:lnTo>
                  <a:lnTo>
                    <a:pt x="6489037" y="1229119"/>
                  </a:lnTo>
                  <a:lnTo>
                    <a:pt x="6530538" y="1207657"/>
                  </a:lnTo>
                  <a:lnTo>
                    <a:pt x="6563263" y="1174930"/>
                  </a:lnTo>
                  <a:lnTo>
                    <a:pt x="6584723" y="1133429"/>
                  </a:lnTo>
                  <a:lnTo>
                    <a:pt x="6592430" y="1085646"/>
                  </a:lnTo>
                  <a:lnTo>
                    <a:pt x="6592430" y="151180"/>
                  </a:lnTo>
                  <a:lnTo>
                    <a:pt x="6584723" y="103397"/>
                  </a:lnTo>
                  <a:lnTo>
                    <a:pt x="6563263" y="61897"/>
                  </a:lnTo>
                  <a:lnTo>
                    <a:pt x="6530538" y="29170"/>
                  </a:lnTo>
                  <a:lnTo>
                    <a:pt x="6489037" y="7707"/>
                  </a:lnTo>
                  <a:lnTo>
                    <a:pt x="6441249" y="0"/>
                  </a:lnTo>
                  <a:close/>
                </a:path>
              </a:pathLst>
            </a:custGeom>
            <a:solidFill>
              <a:srgbClr val="3D2B56"/>
            </a:solidFill>
          </p:spPr>
          <p:txBody>
            <a:bodyPr wrap="square" lIns="0" tIns="0" rIns="0" bIns="0" rtlCol="0"/>
            <a:lstStyle/>
            <a:p>
              <a:pPr algn="ctr"/>
              <a:r>
                <a:rPr lang="en-GB" sz="3600">
                  <a:solidFill>
                    <a:schemeClr val="bg1"/>
                  </a:solidFill>
                  <a:latin typeface="Arial" panose="020B0604020202020204" pitchFamily="34" charset="0"/>
                  <a:cs typeface="Arial" panose="020B0604020202020204" pitchFamily="34" charset="0"/>
                </a:rPr>
                <a:t>Introduction</a:t>
              </a:r>
              <a:endParaRPr sz="3600">
                <a:solidFill>
                  <a:schemeClr val="bg1"/>
                </a:solidFill>
              </a:endParaRPr>
            </a:p>
          </p:txBody>
        </p:sp>
        <p:sp>
          <p:nvSpPr>
            <p:cNvPr id="14" name="object 32">
              <a:extLst>
                <a:ext uri="{FF2B5EF4-FFF2-40B4-BE49-F238E27FC236}">
                  <a16:creationId xmlns:a16="http://schemas.microsoft.com/office/drawing/2014/main" id="{D23180CE-5C66-D2D5-F961-012D805BE3FC}"/>
                </a:ext>
              </a:extLst>
            </p:cNvPr>
            <p:cNvSpPr/>
            <p:nvPr/>
          </p:nvSpPr>
          <p:spPr>
            <a:xfrm>
              <a:off x="0" y="2823252"/>
              <a:ext cx="881380" cy="1350645"/>
            </a:xfrm>
            <a:custGeom>
              <a:avLst/>
              <a:gdLst/>
              <a:ahLst/>
              <a:cxnLst/>
              <a:rect l="l" t="t" r="r" b="b"/>
              <a:pathLst>
                <a:path w="881380" h="1350645">
                  <a:moveTo>
                    <a:pt x="866700" y="0"/>
                  </a:moveTo>
                  <a:lnTo>
                    <a:pt x="426010" y="0"/>
                  </a:lnTo>
                  <a:lnTo>
                    <a:pt x="385641" y="2348"/>
                  </a:lnTo>
                  <a:lnTo>
                    <a:pt x="345269" y="10194"/>
                  </a:lnTo>
                  <a:lnTo>
                    <a:pt x="307098" y="24742"/>
                  </a:lnTo>
                  <a:lnTo>
                    <a:pt x="273330" y="47193"/>
                  </a:lnTo>
                  <a:lnTo>
                    <a:pt x="235024" y="82990"/>
                  </a:lnTo>
                  <a:lnTo>
                    <a:pt x="197994" y="121551"/>
                  </a:lnTo>
                  <a:lnTo>
                    <a:pt x="162116" y="161303"/>
                  </a:lnTo>
                  <a:lnTo>
                    <a:pt x="127267" y="200672"/>
                  </a:lnTo>
                  <a:lnTo>
                    <a:pt x="102132" y="228138"/>
                  </a:lnTo>
                  <a:lnTo>
                    <a:pt x="75604" y="259018"/>
                  </a:lnTo>
                  <a:lnTo>
                    <a:pt x="53133" y="292328"/>
                  </a:lnTo>
                  <a:lnTo>
                    <a:pt x="40171" y="327088"/>
                  </a:lnTo>
                  <a:lnTo>
                    <a:pt x="33991" y="365340"/>
                  </a:lnTo>
                  <a:lnTo>
                    <a:pt x="34788" y="390739"/>
                  </a:lnTo>
                  <a:lnTo>
                    <a:pt x="45130" y="414669"/>
                  </a:lnTo>
                  <a:lnTo>
                    <a:pt x="67590" y="448513"/>
                  </a:lnTo>
                  <a:lnTo>
                    <a:pt x="63335" y="456750"/>
                  </a:lnTo>
                  <a:lnTo>
                    <a:pt x="62937" y="470309"/>
                  </a:lnTo>
                  <a:lnTo>
                    <a:pt x="67313" y="498923"/>
                  </a:lnTo>
                  <a:lnTo>
                    <a:pt x="77382" y="552322"/>
                  </a:lnTo>
                  <a:lnTo>
                    <a:pt x="0" y="625017"/>
                  </a:lnTo>
                  <a:lnTo>
                    <a:pt x="0" y="1350640"/>
                  </a:lnTo>
                  <a:lnTo>
                    <a:pt x="383426" y="968628"/>
                  </a:lnTo>
                  <a:lnTo>
                    <a:pt x="401008" y="949653"/>
                  </a:lnTo>
                  <a:lnTo>
                    <a:pt x="420549" y="929020"/>
                  </a:lnTo>
                  <a:lnTo>
                    <a:pt x="441880" y="911764"/>
                  </a:lnTo>
                  <a:lnTo>
                    <a:pt x="464833" y="902919"/>
                  </a:lnTo>
                  <a:lnTo>
                    <a:pt x="475571" y="902262"/>
                  </a:lnTo>
                  <a:lnTo>
                    <a:pt x="634622" y="902262"/>
                  </a:lnTo>
                  <a:lnTo>
                    <a:pt x="651295" y="899210"/>
                  </a:lnTo>
                  <a:lnTo>
                    <a:pt x="700467" y="882774"/>
                  </a:lnTo>
                  <a:lnTo>
                    <a:pt x="786397" y="826528"/>
                  </a:lnTo>
                  <a:lnTo>
                    <a:pt x="781718" y="823717"/>
                  </a:lnTo>
                  <a:lnTo>
                    <a:pt x="510236" y="663968"/>
                  </a:lnTo>
                  <a:lnTo>
                    <a:pt x="520671" y="658551"/>
                  </a:lnTo>
                  <a:lnTo>
                    <a:pt x="580466" y="597033"/>
                  </a:lnTo>
                  <a:lnTo>
                    <a:pt x="614033" y="528815"/>
                  </a:lnTo>
                  <a:lnTo>
                    <a:pt x="636499" y="462594"/>
                  </a:lnTo>
                  <a:lnTo>
                    <a:pt x="639500" y="417671"/>
                  </a:lnTo>
                  <a:lnTo>
                    <a:pt x="618998" y="373481"/>
                  </a:lnTo>
                  <a:lnTo>
                    <a:pt x="570955" y="309460"/>
                  </a:lnTo>
                  <a:lnTo>
                    <a:pt x="672395" y="309460"/>
                  </a:lnTo>
                  <a:lnTo>
                    <a:pt x="724638" y="297893"/>
                  </a:lnTo>
                  <a:lnTo>
                    <a:pt x="800101" y="248742"/>
                  </a:lnTo>
                  <a:lnTo>
                    <a:pt x="854027" y="191970"/>
                  </a:lnTo>
                  <a:lnTo>
                    <a:pt x="878939" y="147135"/>
                  </a:lnTo>
                  <a:lnTo>
                    <a:pt x="881082" y="90918"/>
                  </a:lnTo>
                  <a:lnTo>
                    <a:pt x="866700" y="0"/>
                  </a:lnTo>
                  <a:close/>
                </a:path>
                <a:path w="881380" h="1350645">
                  <a:moveTo>
                    <a:pt x="634622" y="902262"/>
                  </a:moveTo>
                  <a:lnTo>
                    <a:pt x="475571" y="902262"/>
                  </a:lnTo>
                  <a:lnTo>
                    <a:pt x="486336" y="902692"/>
                  </a:lnTo>
                  <a:lnTo>
                    <a:pt x="497104" y="903781"/>
                  </a:lnTo>
                  <a:lnTo>
                    <a:pt x="507848" y="905103"/>
                  </a:lnTo>
                  <a:lnTo>
                    <a:pt x="543764" y="908201"/>
                  </a:lnTo>
                  <a:lnTo>
                    <a:pt x="579876" y="908548"/>
                  </a:lnTo>
                  <a:lnTo>
                    <a:pt x="615837" y="905700"/>
                  </a:lnTo>
                  <a:lnTo>
                    <a:pt x="634622" y="902262"/>
                  </a:lnTo>
                  <a:close/>
                </a:path>
                <a:path w="881380" h="1350645">
                  <a:moveTo>
                    <a:pt x="672395" y="309460"/>
                  </a:moveTo>
                  <a:lnTo>
                    <a:pt x="570955" y="309460"/>
                  </a:lnTo>
                  <a:lnTo>
                    <a:pt x="593539" y="313194"/>
                  </a:lnTo>
                  <a:lnTo>
                    <a:pt x="650276" y="314358"/>
                  </a:lnTo>
                  <a:lnTo>
                    <a:pt x="672395" y="309460"/>
                  </a:lnTo>
                  <a:close/>
                </a:path>
              </a:pathLst>
            </a:custGeom>
            <a:solidFill>
              <a:srgbClr val="E3E48D"/>
            </a:solidFill>
          </p:spPr>
          <p:txBody>
            <a:bodyPr wrap="square" lIns="0" tIns="0" rIns="0" bIns="0" rtlCol="0"/>
            <a:lstStyle/>
            <a:p>
              <a:endParaRPr/>
            </a:p>
          </p:txBody>
        </p:sp>
        <p:sp>
          <p:nvSpPr>
            <p:cNvPr id="15" name="object 33">
              <a:extLst>
                <a:ext uri="{FF2B5EF4-FFF2-40B4-BE49-F238E27FC236}">
                  <a16:creationId xmlns:a16="http://schemas.microsoft.com/office/drawing/2014/main" id="{98DBD46A-A567-7B0F-BD59-1E525EC0FE33}"/>
                </a:ext>
              </a:extLst>
            </p:cNvPr>
            <p:cNvSpPr/>
            <p:nvPr/>
          </p:nvSpPr>
          <p:spPr>
            <a:xfrm>
              <a:off x="510364" y="3487493"/>
              <a:ext cx="370840" cy="161925"/>
            </a:xfrm>
            <a:custGeom>
              <a:avLst/>
              <a:gdLst/>
              <a:ahLst/>
              <a:cxnLst/>
              <a:rect l="l" t="t" r="r" b="b"/>
              <a:pathLst>
                <a:path w="370840" h="161925">
                  <a:moveTo>
                    <a:pt x="0" y="0"/>
                  </a:moveTo>
                  <a:lnTo>
                    <a:pt x="0" y="10401"/>
                  </a:lnTo>
                  <a:lnTo>
                    <a:pt x="7707" y="58184"/>
                  </a:lnTo>
                  <a:lnTo>
                    <a:pt x="29170" y="99684"/>
                  </a:lnTo>
                  <a:lnTo>
                    <a:pt x="61897" y="132411"/>
                  </a:lnTo>
                  <a:lnTo>
                    <a:pt x="103397" y="153874"/>
                  </a:lnTo>
                  <a:lnTo>
                    <a:pt x="151180" y="161582"/>
                  </a:lnTo>
                  <a:lnTo>
                    <a:pt x="370306" y="161582"/>
                  </a:lnTo>
                  <a:lnTo>
                    <a:pt x="321030" y="13258"/>
                  </a:lnTo>
                  <a:lnTo>
                    <a:pt x="0" y="0"/>
                  </a:lnTo>
                  <a:close/>
                </a:path>
              </a:pathLst>
            </a:custGeom>
            <a:solidFill>
              <a:srgbClr val="3D2B56"/>
            </a:solidFill>
          </p:spPr>
          <p:txBody>
            <a:bodyPr wrap="square" lIns="0" tIns="0" rIns="0" bIns="0" rtlCol="0"/>
            <a:lstStyle/>
            <a:p>
              <a:endParaRPr/>
            </a:p>
          </p:txBody>
        </p:sp>
        <p:sp>
          <p:nvSpPr>
            <p:cNvPr id="16" name="object 34">
              <a:extLst>
                <a:ext uri="{FF2B5EF4-FFF2-40B4-BE49-F238E27FC236}">
                  <a16:creationId xmlns:a16="http://schemas.microsoft.com/office/drawing/2014/main" id="{95BF39E4-174A-AEA4-65E5-50E640F57064}"/>
                </a:ext>
              </a:extLst>
            </p:cNvPr>
            <p:cNvSpPr txBox="1"/>
            <p:nvPr/>
          </p:nvSpPr>
          <p:spPr>
            <a:xfrm>
              <a:off x="1047851" y="2554839"/>
              <a:ext cx="5748954" cy="226600"/>
            </a:xfrm>
            <a:prstGeom prst="rect">
              <a:avLst/>
            </a:prstGeom>
          </p:spPr>
          <p:txBody>
            <a:bodyPr vert="horz" wrap="square" lIns="0" tIns="12700" rIns="0" bIns="0" rtlCol="0">
              <a:spAutoFit/>
            </a:bodyPr>
            <a:lstStyle/>
            <a:p>
              <a:pPr marL="12700" marR="5080">
                <a:lnSpc>
                  <a:spcPct val="107200"/>
                </a:lnSpc>
                <a:spcBef>
                  <a:spcPts val="100"/>
                </a:spcBef>
              </a:pPr>
              <a:endParaRPr sz="1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500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7EFDED-1956-3A2B-8467-674E1D6A811A}"/>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A61E5743-B9E6-25F9-6E3E-0BAC90BE1050}"/>
              </a:ext>
            </a:extLst>
          </p:cNvPr>
          <p:cNvSpPr>
            <a:spLocks noGrp="1"/>
          </p:cNvSpPr>
          <p:nvPr>
            <p:ph type="sldNum" sz="quarter" idx="12"/>
          </p:nvPr>
        </p:nvSpPr>
        <p:spPr/>
        <p:txBody>
          <a:bodyPr/>
          <a:lstStyle/>
          <a:p>
            <a:fld id="{E5F5F000-6F02-0D4A-AE12-53456686C9A4}" type="slidenum">
              <a:rPr lang="en-US" smtClean="0"/>
              <a:pPr/>
              <a:t>3</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CDC2735-8DB3-A388-DBCB-3304A91ACCE9}"/>
              </a:ext>
            </a:extLst>
          </p:cNvPr>
          <p:cNvSpPr>
            <a:spLocks noGrp="1"/>
          </p:cNvSpPr>
          <p:nvPr>
            <p:ph sz="quarter" idx="18"/>
          </p:nvPr>
        </p:nvSpPr>
        <p:spPr>
          <a:xfrm>
            <a:off x="3934756" y="1587675"/>
            <a:ext cx="7169247" cy="596865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ndParaRPr>
          </a:p>
          <a:p>
            <a:pPr marL="0" indent="0">
              <a:defRPr/>
            </a:pPr>
            <a:endParaRPr lang="en-GB">
              <a:solidFill>
                <a:prstClr val="black"/>
              </a:solidFill>
              <a:latin typeface="Arial"/>
              <a:cs typeface="Arial"/>
            </a:endParaRPr>
          </a:p>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endParaRPr lang="en-GB">
              <a:latin typeface="Arial"/>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a:ln>
                <a:noFill/>
              </a:ln>
              <a:solidFill>
                <a:prstClr val="black"/>
              </a:solidFill>
              <a:effectLst/>
              <a:uLnTx/>
              <a:uFillTx/>
            </a:endParaRPr>
          </a:p>
          <a:p>
            <a:pPr marL="285750" indent="-285750">
              <a:buFont typeface="Arial" panose="020B0604020202020204" pitchFamily="34" charset="0"/>
              <a:buChar char="•"/>
              <a:defRPr/>
            </a:pPr>
            <a:endParaRPr lang="en-GB">
              <a:solidFill>
                <a:prstClr val="black"/>
              </a:solidFill>
              <a:latin typeface="Arial"/>
              <a:ea typeface="Times New Roman" panose="02020603050405020304" pitchFamily="18" charset="0"/>
              <a:cs typeface="Arial"/>
            </a:endParaRPr>
          </a:p>
          <a:p>
            <a:pPr marL="0" indent="0">
              <a:defRPr/>
            </a:pPr>
            <a:endParaRPr lang="en-GB">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effectLst/>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r>
              <a:rPr lang="en-GB">
                <a:effectLst/>
                <a:latin typeface="Arial"/>
                <a:ea typeface="Times New Roman" panose="02020603050405020304" pitchFamily="18" charset="0"/>
                <a:cs typeface="Arial"/>
              </a:rPr>
              <a:t> </a:t>
            </a:r>
          </a:p>
          <a:p>
            <a:pPr marL="0" indent="0">
              <a:defRPr/>
            </a:pPr>
            <a:endParaRPr lang="en-GB">
              <a:effectLst/>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ea typeface="Times New Roman" panose="02020603050405020304" pitchFamily="18" charset="0"/>
            </a:endParaRPr>
          </a:p>
          <a:p>
            <a:pPr marL="0" marR="0" lvl="0" indent="0" algn="l" defTabSz="257188" rtl="0" eaLnBrk="1" fontAlgn="auto" latinLnBrk="0" hangingPunct="1">
              <a:lnSpc>
                <a:spcPct val="100000"/>
              </a:lnSpc>
              <a:spcBef>
                <a:spcPct val="20000"/>
              </a:spcBef>
              <a:spcAft>
                <a:spcPts val="0"/>
              </a:spcAft>
              <a:buClrTx/>
              <a:buSzTx/>
              <a:tabLst/>
              <a:defRPr/>
            </a:pPr>
            <a:endParaRPr lang="en-GB">
              <a:highlight>
                <a:srgbClr val="FFFF00"/>
              </a:highlight>
              <a:ea typeface="Times New Roman" panose="02020603050405020304" pitchFamily="18" charset="0"/>
            </a:endParaRPr>
          </a:p>
          <a:p>
            <a:pPr marL="285750" indent="-285750">
              <a:buFont typeface="Arial" panose="020B0604020202020204" pitchFamily="34" charset="0"/>
              <a:buChar char="•"/>
              <a:defRPr/>
            </a:pPr>
            <a:endParaRPr lang="en-GB">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a:effectLst/>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19668541-748B-98C7-578C-0322D195AF21}"/>
              </a:ext>
            </a:extLst>
          </p:cNvPr>
          <p:cNvSpPr/>
          <p:nvPr/>
        </p:nvSpPr>
        <p:spPr>
          <a:xfrm>
            <a:off x="831566" y="2771790"/>
            <a:ext cx="2361444" cy="2288853"/>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2000">
                <a:latin typeface="Arial"/>
                <a:cs typeface="Arial"/>
              </a:rPr>
              <a:t>Governance, Organisation &amp; Management </a:t>
            </a:r>
          </a:p>
        </p:txBody>
      </p:sp>
      <p:sp>
        <p:nvSpPr>
          <p:cNvPr id="4" name="Content Placeholder 4">
            <a:extLst>
              <a:ext uri="{FF2B5EF4-FFF2-40B4-BE49-F238E27FC236}">
                <a16:creationId xmlns:a16="http://schemas.microsoft.com/office/drawing/2014/main" id="{447EA152-4E3D-6975-F26E-356D25C676FB}"/>
              </a:ext>
            </a:extLst>
          </p:cNvPr>
          <p:cNvSpPr txBox="1">
            <a:spLocks/>
          </p:cNvSpPr>
          <p:nvPr/>
        </p:nvSpPr>
        <p:spPr>
          <a:xfrm>
            <a:off x="3974108" y="1531540"/>
            <a:ext cx="7171200" cy="5968800"/>
          </a:xfrm>
          <a:prstGeom prst="rect">
            <a:avLst/>
          </a:prstGeom>
        </p:spPr>
        <p:txBody>
          <a:bodyPr vert="horz" lIns="91440" tIns="45720" rIns="91440" bIns="45720" rtlCol="0" anchor="t">
            <a:normAutofit lnSpcReduction="10000"/>
          </a:bodyPr>
          <a:lstStyle>
            <a:lvl1pPr marL="192891" indent="-192891" algn="l" defTabSz="257188" rtl="0" eaLnBrk="1" latinLnBrk="0" hangingPunct="1">
              <a:spcBef>
                <a:spcPct val="20000"/>
              </a:spcBef>
              <a:buFontTx/>
              <a:buNone/>
              <a:defRPr sz="1600" kern="1200">
                <a:solidFill>
                  <a:schemeClr val="tx1"/>
                </a:solidFill>
                <a:latin typeface="Arial" panose="020B0604020202020204" pitchFamily="34" charset="0"/>
                <a:ea typeface="+mn-ea"/>
                <a:cs typeface="Arial" panose="020B0604020202020204" pitchFamily="34" charset="0"/>
              </a:defRPr>
            </a:lvl1pPr>
            <a:lvl2pPr marL="417931" indent="-160743" algn="l" defTabSz="257188"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642970" indent="-128595" algn="l" defTabSz="257188" rtl="0" eaLnBrk="1" latinLnBrk="0" hangingPunct="1">
              <a:spcBef>
                <a:spcPct val="20000"/>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900158" indent="-128595" algn="l" defTabSz="257188"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346" indent="-128595" algn="l" defTabSz="257188"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a:lstStyle>
          <a:p>
            <a:pPr marL="285750" indent="-285750">
              <a:buFont typeface="Arial" panose="020B0604020202020204" pitchFamily="34" charset="0"/>
              <a:buChar char="•"/>
              <a:defRPr/>
            </a:pPr>
            <a:endParaRPr lang="en-GB" sz="1400">
              <a:solidFill>
                <a:prstClr val="black"/>
              </a:solidFill>
            </a:endParaRPr>
          </a:p>
          <a:p>
            <a:pPr marL="285750" indent="-285750">
              <a:buFont typeface="Arial" panose="020B0604020202020204" pitchFamily="34" charset="0"/>
              <a:buChar char="•"/>
              <a:defRPr/>
            </a:pPr>
            <a:endParaRPr lang="en-GB" sz="1400">
              <a:solidFill>
                <a:prstClr val="black"/>
              </a:solidFill>
            </a:endParaRPr>
          </a:p>
          <a:p>
            <a:pPr marL="285750" indent="-285750">
              <a:buFont typeface="Arial" panose="020B0604020202020204" pitchFamily="34" charset="0"/>
              <a:buChar char="•"/>
              <a:defRPr/>
            </a:pPr>
            <a:r>
              <a:rPr lang="en-GB" sz="1400">
                <a:solidFill>
                  <a:prstClr val="black"/>
                </a:solidFill>
                <a:latin typeface="Arial"/>
                <a:cs typeface="Arial"/>
              </a:rPr>
              <a:t>All six authorities had Food Service Plans in place that had been approved at senior levels, with clear structures for official controls, inspection scheduling and out-of-hours arrangements. </a:t>
            </a:r>
            <a:endParaRPr lang="en-GB" sz="1400">
              <a:solidFill>
                <a:prstClr val="black"/>
              </a:solidFill>
            </a:endParaRPr>
          </a:p>
          <a:p>
            <a:pPr marL="285750" indent="-285750">
              <a:buFont typeface="Arial" panose="020B0604020202020204" pitchFamily="34" charset="0"/>
              <a:buChar char="•"/>
              <a:defRPr/>
            </a:pPr>
            <a:endParaRPr lang="en-GB" sz="1400">
              <a:solidFill>
                <a:prstClr val="black"/>
              </a:solidFill>
            </a:endParaRPr>
          </a:p>
          <a:p>
            <a:pPr marL="285750" indent="-285750">
              <a:buFont typeface="Arial" panose="020B0604020202020204" pitchFamily="34" charset="0"/>
              <a:buChar char="•"/>
              <a:defRPr/>
            </a:pPr>
            <a:r>
              <a:rPr lang="en-GB" sz="1400">
                <a:solidFill>
                  <a:prstClr val="black"/>
                </a:solidFill>
                <a:latin typeface="Arial"/>
                <a:cs typeface="Arial"/>
              </a:rPr>
              <a:t>All manage significant numbers of registered food premises (1000 – 1700 in each) and multiple Approved Establishments (6-16).</a:t>
            </a:r>
          </a:p>
          <a:p>
            <a:pPr marL="285750" indent="-285750">
              <a:buFont typeface="Arial" panose="020B0604020202020204" pitchFamily="34" charset="0"/>
              <a:buChar char="•"/>
              <a:defRPr/>
            </a:pPr>
            <a:endParaRPr lang="en-GB" sz="1400">
              <a:solidFill>
                <a:prstClr val="black"/>
              </a:solidFill>
            </a:endParaRPr>
          </a:p>
          <a:p>
            <a:pPr marL="285750" indent="-285750">
              <a:buFont typeface="Arial" panose="020B0604020202020204" pitchFamily="34" charset="0"/>
              <a:buChar char="•"/>
              <a:defRPr/>
            </a:pPr>
            <a:r>
              <a:rPr lang="en-GB" sz="1400">
                <a:solidFill>
                  <a:prstClr val="black"/>
                </a:solidFill>
                <a:latin typeface="Arial"/>
                <a:cs typeface="Arial"/>
              </a:rPr>
              <a:t>FHIS – the combined total number of premises on the platform is 6790 and the Pass rate varied from 90 to 99%.</a:t>
            </a:r>
            <a:endParaRPr lang="en-GB" sz="1400">
              <a:solidFill>
                <a:prstClr val="black"/>
              </a:solidFill>
            </a:endParaRPr>
          </a:p>
          <a:p>
            <a:pPr marL="285750" indent="-285750">
              <a:buFont typeface="Arial" panose="020B0604020202020204" pitchFamily="34" charset="0"/>
              <a:buChar char="•"/>
              <a:defRPr/>
            </a:pPr>
            <a:endParaRPr lang="en-GB" sz="1400">
              <a:solidFill>
                <a:prstClr val="black"/>
              </a:solidFill>
            </a:endParaRPr>
          </a:p>
          <a:p>
            <a:pPr marL="285750" indent="-285750">
              <a:buFont typeface="Arial" panose="020B0604020202020204" pitchFamily="34" charset="0"/>
              <a:buChar char="•"/>
              <a:defRPr/>
            </a:pPr>
            <a:r>
              <a:rPr lang="en-GB" sz="1400">
                <a:solidFill>
                  <a:prstClr val="black"/>
                </a:solidFill>
                <a:latin typeface="Arial"/>
                <a:cs typeface="Arial"/>
              </a:rPr>
              <a:t>Each authority had a system for prioritising new and unrated establishments and targets varied between 28 days and 3 months based on risk. </a:t>
            </a:r>
            <a:endParaRPr lang="en-GB" sz="1400">
              <a:solidFill>
                <a:prstClr val="black"/>
              </a:solidFill>
            </a:endParaRPr>
          </a:p>
          <a:p>
            <a:pPr marL="0" indent="0">
              <a:defRPr/>
            </a:pPr>
            <a:endParaRPr lang="en-GB" sz="1400">
              <a:solidFill>
                <a:prstClr val="black"/>
              </a:solidFill>
            </a:endParaRPr>
          </a:p>
          <a:p>
            <a:pPr marL="285750" indent="-285750">
              <a:buFont typeface="Arial" panose="020B0604020202020204" pitchFamily="34" charset="0"/>
              <a:buChar char="•"/>
              <a:defRPr/>
            </a:pPr>
            <a:r>
              <a:rPr lang="en-GB" sz="1400">
                <a:solidFill>
                  <a:prstClr val="black"/>
                </a:solidFill>
                <a:latin typeface="Arial"/>
                <a:cs typeface="Arial"/>
              </a:rPr>
              <a:t>Key issues: </a:t>
            </a:r>
          </a:p>
          <a:p>
            <a:pPr marL="285750" indent="-285750">
              <a:buFont typeface="Arial" panose="020B0604020202020204" pitchFamily="34" charset="0"/>
              <a:buChar char="•"/>
              <a:defRPr/>
            </a:pPr>
            <a:endParaRPr lang="en-GB" sz="1400">
              <a:solidFill>
                <a:prstClr val="black"/>
              </a:solidFill>
              <a:latin typeface="Arial"/>
              <a:cs typeface="Arial"/>
            </a:endParaRPr>
          </a:p>
          <a:p>
            <a:pPr marL="800100" lvl="1" indent="-285750">
              <a:defRPr/>
            </a:pPr>
            <a:r>
              <a:rPr lang="en-GB" sz="1400">
                <a:solidFill>
                  <a:prstClr val="black"/>
                </a:solidFill>
                <a:latin typeface="Arial"/>
                <a:cs typeface="Arial"/>
              </a:rPr>
              <a:t> Unrated premises  varied from 31 (3.5%) of the cohort to 215 (21%). </a:t>
            </a:r>
            <a:endParaRPr lang="en-GB" sz="1400">
              <a:solidFill>
                <a:prstClr val="black"/>
              </a:solidFill>
            </a:endParaRPr>
          </a:p>
          <a:p>
            <a:pPr marL="800100" lvl="1" indent="-285750">
              <a:defRPr/>
            </a:pPr>
            <a:r>
              <a:rPr lang="en-GB" sz="1400">
                <a:solidFill>
                  <a:prstClr val="black"/>
                </a:solidFill>
                <a:latin typeface="Arial"/>
                <a:cs typeface="Arial"/>
              </a:rPr>
              <a:t>Reference to Missed inspections in Service Plans due to staffing shortfalls. </a:t>
            </a:r>
            <a:r>
              <a:rPr lang="en-GB" sz="1300">
                <a:solidFill>
                  <a:prstClr val="black"/>
                </a:solidFill>
                <a:latin typeface="Arial"/>
                <a:cs typeface="Arial"/>
              </a:rPr>
              <a:t> </a:t>
            </a:r>
            <a:endParaRPr lang="en-GB" sz="1300">
              <a:solidFill>
                <a:prstClr val="black"/>
              </a:solidFill>
            </a:endParaRPr>
          </a:p>
          <a:p>
            <a:pPr marL="800100" lvl="1" indent="-285750">
              <a:defRPr/>
            </a:pPr>
            <a:r>
              <a:rPr lang="en-GB" sz="1400">
                <a:solidFill>
                  <a:prstClr val="black"/>
                </a:solidFill>
                <a:latin typeface="Arial"/>
                <a:cs typeface="Arial"/>
              </a:rPr>
              <a:t>Staffing and resource pressures – all six authorities face resource shortages compared to the resource needed to deliver the full range of food law-related enforcement activities (TME capacity calculations) Two emphasised the national shortage of EHOs/FSOs.</a:t>
            </a:r>
          </a:p>
          <a:p>
            <a:pPr marL="800100" lvl="1" indent="-285750">
              <a:defRPr/>
            </a:pPr>
            <a:r>
              <a:rPr lang="en-GB" sz="1400">
                <a:solidFill>
                  <a:prstClr val="black"/>
                </a:solidFill>
                <a:latin typeface="Arial"/>
                <a:cs typeface="Arial"/>
              </a:rPr>
              <a:t>One authority is receiving 150-160 new business registration forms each year; another cited 186 new business registrations in 2024-25 - this is an increasing workload for all. </a:t>
            </a:r>
            <a:endParaRPr lang="en-GB">
              <a:solidFill>
                <a:prstClr val="black"/>
              </a:solidFill>
            </a:endParaRPr>
          </a:p>
          <a:p>
            <a:pPr marL="800100" lvl="1" indent="-285750">
              <a:defRPr/>
            </a:pPr>
            <a:endParaRPr lang="en-GB" sz="1400">
              <a:solidFill>
                <a:prstClr val="black"/>
              </a:solidFill>
            </a:endParaRPr>
          </a:p>
          <a:p>
            <a:pPr marL="0" indent="0">
              <a:defRPr/>
            </a:pPr>
            <a:endParaRPr lang="en-GB">
              <a:solidFill>
                <a:prstClr val="black"/>
              </a:solidFill>
            </a:endParaRPr>
          </a:p>
          <a:p>
            <a:pPr marL="0" indent="0"/>
            <a:endParaRPr lang="en-GB"/>
          </a:p>
          <a:p>
            <a:pPr marL="192405" indent="-192405"/>
            <a:endParaRPr lang="en-GB"/>
          </a:p>
        </p:txBody>
      </p:sp>
    </p:spTree>
    <p:extLst>
      <p:ext uri="{BB962C8B-B14F-4D97-AF65-F5344CB8AC3E}">
        <p14:creationId xmlns:p14="http://schemas.microsoft.com/office/powerpoint/2010/main" val="43213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FB637F-B574-5B22-6F52-DB0BCD004705}"/>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6B12FEE7-03C5-43CC-CAB4-8783560C3E27}"/>
              </a:ext>
            </a:extLst>
          </p:cNvPr>
          <p:cNvSpPr>
            <a:spLocks noGrp="1"/>
          </p:cNvSpPr>
          <p:nvPr>
            <p:ph type="sldNum" sz="quarter" idx="12"/>
          </p:nvPr>
        </p:nvSpPr>
        <p:spPr/>
        <p:txBody>
          <a:bodyPr/>
          <a:lstStyle/>
          <a:p>
            <a:fld id="{E5F5F000-6F02-0D4A-AE12-53456686C9A4}" type="slidenum">
              <a:rPr lang="en-US" smtClean="0"/>
              <a:pPr/>
              <a:t>4</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B566BEF-BD47-50EF-9FD7-F38D4EFE224E}"/>
              </a:ext>
            </a:extLst>
          </p:cNvPr>
          <p:cNvSpPr>
            <a:spLocks noGrp="1"/>
          </p:cNvSpPr>
          <p:nvPr>
            <p:ph sz="quarter" idx="18"/>
          </p:nvPr>
        </p:nvSpPr>
        <p:spPr>
          <a:xfrm>
            <a:off x="3974108" y="1531540"/>
            <a:ext cx="7171200" cy="596880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solidFill>
                <a:prstClr val="black"/>
              </a:solidFill>
            </a:endParaRPr>
          </a:p>
          <a:p>
            <a:pPr marL="285750" indent="-285750">
              <a:buFont typeface="Arial" panose="020B0604020202020204" pitchFamily="34" charset="0"/>
              <a:buChar char="•"/>
              <a:defRPr/>
            </a:pPr>
            <a:endParaRPr lang="en-GB">
              <a:solidFill>
                <a:prstClr val="black"/>
              </a:solidFill>
              <a:latin typeface="Arial"/>
              <a:cs typeface="Arial"/>
            </a:endParaRPr>
          </a:p>
          <a:p>
            <a:pPr marL="285750" indent="-285750">
              <a:buFont typeface="Arial" panose="020B0604020202020204" pitchFamily="34" charset="0"/>
              <a:buChar char="•"/>
              <a:defRPr/>
            </a:pPr>
            <a:r>
              <a:rPr lang="en-GB">
                <a:solidFill>
                  <a:prstClr val="black"/>
                </a:solidFill>
                <a:latin typeface="Arial"/>
                <a:cs typeface="Arial"/>
              </a:rPr>
              <a:t>All authorities have Enforcement Policies, two of which were overdue for review.</a:t>
            </a:r>
            <a:endParaRPr lang="en-GB">
              <a:solidFill>
                <a:prstClr val="black"/>
              </a:solidFill>
            </a:endParaRPr>
          </a:p>
          <a:p>
            <a:pPr marL="285750" indent="-285750">
              <a:buFont typeface="Arial" panose="020B0604020202020204" pitchFamily="34" charset="0"/>
              <a:buChar char="•"/>
              <a:defRPr/>
            </a:pPr>
            <a:endParaRPr lang="en-GB">
              <a:solidFill>
                <a:prstClr val="black"/>
              </a:solidFill>
              <a:latin typeface="Arial"/>
              <a:cs typeface="Arial"/>
            </a:endParaRPr>
          </a:p>
          <a:p>
            <a:pPr marL="285750" indent="-285750">
              <a:buFont typeface="Arial" panose="020B0604020202020204" pitchFamily="34" charset="0"/>
              <a:buChar char="•"/>
              <a:defRPr/>
            </a:pPr>
            <a:r>
              <a:rPr lang="en-GB">
                <a:solidFill>
                  <a:prstClr val="black"/>
                </a:solidFill>
                <a:latin typeface="Arial"/>
                <a:cs typeface="Arial"/>
              </a:rPr>
              <a:t>All have schemes of delegation and officer authorisations.</a:t>
            </a:r>
            <a:endParaRPr lang="en-GB" b="0" i="0" u="none" strike="noStrike" kern="1200" cap="none" spc="0" normalizeH="0" baseline="0" noProof="0">
              <a:ln>
                <a:noFill/>
              </a:ln>
              <a:solidFill>
                <a:prstClr val="black"/>
              </a:solidFill>
              <a:effectLst/>
              <a:uLnTx/>
              <a:uFillTx/>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a:solidFill>
                <a:prstClr val="black"/>
              </a:solidFill>
            </a:endParaRPr>
          </a:p>
          <a:p>
            <a:pPr marL="285750" indent="-285750">
              <a:buFont typeface="Arial" panose="020B0604020202020204" pitchFamily="34" charset="0"/>
              <a:buChar char="•"/>
              <a:defRPr/>
            </a:pPr>
            <a:r>
              <a:rPr lang="en-GB" sz="1500">
                <a:solidFill>
                  <a:prstClr val="black"/>
                </a:solidFill>
                <a:latin typeface="Arial"/>
                <a:cs typeface="Arial"/>
              </a:rPr>
              <a:t>Employee Codes of Conduct were provided that set out standards of behaviour expected and require staff to declare any outside employment or other potential conflicts of interest.</a:t>
            </a:r>
            <a:endParaRPr lang="en-GB">
              <a:solidFill>
                <a:prstClr val="black"/>
              </a:solidFill>
              <a:latin typeface="Arial"/>
              <a:cs typeface="Arial"/>
            </a:endParaRPr>
          </a:p>
          <a:p>
            <a:pPr marL="285750" indent="-285750">
              <a:buFont typeface="Arial" panose="020B0604020202020204" pitchFamily="34" charset="0"/>
              <a:buChar char="•"/>
              <a:defRPr/>
            </a:pPr>
            <a:endParaRPr lang="en-GB" sz="1500" b="0" i="0" u="none" strike="noStrike" kern="1200" cap="none" spc="0" normalizeH="0" baseline="0" noProof="0">
              <a:ln>
                <a:noFill/>
              </a:ln>
              <a:solidFill>
                <a:prstClr val="black"/>
              </a:solidFill>
              <a:effectLst/>
              <a:uLnTx/>
              <a:uFillTx/>
              <a:latin typeface="Arial"/>
              <a:cs typeface="Arial"/>
            </a:endParaRPr>
          </a:p>
          <a:p>
            <a:pPr marL="285750" indent="-285750">
              <a:buFont typeface="Arial" panose="020B0604020202020204" pitchFamily="34" charset="0"/>
              <a:buChar char="•"/>
              <a:defRPr/>
            </a:pPr>
            <a:r>
              <a:rPr lang="en-GB" sz="1500">
                <a:solidFill>
                  <a:prstClr val="black"/>
                </a:solidFill>
                <a:latin typeface="Arial"/>
                <a:cs typeface="Arial"/>
              </a:rPr>
              <a:t>All had documented procedures for Food Law Enforcement that outlined how authorities ensured a consistent approach to enforcement.</a:t>
            </a:r>
          </a:p>
          <a:p>
            <a:pPr marL="285750" indent="-285750">
              <a:buFont typeface="Arial" panose="020B0604020202020204" pitchFamily="34" charset="0"/>
              <a:buChar char="•"/>
              <a:defRPr/>
            </a:pPr>
            <a:endParaRPr lang="en-GB" sz="1500">
              <a:solidFill>
                <a:prstClr val="black"/>
              </a:solidFill>
              <a:latin typeface="Arial"/>
              <a:cs typeface="Arial"/>
            </a:endParaRPr>
          </a:p>
          <a:p>
            <a:pPr marL="285750" indent="-285750">
              <a:buFont typeface="Arial" panose="020B0604020202020204" pitchFamily="34" charset="0"/>
              <a:buChar char="•"/>
              <a:defRPr/>
            </a:pPr>
            <a:r>
              <a:rPr lang="en-GB" sz="1500">
                <a:solidFill>
                  <a:prstClr val="black"/>
                </a:solidFill>
                <a:latin typeface="Arial"/>
                <a:cs typeface="Arial"/>
              </a:rPr>
              <a:t>In every authority, officers</a:t>
            </a:r>
            <a:r>
              <a:rPr lang="en-GB">
                <a:solidFill>
                  <a:prstClr val="black"/>
                </a:solidFill>
                <a:latin typeface="Arial"/>
                <a:cs typeface="Arial"/>
              </a:rPr>
              <a:t> could access documented procedures via shared drives. </a:t>
            </a:r>
            <a:r>
              <a:rPr lang="en-GB" sz="1500">
                <a:solidFill>
                  <a:prstClr val="black"/>
                </a:solidFill>
                <a:latin typeface="Arial"/>
                <a:cs typeface="Arial"/>
              </a:rPr>
              <a:t> </a:t>
            </a:r>
            <a:endParaRPr lang="en-GB" sz="1500">
              <a:solidFill>
                <a:prstClr val="black"/>
              </a:solidFill>
            </a:endParaRPr>
          </a:p>
          <a:p>
            <a:pPr marL="285750" indent="-285750">
              <a:buFont typeface="Arial" panose="020B0604020202020204" pitchFamily="34" charset="0"/>
              <a:buChar char="•"/>
            </a:pPr>
            <a:endParaRPr lang="en-GB" sz="1500"/>
          </a:p>
          <a:p>
            <a:pPr marL="285750" indent="-285750">
              <a:buFont typeface="Arial" panose="020B0604020202020204" pitchFamily="34" charset="0"/>
              <a:buChar char="•"/>
            </a:pPr>
            <a:endParaRPr lang="en-GB" sz="1500"/>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0" indent="0"/>
            <a:endParaRPr lang="en-GB"/>
          </a:p>
          <a:p>
            <a:pPr marL="192405" indent="-192405"/>
            <a:endParaRPr lang="en-GB"/>
          </a:p>
        </p:txBody>
      </p:sp>
      <p:sp>
        <p:nvSpPr>
          <p:cNvPr id="10" name="Oval 9">
            <a:extLst>
              <a:ext uri="{FF2B5EF4-FFF2-40B4-BE49-F238E27FC236}">
                <a16:creationId xmlns:a16="http://schemas.microsoft.com/office/drawing/2014/main" id="{7798772E-8E38-9A2D-DB3C-81DB09DDCC45}"/>
              </a:ext>
            </a:extLst>
          </p:cNvPr>
          <p:cNvSpPr/>
          <p:nvPr/>
        </p:nvSpPr>
        <p:spPr>
          <a:xfrm>
            <a:off x="861308" y="2933485"/>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Policies &amp; Procedures </a:t>
            </a:r>
          </a:p>
        </p:txBody>
      </p:sp>
    </p:spTree>
    <p:extLst>
      <p:ext uri="{BB962C8B-B14F-4D97-AF65-F5344CB8AC3E}">
        <p14:creationId xmlns:p14="http://schemas.microsoft.com/office/powerpoint/2010/main" val="111526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11B615-E200-3F31-E171-5FE5910227AE}"/>
              </a:ext>
            </a:extLst>
          </p:cNvPr>
          <p:cNvSpPr>
            <a:spLocks noGrp="1"/>
          </p:cNvSpPr>
          <p:nvPr>
            <p:ph type="ftr" sz="quarter" idx="11"/>
          </p:nvPr>
        </p:nvSpPr>
        <p:spPr/>
        <p:txBody>
          <a:bodyPr/>
          <a:lstStyle/>
          <a:p>
            <a:pPr marL="0" marR="0" lvl="0" indent="0" algn="l" defTabSz="5120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pPr marL="0" marR="0" lvl="0" indent="0" algn="ctr" defTabSz="512064" rtl="0" eaLnBrk="1" fontAlgn="auto" latinLnBrk="0" hangingPunct="1">
              <a:lnSpc>
                <a:spcPct val="100000"/>
              </a:lnSpc>
              <a:spcBef>
                <a:spcPts val="0"/>
              </a:spcBef>
              <a:spcAft>
                <a:spcPts val="0"/>
              </a:spcAft>
              <a:buClrTx/>
              <a:buSzTx/>
              <a:buFontTx/>
              <a:buNone/>
              <a:tabLst/>
              <a:defRPr/>
            </a:pPr>
            <a:fld id="{E5F5F000-6F02-0D4A-AE12-53456686C9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51206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5968800"/>
          </a:xfrm>
        </p:spPr>
        <p:txBody>
          <a:bodyPr vert="horz" lIns="91440" tIns="45720" rIns="91440" bIns="45720" rtlCol="0" anchor="t">
            <a:normAutofit fontScale="92500" lnSpcReduction="20000"/>
          </a:bodyPr>
          <a:lstStyle/>
          <a:p>
            <a:pPr marL="0" indent="0"/>
            <a:endParaRPr lang="en-GB" dirty="0"/>
          </a:p>
          <a:p>
            <a:pPr marL="285750" indent="-285750">
              <a:buFont typeface="Arial"/>
              <a:buChar char="•"/>
              <a:defRPr/>
            </a:pPr>
            <a:r>
              <a:rPr lang="en-GB" dirty="0">
                <a:solidFill>
                  <a:prstClr val="black"/>
                </a:solidFill>
                <a:latin typeface="Arial"/>
                <a:cs typeface="Arial"/>
              </a:rPr>
              <a:t>Overall enforcement activity levels varied from 8 to 155 enforcement actions expressed per number of premises per Authority since April 2022 (8/1599 0.5%, 11/1670 0.6%, 15/1451 1%, 48/1410 3.4%, 64/984 6.5% and 155/1529 10%).</a:t>
            </a:r>
            <a:r>
              <a:rPr kumimoji="0" lang="en-GB" b="0" i="0" u="none" strike="noStrike" kern="1200" cap="none" spc="0" normalizeH="0" baseline="0" noProof="0" dirty="0">
                <a:ln>
                  <a:noFill/>
                </a:ln>
                <a:solidFill>
                  <a:prstClr val="black"/>
                </a:solidFill>
                <a:effectLst/>
                <a:uLnTx/>
                <a:uFillTx/>
                <a:latin typeface="Arial"/>
                <a:cs typeface="Arial"/>
              </a:rPr>
              <a:t>  </a:t>
            </a:r>
            <a:endParaRPr lang="en-GB" dirty="0">
              <a:solidFill>
                <a:prstClr val="black"/>
              </a:solidFill>
            </a:endParaRPr>
          </a:p>
          <a:p>
            <a:pPr marL="285750" marR="0" lvl="0" indent="-285750" algn="l" defTabSz="257188">
              <a:lnSpc>
                <a:spcPct val="100000"/>
              </a:lnSpc>
              <a:spcBef>
                <a:spcPct val="20000"/>
              </a:spcBef>
              <a:spcAft>
                <a:spcPts val="0"/>
              </a:spcAft>
              <a:buClrTx/>
              <a:buSzTx/>
              <a:buFont typeface="Arial"/>
              <a:buChar char="•"/>
              <a:tabLst/>
              <a:defRPr/>
            </a:pPr>
            <a:endParaRPr lang="en-GB" dirty="0">
              <a:solidFill>
                <a:prstClr val="black"/>
              </a:solidFill>
            </a:endParaRPr>
          </a:p>
          <a:p>
            <a:pPr marL="285750" indent="-285750">
              <a:buFont typeface="Arial"/>
              <a:buChar char="•"/>
              <a:defRPr/>
            </a:pPr>
            <a:r>
              <a:rPr lang="en-GB" dirty="0">
                <a:solidFill>
                  <a:prstClr val="black"/>
                </a:solidFill>
                <a:latin typeface="Arial"/>
                <a:cs typeface="Arial"/>
              </a:rPr>
              <a:t>Based on the verification checks conducted by the audit team, the service of notices was proportionate in that most of these were served where serious contraventions were found.</a:t>
            </a:r>
          </a:p>
          <a:p>
            <a:pPr marL="285750" indent="-285750">
              <a:buFont typeface="Arial"/>
              <a:buChar char="•"/>
              <a:defRPr/>
            </a:pPr>
            <a:endParaRPr lang="en-GB" dirty="0">
              <a:solidFill>
                <a:prstClr val="black"/>
              </a:solidFill>
              <a:latin typeface="Arial"/>
              <a:cs typeface="Arial"/>
            </a:endParaRPr>
          </a:p>
          <a:p>
            <a:pPr marL="285750" indent="-285750">
              <a:buFont typeface="Arial"/>
              <a:buChar char="•"/>
              <a:defRPr/>
            </a:pPr>
            <a:r>
              <a:rPr lang="en-GB" dirty="0">
                <a:solidFill>
                  <a:prstClr val="black"/>
                </a:solidFill>
                <a:latin typeface="Arial"/>
                <a:cs typeface="Arial"/>
              </a:rPr>
              <a:t>Falkirk had a h</a:t>
            </a:r>
            <a:r>
              <a:rPr lang="en-GB" dirty="0">
                <a:solidFill>
                  <a:prstClr val="black"/>
                </a:solidFill>
                <a:latin typeface="Arial"/>
                <a:ea typeface="Calibri"/>
                <a:cs typeface="Arial"/>
              </a:rPr>
              <a:t>igh number of Voluntary Closures (20) and repeated visits to non</a:t>
            </a:r>
            <a:r>
              <a:rPr lang="en-GB" dirty="0">
                <a:solidFill>
                  <a:prstClr val="black"/>
                </a:solidFill>
                <a:latin typeface="Arial"/>
                <a:ea typeface="Cambria Math"/>
                <a:cs typeface="Arial"/>
              </a:rPr>
              <a:t>‑</a:t>
            </a:r>
            <a:r>
              <a:rPr lang="en-GB" dirty="0">
                <a:solidFill>
                  <a:prstClr val="black"/>
                </a:solidFill>
                <a:latin typeface="Arial"/>
                <a:ea typeface="Calibri"/>
                <a:cs typeface="Arial"/>
              </a:rPr>
              <a:t>compliant takeaways (up to 25 visits in one case).</a:t>
            </a:r>
            <a:endParaRPr lang="en-GB" b="0" i="0" u="none" strike="noStrike" kern="1200" cap="none" spc="0" normalizeH="0" baseline="0" noProof="0" dirty="0">
              <a:ln>
                <a:noFill/>
              </a:ln>
              <a:solidFill>
                <a:prstClr val="black"/>
              </a:solidFill>
              <a:effectLst/>
              <a:uLnTx/>
              <a:uFillTx/>
              <a:latin typeface="Arial"/>
              <a:cs typeface="Arial"/>
            </a:endParaRPr>
          </a:p>
          <a:p>
            <a:pPr marL="285750" indent="-285750">
              <a:buFont typeface="Arial"/>
              <a:buChar char="•"/>
            </a:pPr>
            <a:endParaRPr lang="en-GB" dirty="0">
              <a:solidFill>
                <a:prstClr val="black"/>
              </a:solidFill>
              <a:ea typeface="Calibri"/>
            </a:endParaRPr>
          </a:p>
          <a:p>
            <a:pPr marL="285750" indent="-285750">
              <a:buFont typeface="Arial"/>
              <a:buChar char="•"/>
            </a:pPr>
            <a:r>
              <a:rPr lang="en-GB" sz="1500" dirty="0">
                <a:solidFill>
                  <a:prstClr val="black"/>
                </a:solidFill>
                <a:latin typeface="Arial"/>
                <a:ea typeface="Calibri"/>
                <a:cs typeface="Arial"/>
              </a:rPr>
              <a:t>All authorities carried out accompanied visits for most Approved Establishments to share the OCV approach and to allow for a spread of premises knowledge. Accompanied visits are also carried out for more unusual  premises or where there might be conflict.</a:t>
            </a:r>
            <a:endParaRPr lang="en-GB" dirty="0">
              <a:solidFill>
                <a:prstClr val="black"/>
              </a:solidFill>
              <a:latin typeface="Arial"/>
              <a:ea typeface="Calibri"/>
              <a:cs typeface="Arial"/>
            </a:endParaRPr>
          </a:p>
          <a:p>
            <a:pPr marL="285750" indent="-285750">
              <a:buFont typeface="Arial"/>
              <a:buChar char="•"/>
            </a:pPr>
            <a:endParaRPr lang="en-GB" dirty="0">
              <a:solidFill>
                <a:prstClr val="black"/>
              </a:solidFill>
              <a:ea typeface="Calibri"/>
            </a:endParaRPr>
          </a:p>
          <a:p>
            <a:pPr marL="285750" indent="-285750">
              <a:buFont typeface="Arial"/>
              <a:buChar char="•"/>
            </a:pPr>
            <a:r>
              <a:rPr lang="en-GB" dirty="0">
                <a:solidFill>
                  <a:prstClr val="black"/>
                </a:solidFill>
                <a:latin typeface="Arial"/>
                <a:ea typeface="Calibri"/>
                <a:cs typeface="Arial"/>
              </a:rPr>
              <a:t>Notice wording was clear and easy to understand, listed legislation contravened and works required to comply. Appropriate timescales were given and right of appeal to the relevant court was included. </a:t>
            </a:r>
            <a:r>
              <a:rPr lang="en-GB" dirty="0" err="1">
                <a:solidFill>
                  <a:prstClr val="black"/>
                </a:solidFill>
                <a:latin typeface="Arial"/>
                <a:ea typeface="Calibri"/>
                <a:cs typeface="Arial"/>
              </a:rPr>
              <a:t>RANs</a:t>
            </a:r>
            <a:r>
              <a:rPr lang="en-GB" dirty="0">
                <a:solidFill>
                  <a:prstClr val="black"/>
                </a:solidFill>
                <a:latin typeface="Arial"/>
                <a:ea typeface="Calibri"/>
                <a:cs typeface="Arial"/>
              </a:rPr>
              <a:t> – the quality of handwritten notices was generally worse than those that were typed. In some cases, handwriting was faint and difficult to read.</a:t>
            </a:r>
            <a:endParaRPr lang="en-GB" dirty="0">
              <a:solidFill>
                <a:prstClr val="black"/>
              </a:solidFill>
              <a:ea typeface="Calibri"/>
            </a:endParaRPr>
          </a:p>
          <a:p>
            <a:pPr marL="285750" indent="-285750">
              <a:buFont typeface="Arial"/>
              <a:buChar char="•"/>
            </a:pPr>
            <a:endParaRPr lang="en-GB" dirty="0">
              <a:solidFill>
                <a:prstClr val="black"/>
              </a:solidFill>
              <a:ea typeface="Calibri"/>
            </a:endParaRPr>
          </a:p>
          <a:p>
            <a:pPr marL="285750" indent="-285750">
              <a:buFont typeface="Arial"/>
              <a:buChar char="•"/>
            </a:pPr>
            <a:r>
              <a:rPr lang="en-GB" dirty="0">
                <a:solidFill>
                  <a:prstClr val="black"/>
                </a:solidFill>
                <a:latin typeface="Arial"/>
                <a:ea typeface="Calibri"/>
                <a:cs typeface="Arial"/>
              </a:rPr>
              <a:t>Revisits to check are done prior to and soon after Notice expiry dates with officers encouraged to use electronic calendar appointments to ensure that these are done.</a:t>
            </a:r>
          </a:p>
          <a:p>
            <a:pPr marL="285750" indent="-285750">
              <a:buFont typeface="Arial"/>
              <a:buChar char="•"/>
            </a:pPr>
            <a:endParaRPr lang="en-GB" dirty="0">
              <a:solidFill>
                <a:prstClr val="black"/>
              </a:solidFill>
              <a:ea typeface="Calibri"/>
            </a:endParaRPr>
          </a:p>
          <a:p>
            <a:pPr marL="285750" indent="-285750">
              <a:buFont typeface="Arial"/>
              <a:buChar char="•"/>
            </a:pPr>
            <a:endParaRPr lang="en-GB" dirty="0">
              <a:ea typeface="Calibri"/>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indent="0"/>
            <a:endParaRPr lang="en-GB" dirty="0"/>
          </a:p>
          <a:p>
            <a:pPr marL="192405" indent="-192405"/>
            <a:endParaRPr lang="en-GB" sz="1400" dirty="0"/>
          </a:p>
          <a:p>
            <a:pPr marL="192405" indent="-192405"/>
            <a:endParaRPr lang="en-GB" sz="1400" dirty="0"/>
          </a:p>
          <a:p>
            <a:pPr marL="192405" indent="-192405"/>
            <a:endParaRPr lang="en-GB" sz="1400" dirty="0"/>
          </a:p>
          <a:p>
            <a:pPr marL="0" indent="0"/>
            <a:endParaRPr lang="en-GB" dirty="0"/>
          </a:p>
        </p:txBody>
      </p:sp>
      <p:sp>
        <p:nvSpPr>
          <p:cNvPr id="9" name="Oval 8">
            <a:extLst>
              <a:ext uri="{FF2B5EF4-FFF2-40B4-BE49-F238E27FC236}">
                <a16:creationId xmlns:a16="http://schemas.microsoft.com/office/drawing/2014/main" id="{BF079FF3-4A5E-1B56-C234-8DB371977DDA}"/>
              </a:ext>
            </a:extLst>
          </p:cNvPr>
          <p:cNvSpPr/>
          <p:nvPr/>
        </p:nvSpPr>
        <p:spPr>
          <a:xfrm>
            <a:off x="944287" y="3111189"/>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512064" rtl="0" eaLnBrk="1" fontAlgn="auto" latinLnBrk="0" hangingPunct="1">
              <a:lnSpc>
                <a:spcPct val="100000"/>
              </a:lnSpc>
              <a:spcBef>
                <a:spcPts val="0"/>
              </a:spcBef>
              <a:spcAft>
                <a:spcPts val="0"/>
              </a:spcAft>
              <a:buClrTx/>
              <a:buSzTx/>
              <a:buFontTx/>
              <a:buNone/>
              <a:tabLst/>
              <a:defRPr/>
            </a:pPr>
            <a:r>
              <a:rPr lang="en-GB" sz="1600">
                <a:solidFill>
                  <a:prstClr val="white"/>
                </a:solidFill>
                <a:latin typeface="Arial" panose="020B0604020202020204" pitchFamily="34" charset="0"/>
                <a:cs typeface="Arial" panose="020B0604020202020204" pitchFamily="34" charset="0"/>
              </a:rPr>
              <a:t>Enforcement Arrangements</a:t>
            </a: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61461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11B615-E200-3F31-E171-5FE5910227AE}"/>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fld id="{E5F5F000-6F02-0D4A-AE12-53456686C9A4}" type="slidenum">
              <a:rPr lang="en-US" smtClean="0"/>
              <a:pPr/>
              <a:t>6</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5968800"/>
          </a:xfrm>
        </p:spPr>
        <p:txBody>
          <a:bodyPr vert="horz" lIns="91440" tIns="45720" rIns="91440" bIns="45720" rtlCol="0" anchor="t">
            <a:normAutofit fontScale="92500"/>
          </a:bodyPr>
          <a:lstStyle/>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endParaRPr lang="en-GB">
              <a:solidFill>
                <a:prstClr val="black"/>
              </a:solidFill>
              <a:latin typeface="Arial"/>
              <a:cs typeface="Arial"/>
            </a:endParaRPr>
          </a:p>
          <a:p>
            <a:pPr marL="285750" indent="-285750">
              <a:buFont typeface="Arial" panose="020B0604020202020204" pitchFamily="34" charset="0"/>
              <a:buChar char="•"/>
              <a:defRPr/>
            </a:pPr>
            <a:r>
              <a:rPr lang="en-GB">
                <a:solidFill>
                  <a:prstClr val="black"/>
                </a:solidFill>
                <a:latin typeface="Arial"/>
                <a:cs typeface="Arial"/>
              </a:rPr>
              <a:t>Programmed inspection caseload is generally allocated monthly or quarterly. All six authorities carry out most interventions unannounced. Appointments are made in one authority where there are logistical or seasonal issues.</a:t>
            </a:r>
          </a:p>
          <a:p>
            <a:pPr marL="285750" indent="-285750">
              <a:buFont typeface="Arial" panose="020B0604020202020204" pitchFamily="34" charset="0"/>
              <a:buChar char="•"/>
              <a:defRPr/>
            </a:pPr>
            <a:endParaRPr lang="en-GB">
              <a:solidFill>
                <a:prstClr val="black"/>
              </a:solidFill>
              <a:latin typeface="Arial"/>
              <a:cs typeface="Arial"/>
            </a:endParaRPr>
          </a:p>
          <a:p>
            <a:pPr marL="285750" indent="-285750">
              <a:buFont typeface="Arial" panose="020B0604020202020204" pitchFamily="34" charset="0"/>
              <a:buChar char="•"/>
              <a:defRPr/>
            </a:pPr>
            <a:r>
              <a:rPr lang="en-GB">
                <a:solidFill>
                  <a:prstClr val="black"/>
                </a:solidFill>
                <a:latin typeface="Arial"/>
                <a:cs typeface="Arial"/>
              </a:rPr>
              <a:t>Food Law Inspections and OCV cycles are programmed using the Food Enforcement Database (FED).</a:t>
            </a:r>
          </a:p>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r>
              <a:rPr lang="en-GB">
                <a:solidFill>
                  <a:prstClr val="black"/>
                </a:solidFill>
                <a:latin typeface="Arial"/>
                <a:cs typeface="Arial"/>
              </a:rPr>
              <a:t>In each case, excel spreadsheets submitted, showed all interventions carried out since start dates in 2022. Volumes of interventions varied from 995 to 5132.</a:t>
            </a:r>
            <a:endParaRPr lang="en-GB">
              <a:solidFill>
                <a:prstClr val="black"/>
              </a:solidFill>
            </a:endParaRPr>
          </a:p>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r>
              <a:rPr lang="en-GB">
                <a:solidFill>
                  <a:prstClr val="black"/>
                </a:solidFill>
                <a:latin typeface="Arial"/>
                <a:cs typeface="Arial"/>
              </a:rPr>
              <a:t>Standard paragraphs are used in letters and notices in some authorities to encourage efficient use of officer time as well as consistency.</a:t>
            </a:r>
            <a:r>
              <a:rPr lang="en-GB" sz="1300">
                <a:solidFill>
                  <a:prstClr val="black"/>
                </a:solidFill>
                <a:latin typeface="Arial"/>
                <a:cs typeface="Arial"/>
              </a:rPr>
              <a:t> </a:t>
            </a:r>
            <a:endParaRPr lang="en-GB">
              <a:solidFill>
                <a:prstClr val="black"/>
              </a:solidFill>
              <a:latin typeface="Arial"/>
              <a:cs typeface="Arial"/>
            </a:endParaRPr>
          </a:p>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r>
              <a:rPr lang="en-GB">
                <a:solidFill>
                  <a:prstClr val="black"/>
                </a:solidFill>
                <a:latin typeface="Arial"/>
                <a:cs typeface="Arial"/>
              </a:rPr>
              <a:t>Quality issues identified:</a:t>
            </a:r>
            <a:endParaRPr lang="en-GB">
              <a:solidFill>
                <a:prstClr val="black"/>
              </a:solidFil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sz="1600" b="0" i="0" u="none" strike="noStrike" kern="1200" cap="none" spc="0" normalizeH="0" baseline="0" noProof="0">
              <a:ln>
                <a:noFill/>
              </a:ln>
              <a:solidFill>
                <a:prstClr val="black"/>
              </a:solidFill>
              <a:effectLst/>
              <a:uLnTx/>
              <a:uFillTx/>
            </a:endParaRPr>
          </a:p>
          <a:p>
            <a:pPr marL="511175" lvl="1" indent="114300">
              <a:buFont typeface="Courier New" panose="020B0604020202020204" pitchFamily="34" charset="0"/>
              <a:buChar char="o"/>
              <a:defRPr/>
            </a:pPr>
            <a:r>
              <a:rPr lang="en-GB">
                <a:solidFill>
                  <a:prstClr val="black"/>
                </a:solidFill>
                <a:latin typeface="Arial"/>
                <a:cs typeface="Arial"/>
              </a:rPr>
              <a:t> Handwritten notices were sometimes hard to read</a:t>
            </a:r>
            <a:endParaRPr lang="en-GB" b="0" i="0" u="none" strike="noStrike" kern="1200" cap="none" spc="0" normalizeH="0" baseline="0" noProof="0">
              <a:ln>
                <a:noFill/>
              </a:ln>
              <a:solidFill>
                <a:prstClr val="black"/>
              </a:solidFill>
              <a:effectLst/>
              <a:uLnTx/>
              <a:uFillTx/>
            </a:endParaRPr>
          </a:p>
          <a:p>
            <a:pPr marL="511175" lvl="1" indent="114300">
              <a:buFont typeface="Courier New" panose="020B0604020202020204" pitchFamily="34" charset="0"/>
              <a:buChar char="o"/>
              <a:defRPr/>
            </a:pPr>
            <a:r>
              <a:rPr lang="en-GB">
                <a:solidFill>
                  <a:prstClr val="black"/>
                </a:solidFill>
                <a:latin typeface="Arial"/>
                <a:cs typeface="Arial"/>
              </a:rPr>
              <a:t> Some outdated templates were being used</a:t>
            </a:r>
            <a:endParaRPr lang="en-GB" b="0" i="0" u="none" strike="noStrike" kern="1200" cap="none" spc="0" normalizeH="0" baseline="0" noProof="0">
              <a:ln>
                <a:noFill/>
              </a:ln>
              <a:solidFill>
                <a:prstClr val="black"/>
              </a:solidFill>
              <a:effectLst/>
              <a:uLnTx/>
              <a:uFillTx/>
            </a:endParaRPr>
          </a:p>
          <a:p>
            <a:pPr marL="511175" lvl="1" indent="114300">
              <a:buFont typeface="Courier New" panose="020B0604020202020204" pitchFamily="34" charset="0"/>
              <a:buChar char="o"/>
              <a:defRPr/>
            </a:pPr>
            <a:endParaRPr lang="en-GB">
              <a:solidFill>
                <a:prstClr val="black"/>
              </a:solidFill>
              <a:latin typeface="Arial"/>
              <a:ea typeface="Times New Roman" panose="02020603050405020304" pitchFamily="18" charset="0"/>
              <a:cs typeface="Arial"/>
            </a:endParaRPr>
          </a:p>
          <a:p>
            <a:pPr marL="285750" lvl="1" indent="0">
              <a:buNone/>
              <a:defRPr/>
            </a:pPr>
            <a:r>
              <a:rPr lang="en-GB">
                <a:solidFill>
                  <a:prstClr val="black"/>
                </a:solidFill>
                <a:latin typeface="Arial"/>
                <a:ea typeface="Times New Roman" panose="02020603050405020304" pitchFamily="18" charset="0"/>
                <a:cs typeface="Arial"/>
              </a:rPr>
              <a:t>  </a:t>
            </a:r>
            <a:endParaRPr lang="en-GB" b="0" i="0" u="none" strike="noStrike" kern="1200" cap="none" spc="0" normalizeH="0" baseline="0" noProof="0">
              <a:ln>
                <a:noFill/>
              </a:ln>
              <a:solidFill>
                <a:prstClr val="black"/>
              </a:solidFill>
              <a:effectLst/>
              <a:uLnTx/>
              <a:uFillTx/>
              <a:ea typeface="Times New Roman" panose="02020603050405020304" pitchFamily="18" charset="0"/>
            </a:endParaRPr>
          </a:p>
          <a:p>
            <a:pPr marL="511175" lvl="1" indent="0">
              <a:buNone/>
            </a:pPr>
            <a:endParaRPr lang="en-GB"/>
          </a:p>
          <a:p>
            <a:pPr marL="511175" lvl="1" indent="114300">
              <a:buFont typeface="Courier New" panose="020B0604020202020204" pitchFamily="34" charset="0"/>
              <a:buChar char="o"/>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0" indent="0"/>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0" indent="0"/>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0" indent="0"/>
            <a:endParaRPr lang="en-GB"/>
          </a:p>
          <a:p>
            <a:pPr marL="285750" indent="-285750">
              <a:buFont typeface="Arial" panose="020B0604020202020204" pitchFamily="34" charset="0"/>
              <a:buChar char="•"/>
            </a:pPr>
            <a:endParaRPr lang="en-GB"/>
          </a:p>
          <a:p>
            <a:pPr marL="0" indent="0"/>
            <a:endParaRPr lang="en-GB"/>
          </a:p>
          <a:p>
            <a:pPr marL="0" indent="0"/>
            <a:endParaRPr lang="en-GB"/>
          </a:p>
          <a:p>
            <a:pPr marL="192405" indent="-192405"/>
            <a:endParaRPr lang="en-GB"/>
          </a:p>
        </p:txBody>
      </p:sp>
      <p:sp>
        <p:nvSpPr>
          <p:cNvPr id="9" name="Oval 8">
            <a:extLst>
              <a:ext uri="{FF2B5EF4-FFF2-40B4-BE49-F238E27FC236}">
                <a16:creationId xmlns:a16="http://schemas.microsoft.com/office/drawing/2014/main" id="{BF079FF3-4A5E-1B56-C234-8DB371977DDA}"/>
              </a:ext>
            </a:extLst>
          </p:cNvPr>
          <p:cNvSpPr/>
          <p:nvPr/>
        </p:nvSpPr>
        <p:spPr>
          <a:xfrm>
            <a:off x="844274" y="311118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Interventions</a:t>
            </a: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754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55A97A-9D18-B15F-68C9-3316F8D8B9ED}"/>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5BBA2F5F-E167-7261-E884-A8BD0C591675}"/>
              </a:ext>
            </a:extLst>
          </p:cNvPr>
          <p:cNvSpPr>
            <a:spLocks noGrp="1"/>
          </p:cNvSpPr>
          <p:nvPr>
            <p:ph type="sldNum" sz="quarter" idx="12"/>
          </p:nvPr>
        </p:nvSpPr>
        <p:spPr/>
        <p:txBody>
          <a:bodyPr/>
          <a:lstStyle/>
          <a:p>
            <a:fld id="{E5F5F000-6F02-0D4A-AE12-53456686C9A4}" type="slidenum">
              <a:rPr lang="en-US" smtClean="0"/>
              <a:pPr/>
              <a:t>7</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D70969EC-506C-4748-67F5-0DD4928E3FAA}"/>
              </a:ext>
            </a:extLst>
          </p:cNvPr>
          <p:cNvSpPr>
            <a:spLocks noGrp="1"/>
          </p:cNvSpPr>
          <p:nvPr>
            <p:ph sz="quarter" idx="18"/>
          </p:nvPr>
        </p:nvSpPr>
        <p:spPr>
          <a:xfrm>
            <a:off x="3778377" y="1164861"/>
            <a:ext cx="7861862" cy="7011730"/>
          </a:xfrm>
        </p:spPr>
        <p:txBody>
          <a:bodyPr vert="horz" lIns="91440" tIns="45720" rIns="91440" bIns="45720" rtlCol="0" anchor="t">
            <a:normAutofit/>
          </a:bodyPr>
          <a:lstStyle/>
          <a:p>
            <a:pPr marL="285750" indent="-285750">
              <a:buFont typeface="Arial"/>
              <a:buChar char="•"/>
            </a:pPr>
            <a:endParaRPr lang="en-GB" sz="1400">
              <a:solidFill>
                <a:srgbClr val="333333"/>
              </a:solidFill>
              <a:highlight>
                <a:srgbClr val="FFFFFF"/>
              </a:highlight>
              <a:latin typeface="Arial"/>
              <a:cs typeface="Arial"/>
            </a:endParaRPr>
          </a:p>
          <a:p>
            <a:pPr marL="285750" indent="-285750">
              <a:buFont typeface="Arial"/>
              <a:buChar char="•"/>
            </a:pPr>
            <a:endParaRPr lang="en-GB" sz="1400">
              <a:solidFill>
                <a:srgbClr val="333333"/>
              </a:solidFill>
              <a:highlight>
                <a:srgbClr val="FFFFFF"/>
              </a:highlight>
              <a:latin typeface="Arial"/>
              <a:cs typeface="Arial"/>
            </a:endParaRPr>
          </a:p>
          <a:p>
            <a:pPr marL="285750" indent="-285750">
              <a:buFont typeface="Arial"/>
              <a:buChar char="•"/>
            </a:pPr>
            <a:endParaRPr lang="en-GB" sz="1400">
              <a:solidFill>
                <a:srgbClr val="333333"/>
              </a:solidFill>
              <a:highlight>
                <a:srgbClr val="FFFFFF"/>
              </a:highlight>
              <a:latin typeface="Arial"/>
              <a:cs typeface="Arial"/>
            </a:endParaRPr>
          </a:p>
          <a:p>
            <a:pPr marL="285750" indent="-285750">
              <a:buFont typeface="Arial"/>
              <a:buChar char="•"/>
            </a:pPr>
            <a:endParaRPr lang="en-GB" sz="1400">
              <a:solidFill>
                <a:srgbClr val="333333"/>
              </a:solidFill>
              <a:highlight>
                <a:srgbClr val="FFFFFF"/>
              </a:highlight>
              <a:latin typeface="Arial"/>
              <a:cs typeface="Arial"/>
            </a:endParaRPr>
          </a:p>
          <a:p>
            <a:pPr marL="285750" indent="-285750">
              <a:buFont typeface="Arial"/>
              <a:buChar char="•"/>
            </a:pPr>
            <a:endParaRPr lang="en-GB" sz="1400">
              <a:solidFill>
                <a:srgbClr val="333333"/>
              </a:solidFill>
              <a:highlight>
                <a:srgbClr val="FFFFFF"/>
              </a:highlight>
              <a:latin typeface="Arial"/>
              <a:cs typeface="Arial"/>
            </a:endParaRPr>
          </a:p>
          <a:p>
            <a:pPr marL="285750" indent="-285750">
              <a:buFont typeface="Arial"/>
              <a:buChar char="•"/>
            </a:pPr>
            <a:r>
              <a:rPr lang="en-GB" sz="1400">
                <a:solidFill>
                  <a:srgbClr val="333333"/>
                </a:solidFill>
                <a:highlight>
                  <a:srgbClr val="FFFFFF"/>
                </a:highlight>
                <a:latin typeface="Arial"/>
                <a:cs typeface="Arial"/>
              </a:rPr>
              <a:t>The Food (Scotland) Act 2015 sections 19 to 26 details the powers available to FSS to acquire information.</a:t>
            </a:r>
            <a:endParaRPr lang="en-US" sz="1400"/>
          </a:p>
          <a:p>
            <a:pPr marL="192405" indent="0"/>
            <a:endParaRPr lang="en-GB" sz="1400"/>
          </a:p>
          <a:p>
            <a:pPr marL="285750" indent="-285750">
              <a:buFont typeface="Arial"/>
              <a:buChar char="•"/>
            </a:pPr>
            <a:r>
              <a:rPr lang="en-GB" sz="1400">
                <a:solidFill>
                  <a:srgbClr val="333333"/>
                </a:solidFill>
                <a:highlight>
                  <a:srgbClr val="FFFFFF"/>
                </a:highlight>
                <a:latin typeface="Arial"/>
                <a:cs typeface="Arial"/>
              </a:rPr>
              <a:t>Sections 23 and 25 of the Act details the powers available to set performance standards and report on enforcement action by others. Section 26 details specific powers to FSS to request any information relating to enforcement action undertaken by an Enforcement Authority.</a:t>
            </a:r>
            <a:endParaRPr lang="en-GB" sz="1400"/>
          </a:p>
          <a:p>
            <a:pPr marL="192405" indent="0"/>
            <a:endParaRPr lang="en-GB" sz="1400"/>
          </a:p>
          <a:p>
            <a:pPr marL="285750" indent="-285750">
              <a:buFont typeface="Arial"/>
              <a:buChar char="•"/>
            </a:pPr>
            <a:r>
              <a:rPr lang="en-GB" sz="1400">
                <a:solidFill>
                  <a:srgbClr val="333333"/>
                </a:solidFill>
                <a:highlight>
                  <a:srgbClr val="FFFFFF"/>
                </a:highlight>
                <a:latin typeface="Arial"/>
                <a:cs typeface="Arial"/>
              </a:rPr>
              <a:t>For the purposes of this Code enforcement action can be any form of activity relating to an Official Control.</a:t>
            </a:r>
            <a:endParaRPr lang="en-GB" sz="1400"/>
          </a:p>
          <a:p>
            <a:pPr marL="192405" indent="0"/>
            <a:endParaRPr lang="en-GB" sz="1400"/>
          </a:p>
          <a:p>
            <a:pPr marL="285750" indent="-285750">
              <a:buFont typeface="Arial"/>
              <a:buChar char="•"/>
            </a:pPr>
            <a:r>
              <a:rPr lang="en-GB" sz="1400">
                <a:solidFill>
                  <a:srgbClr val="333333"/>
                </a:solidFill>
                <a:highlight>
                  <a:srgbClr val="FFFFFF"/>
                </a:highlight>
                <a:latin typeface="Arial"/>
                <a:cs typeface="Arial"/>
              </a:rPr>
              <a:t>In exercising these powers, FSS have designated the Scottish National Database (SND) as the prescribed mechanism for Food Authorities to provide information to FSS on all Official Control activity that is undertaken.</a:t>
            </a:r>
            <a:endParaRPr lang="en-GB" sz="1400"/>
          </a:p>
          <a:p>
            <a:pPr marL="192405" indent="-192405"/>
            <a:endParaRPr lang="en-GB" sz="1400">
              <a:solidFill>
                <a:srgbClr val="333333"/>
              </a:solidFill>
              <a:highlight>
                <a:srgbClr val="FFFFFF"/>
              </a:highlight>
              <a:latin typeface="Arial"/>
              <a:cs typeface="Arial"/>
            </a:endParaRPr>
          </a:p>
          <a:p>
            <a:pPr marL="342900" indent="-342900">
              <a:buFont typeface="Arial"/>
              <a:buChar char="•"/>
            </a:pPr>
            <a:r>
              <a:rPr lang="en-GB" sz="1400">
                <a:solidFill>
                  <a:srgbClr val="333333"/>
                </a:solidFill>
                <a:highlight>
                  <a:srgbClr val="FFFFFF"/>
                </a:highlight>
                <a:latin typeface="Arial"/>
                <a:cs typeface="Arial"/>
              </a:rPr>
              <a:t>SND contains a national view of food business establishments trading in Scotland along with food enforcement activity carried out by Scottish local authorities at those establishments. </a:t>
            </a:r>
            <a:endParaRPr lang="en-US">
              <a:latin typeface="Arial"/>
              <a:cs typeface="Arial"/>
            </a:endParaRPr>
          </a:p>
        </p:txBody>
      </p:sp>
      <p:sp>
        <p:nvSpPr>
          <p:cNvPr id="13" name="Oval 12">
            <a:extLst>
              <a:ext uri="{FF2B5EF4-FFF2-40B4-BE49-F238E27FC236}">
                <a16:creationId xmlns:a16="http://schemas.microsoft.com/office/drawing/2014/main" id="{CDE79909-6949-ADB6-A201-751AC98F4281}"/>
              </a:ext>
            </a:extLst>
          </p:cNvPr>
          <p:cNvSpPr/>
          <p:nvPr/>
        </p:nvSpPr>
        <p:spPr>
          <a:xfrm>
            <a:off x="844274" y="311118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2000">
                <a:latin typeface="Arial"/>
                <a:cs typeface="Arial"/>
              </a:rPr>
              <a:t>Scottish National Database</a:t>
            </a:r>
            <a:r>
              <a:rPr lang="en-GB" sz="1600">
                <a:latin typeface="Arial"/>
                <a:cs typeface="Arial"/>
              </a:rPr>
              <a:t>  </a:t>
            </a:r>
          </a:p>
        </p:txBody>
      </p:sp>
    </p:spTree>
    <p:extLst>
      <p:ext uri="{BB962C8B-B14F-4D97-AF65-F5344CB8AC3E}">
        <p14:creationId xmlns:p14="http://schemas.microsoft.com/office/powerpoint/2010/main" val="267349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8F08C3-FC87-6399-FCB2-AB678BD6E4E6}"/>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513276B0-E12C-142A-C83A-7C27FD63CBB6}"/>
              </a:ext>
            </a:extLst>
          </p:cNvPr>
          <p:cNvSpPr>
            <a:spLocks noGrp="1"/>
          </p:cNvSpPr>
          <p:nvPr>
            <p:ph type="sldNum" sz="quarter" idx="12"/>
          </p:nvPr>
        </p:nvSpPr>
        <p:spPr/>
        <p:txBody>
          <a:bodyPr/>
          <a:lstStyle/>
          <a:p>
            <a:fld id="{E5F5F000-6F02-0D4A-AE12-53456686C9A4}" type="slidenum">
              <a:rPr lang="en-US" smtClean="0"/>
              <a:pPr/>
              <a:t>8</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909C1CB-37B4-BAAD-77DA-56106626D306}"/>
              </a:ext>
            </a:extLst>
          </p:cNvPr>
          <p:cNvSpPr>
            <a:spLocks noGrp="1"/>
          </p:cNvSpPr>
          <p:nvPr>
            <p:ph sz="quarter" idx="18"/>
          </p:nvPr>
        </p:nvSpPr>
        <p:spPr>
          <a:xfrm>
            <a:off x="4135272" y="2027904"/>
            <a:ext cx="6619164" cy="5968800"/>
          </a:xfrm>
        </p:spPr>
        <p:txBody>
          <a:bodyPr vert="horz" lIns="91440" tIns="45720" rIns="91440" bIns="45720" rtlCol="0" anchor="t">
            <a:normAutofit/>
          </a:bodyPr>
          <a:lstStyle/>
          <a:p>
            <a:pPr marL="285750" indent="-285750">
              <a:buFont typeface="Arial" panose="020B0604020202020204" pitchFamily="34" charset="0"/>
              <a:buChar char="•"/>
              <a:defRPr/>
            </a:pPr>
            <a:r>
              <a:rPr lang="en-GB" sz="1400">
                <a:solidFill>
                  <a:prstClr val="black"/>
                </a:solidFill>
                <a:latin typeface="Arial"/>
                <a:ea typeface="Cambria Math"/>
                <a:cs typeface="Arial"/>
              </a:rPr>
              <a:t>All six authorities used their FEDs to schedule due dates for all food business inspections including OCV activity in AEs.</a:t>
            </a:r>
          </a:p>
          <a:p>
            <a:pPr marL="285750" indent="-285750">
              <a:buFont typeface="Arial" panose="020B0604020202020204" pitchFamily="34" charset="0"/>
              <a:buChar char="•"/>
              <a:defRPr/>
            </a:pPr>
            <a:endParaRPr lang="en-GB" sz="1400">
              <a:solidFill>
                <a:prstClr val="black"/>
              </a:solidFill>
              <a:latin typeface="Arial"/>
              <a:ea typeface="Cambria Math"/>
              <a:cs typeface="Arial"/>
            </a:endParaRPr>
          </a:p>
          <a:p>
            <a:pPr marL="285750" indent="-285750">
              <a:buFont typeface="Arial" panose="020B0604020202020204" pitchFamily="34" charset="0"/>
              <a:buChar char="•"/>
              <a:defRPr/>
            </a:pPr>
            <a:r>
              <a:rPr lang="en-GB" sz="1400">
                <a:solidFill>
                  <a:prstClr val="black"/>
                </a:solidFill>
                <a:latin typeface="Arial"/>
                <a:ea typeface="Cambria Math"/>
                <a:cs typeface="Arial"/>
              </a:rPr>
              <a:t>While no enforcement actions code mapping errors were identified, every authority has significant SND inaccuracies, making this the most consistent cross‑</a:t>
            </a:r>
            <a:r>
              <a:rPr lang="en-GB" sz="1400">
                <a:solidFill>
                  <a:prstClr val="black"/>
                </a:solidFill>
                <a:latin typeface="Arial"/>
                <a:ea typeface="Times New Roman" panose="02020603050405020304" pitchFamily="18" charset="0"/>
                <a:cs typeface="Arial"/>
              </a:rPr>
              <a:t>council and FSS problem.</a:t>
            </a:r>
            <a:endParaRPr lang="en-GB" sz="1400">
              <a:solidFill>
                <a:prstClr val="black"/>
              </a:solidFill>
              <a:ea typeface="Times New Roman" panose="02020603050405020304" pitchFamily="18" charset="0"/>
            </a:endParaRPr>
          </a:p>
          <a:p>
            <a:pPr marL="0" indent="0">
              <a:defRPr/>
            </a:pPr>
            <a:endParaRPr lang="en-GB" sz="1400" b="0" i="0" u="none" strike="noStrike" kern="1200" cap="none" spc="0" normalizeH="0" baseline="0" noProof="0">
              <a:ln>
                <a:noFill/>
              </a:ln>
              <a:solidFill>
                <a:prstClr val="black"/>
              </a:solidFill>
              <a:effectLst/>
              <a:uLnTx/>
              <a:uFillTx/>
              <a:ea typeface="Times New Roman" panose="02020603050405020304" pitchFamily="18" charset="0"/>
            </a:endParaRPr>
          </a:p>
          <a:p>
            <a:pPr marL="285750" indent="-285750">
              <a:buFont typeface="Arial" panose="020B0604020202020204" pitchFamily="34" charset="0"/>
              <a:buChar char="•"/>
              <a:defRPr/>
            </a:pPr>
            <a:r>
              <a:rPr lang="en-GB" sz="1400">
                <a:solidFill>
                  <a:prstClr val="black"/>
                </a:solidFill>
                <a:latin typeface="Arial"/>
                <a:ea typeface="Times New Roman" panose="02020603050405020304" pitchFamily="18" charset="0"/>
                <a:cs typeface="Arial"/>
              </a:rPr>
              <a:t>Examples of issues identified:</a:t>
            </a:r>
            <a:endParaRPr lang="en-GB" sz="1400" b="0" i="0" u="none" strike="noStrike" kern="1200" cap="none" spc="0" normalizeH="0" baseline="0" noProof="0">
              <a:ln>
                <a:noFill/>
              </a:ln>
              <a:solidFill>
                <a:prstClr val="black"/>
              </a:solidFill>
              <a:effectLst/>
              <a:uLnTx/>
              <a:uFillTx/>
              <a:latin typeface="Arial"/>
              <a:ea typeface="Times New Roman" panose="02020603050405020304" pitchFamily="18" charset="0"/>
              <a:cs typeface="Arial"/>
            </a:endParaRPr>
          </a:p>
          <a:p>
            <a:pPr marL="511175" lvl="1" indent="114300">
              <a:buFont typeface="Arial"/>
              <a:buChar char="•"/>
              <a:defRPr/>
            </a:pPr>
            <a:r>
              <a:rPr lang="en-GB" sz="1400">
                <a:solidFill>
                  <a:prstClr val="black"/>
                </a:solidFill>
                <a:latin typeface="Arial"/>
                <a:cs typeface="Arial"/>
              </a:rPr>
              <a:t>Renfrewshire: 35% of enforcement actions missing/incorrect.</a:t>
            </a:r>
          </a:p>
          <a:p>
            <a:pPr marL="511175" lvl="1" indent="114300">
              <a:buFont typeface="Arial"/>
              <a:buChar char="•"/>
              <a:defRPr/>
            </a:pPr>
            <a:r>
              <a:rPr lang="en-GB" sz="1400">
                <a:solidFill>
                  <a:prstClr val="black"/>
                </a:solidFill>
                <a:latin typeface="Arial"/>
                <a:cs typeface="Arial"/>
              </a:rPr>
              <a:t>Midlothian: 30+ enforcement actions missing from SND; FED not flagging missed high‑risk inspections.</a:t>
            </a:r>
          </a:p>
          <a:p>
            <a:pPr marL="511175" lvl="1" indent="114300">
              <a:buFont typeface="Arial"/>
              <a:buChar char="•"/>
              <a:defRPr/>
            </a:pPr>
            <a:r>
              <a:rPr lang="en-GB" sz="1400">
                <a:solidFill>
                  <a:prstClr val="black"/>
                </a:solidFill>
                <a:latin typeface="Arial"/>
                <a:cs typeface="Arial"/>
              </a:rPr>
              <a:t>North Ayrshire: Only 58% of SND actions were valid.</a:t>
            </a:r>
          </a:p>
          <a:p>
            <a:pPr marL="511175" lvl="1" indent="114300">
              <a:buFont typeface="Arial"/>
              <a:buChar char="•"/>
              <a:defRPr/>
            </a:pPr>
            <a:r>
              <a:rPr lang="en-GB" sz="1400">
                <a:solidFill>
                  <a:prstClr val="black"/>
                </a:solidFill>
                <a:latin typeface="Arial"/>
                <a:cs typeface="Arial"/>
              </a:rPr>
              <a:t>Falkirk: Only 54% of enforcement actions captured on SND; technical bugs.</a:t>
            </a:r>
          </a:p>
          <a:p>
            <a:pPr marL="511175" lvl="1" indent="114300">
              <a:buFont typeface="Arial"/>
              <a:buChar char="•"/>
              <a:defRPr/>
            </a:pPr>
            <a:r>
              <a:rPr lang="en-GB" sz="1400">
                <a:solidFill>
                  <a:prstClr val="black"/>
                </a:solidFill>
                <a:latin typeface="Arial"/>
                <a:cs typeface="Arial"/>
              </a:rPr>
              <a:t>Angus: Missing RAN, RAN withdrawals, Detention Notice, AE record.</a:t>
            </a:r>
          </a:p>
          <a:p>
            <a:pPr marL="511175" lvl="1" indent="114300">
              <a:buFont typeface="Arial"/>
              <a:buChar char="•"/>
              <a:defRPr/>
            </a:pPr>
            <a:r>
              <a:rPr lang="en-GB" sz="1400">
                <a:solidFill>
                  <a:prstClr val="black"/>
                </a:solidFill>
                <a:latin typeface="Arial"/>
                <a:cs typeface="Arial"/>
              </a:rPr>
              <a:t>South Ayrshire IN code was applied in error in respect to a HIN issued in 2023-24. No Detention or Seizure Notices were served.</a:t>
            </a:r>
          </a:p>
          <a:p>
            <a:pPr marL="511175" lvl="1" indent="114300">
              <a:buFont typeface="Arial"/>
              <a:buChar char="•"/>
              <a:defRPr/>
            </a:pPr>
            <a:endParaRPr lang="en-GB" sz="1400">
              <a:solidFill>
                <a:prstClr val="black"/>
              </a:solidFill>
              <a:latin typeface="Arial"/>
              <a:cs typeface="Arial"/>
            </a:endParaRPr>
          </a:p>
          <a:p>
            <a:pPr marL="285750" lvl="1" indent="-285750">
              <a:buFont typeface="Arial"/>
              <a:buChar char="•"/>
              <a:defRPr/>
            </a:pPr>
            <a:r>
              <a:rPr lang="en-GB" sz="1400">
                <a:solidFill>
                  <a:prstClr val="black"/>
                </a:solidFill>
                <a:latin typeface="Arial"/>
                <a:cs typeface="Arial"/>
              </a:rPr>
              <a:t>Consequences</a:t>
            </a:r>
          </a:p>
          <a:p>
            <a:pPr marL="643255" lvl="1" indent="-160655">
              <a:defRPr/>
            </a:pPr>
            <a:r>
              <a:rPr lang="en-GB" sz="1400">
                <a:solidFill>
                  <a:prstClr val="black"/>
                </a:solidFill>
                <a:latin typeface="Arial"/>
                <a:cs typeface="Arial"/>
              </a:rPr>
              <a:t>National reporting cannot currently be relied upon.</a:t>
            </a:r>
            <a:endParaRPr lang="en-GB" sz="1400">
              <a:solidFill>
                <a:prstClr val="black"/>
              </a:solidFill>
            </a:endParaRPr>
          </a:p>
          <a:p>
            <a:pPr marL="642620" lvl="2" indent="-160655">
              <a:defRPr/>
            </a:pPr>
            <a:r>
              <a:rPr lang="en-GB" sz="1400">
                <a:solidFill>
                  <a:prstClr val="black"/>
                </a:solidFill>
                <a:latin typeface="Arial"/>
                <a:cs typeface="Arial"/>
              </a:rPr>
              <a:t>Any risk assessments based on SND data may be flawed.</a:t>
            </a:r>
          </a:p>
          <a:p>
            <a:pPr marL="642620" lvl="2" indent="-160655">
              <a:defRPr/>
            </a:pPr>
            <a:r>
              <a:rPr lang="en-GB" sz="1400">
                <a:solidFill>
                  <a:prstClr val="black"/>
                </a:solidFill>
                <a:latin typeface="Arial"/>
                <a:cs typeface="Arial"/>
              </a:rPr>
              <a:t>Audit trail integrity and veracity are potentially compromised.</a:t>
            </a:r>
          </a:p>
          <a:p>
            <a:pPr marL="510540" lvl="2" indent="-128270">
              <a:defRPr/>
            </a:pPr>
            <a:endParaRPr lang="en-GB">
              <a:solidFill>
                <a:prstClr val="black"/>
              </a:solidFill>
              <a:latin typeface="Arial"/>
              <a:cs typeface="Arial"/>
            </a:endParaRPr>
          </a:p>
          <a:p>
            <a:pPr marL="285750" lvl="1" indent="-285750">
              <a:buFont typeface="Arial"/>
              <a:buChar char="•"/>
              <a:defRPr/>
            </a:pPr>
            <a:endParaRPr lang="en-GB">
              <a:solidFill>
                <a:prstClr val="black"/>
              </a:solidFill>
              <a:latin typeface="Arial"/>
              <a:cs typeface="Arial"/>
            </a:endParaRPr>
          </a:p>
          <a:p>
            <a:pPr marL="285750" lvl="1" indent="-285750">
              <a:buFont typeface="Arial"/>
              <a:buChar char="•"/>
              <a:defRPr/>
            </a:pPr>
            <a:endParaRPr lang="en-GB">
              <a:solidFill>
                <a:prstClr val="black"/>
              </a:solidFill>
              <a:latin typeface="Arial"/>
              <a:cs typeface="Arial"/>
            </a:endParaRPr>
          </a:p>
          <a:p>
            <a:pPr marL="511175" lvl="1" indent="114300">
              <a:buFont typeface="Arial"/>
              <a:buChar char="•"/>
              <a:defRPr/>
            </a:pPr>
            <a:endParaRPr lang="en-GB">
              <a:solidFill>
                <a:prstClr val="black"/>
              </a:solidFill>
              <a:latin typeface="Arial"/>
              <a:cs typeface="Arial"/>
            </a:endParaRPr>
          </a:p>
          <a:p>
            <a:pPr marL="285750" indent="-285750">
              <a:buFont typeface="Arial" panose="020B0604020202020204" pitchFamily="34" charset="0"/>
              <a:buChar char="•"/>
              <a:defRPr/>
            </a:pPr>
            <a:endParaRPr lang="en-GB">
              <a:solidFill>
                <a:prstClr val="black"/>
              </a:solidFill>
              <a:latin typeface="Arial"/>
              <a:cs typeface="Arial"/>
            </a:endParaRPr>
          </a:p>
          <a:p>
            <a:pPr marL="285750" indent="-285750">
              <a:buFont typeface="Arial" panose="020B0604020202020204" pitchFamily="34" charset="0"/>
              <a:buChar char="•"/>
              <a:defRPr/>
            </a:pPr>
            <a:endParaRPr lang="en-GB">
              <a:solidFill>
                <a:prstClr val="black"/>
              </a:solidFill>
              <a:latin typeface="Arial"/>
              <a:cs typeface="Arial"/>
            </a:endParaRPr>
          </a:p>
        </p:txBody>
      </p:sp>
      <p:sp>
        <p:nvSpPr>
          <p:cNvPr id="10" name="Oval 9">
            <a:extLst>
              <a:ext uri="{FF2B5EF4-FFF2-40B4-BE49-F238E27FC236}">
                <a16:creationId xmlns:a16="http://schemas.microsoft.com/office/drawing/2014/main" id="{8EFE1C08-2B98-F017-ED1E-AFB3D079B7C2}"/>
              </a:ext>
            </a:extLst>
          </p:cNvPr>
          <p:cNvSpPr/>
          <p:nvPr/>
        </p:nvSpPr>
        <p:spPr>
          <a:xfrm>
            <a:off x="562618" y="2866578"/>
            <a:ext cx="2361444" cy="2284297"/>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2000">
                <a:latin typeface="Arial"/>
                <a:cs typeface="Arial"/>
              </a:rPr>
              <a:t>Food Enforcement Database and SND Data Integrity</a:t>
            </a: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85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B2BA76-0FE4-F0A8-880A-5636054CA252}"/>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216BDA55-F670-7F8F-EFC4-F53ED1FAF902}"/>
              </a:ext>
            </a:extLst>
          </p:cNvPr>
          <p:cNvSpPr>
            <a:spLocks noGrp="1"/>
          </p:cNvSpPr>
          <p:nvPr>
            <p:ph type="sldNum" sz="quarter" idx="12"/>
          </p:nvPr>
        </p:nvSpPr>
        <p:spPr/>
        <p:txBody>
          <a:bodyPr/>
          <a:lstStyle/>
          <a:p>
            <a:fld id="{E5F5F000-6F02-0D4A-AE12-53456686C9A4}" type="slidenum">
              <a:rPr lang="en-US" smtClean="0"/>
              <a:pPr/>
              <a:t>9</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7293783-6862-F171-C718-FA9770C1DC8B}"/>
              </a:ext>
            </a:extLst>
          </p:cNvPr>
          <p:cNvSpPr>
            <a:spLocks noGrp="1"/>
          </p:cNvSpPr>
          <p:nvPr>
            <p:ph sz="quarter" idx="18"/>
          </p:nvPr>
        </p:nvSpPr>
        <p:spPr>
          <a:xfrm>
            <a:off x="3228007" y="1287480"/>
            <a:ext cx="7634247" cy="6707515"/>
          </a:xfrm>
        </p:spPr>
        <p:txBody>
          <a:bodyPr vert="horz" lIns="91440" tIns="45720" rIns="91440" bIns="45720" rtlCol="0" anchor="t">
            <a:normAutofit fontScale="92500" lnSpcReduction="10000"/>
          </a:bodyPr>
          <a:lstStyle/>
          <a:p>
            <a:pPr marL="0" indent="0">
              <a:defRPr/>
            </a:pPr>
            <a:r>
              <a:rPr kumimoji="0" lang="en-GB" b="0" i="0" u="none" strike="noStrike" kern="1200" cap="none" spc="0" normalizeH="0" baseline="0" noProof="0" dirty="0">
                <a:ln>
                  <a:noFill/>
                </a:ln>
                <a:solidFill>
                  <a:prstClr val="black"/>
                </a:solidFill>
                <a:effectLst/>
                <a:uLnTx/>
                <a:uFillTx/>
                <a:latin typeface="Arial"/>
                <a:cs typeface="Arial"/>
              </a:rPr>
              <a:t>The </a:t>
            </a:r>
            <a:r>
              <a:rPr lang="en-GB" dirty="0">
                <a:solidFill>
                  <a:prstClr val="black"/>
                </a:solidFill>
                <a:latin typeface="Arial"/>
                <a:cs typeface="Arial"/>
              </a:rPr>
              <a:t>Authorities</a:t>
            </a:r>
            <a:r>
              <a:rPr kumimoji="0" lang="en-GB" b="0" i="0" u="none" strike="noStrike" kern="1200" cap="none" spc="0" normalizeH="0" baseline="0" noProof="0" dirty="0">
                <a:ln>
                  <a:noFill/>
                </a:ln>
                <a:solidFill>
                  <a:prstClr val="black"/>
                </a:solidFill>
                <a:effectLst/>
                <a:uLnTx/>
                <a:uFillTx/>
                <a:latin typeface="Arial"/>
                <a:cs typeface="Arial"/>
              </a:rPr>
              <a:t> provided evidence </a:t>
            </a:r>
            <a:r>
              <a:rPr lang="en-GB" dirty="0">
                <a:solidFill>
                  <a:prstClr val="black"/>
                </a:solidFill>
                <a:latin typeface="Arial"/>
                <a:cs typeface="Arial"/>
              </a:rPr>
              <a:t>from their Food Enforcement Databases that</a:t>
            </a:r>
            <a:r>
              <a:rPr kumimoji="0" lang="en-GB" b="0" i="0" u="none" strike="noStrike" kern="1200" cap="none" spc="0" normalizeH="0" baseline="0" noProof="0" dirty="0">
                <a:ln>
                  <a:noFill/>
                </a:ln>
                <a:solidFill>
                  <a:prstClr val="black"/>
                </a:solidFill>
                <a:effectLst/>
                <a:uLnTx/>
                <a:uFillTx/>
                <a:latin typeface="Arial"/>
                <a:cs typeface="Arial"/>
              </a:rPr>
              <a:t> </a:t>
            </a:r>
            <a:r>
              <a:rPr lang="en-GB" dirty="0">
                <a:solidFill>
                  <a:prstClr val="black"/>
                </a:solidFill>
                <a:latin typeface="Arial"/>
                <a:cs typeface="Arial"/>
              </a:rPr>
              <a:t>314</a:t>
            </a:r>
            <a:r>
              <a:rPr lang="en-GB" dirty="0">
                <a:solidFill>
                  <a:schemeClr val="accent2"/>
                </a:solidFill>
                <a:latin typeface="Arial"/>
                <a:cs typeface="Arial"/>
              </a:rPr>
              <a:t> </a:t>
            </a:r>
            <a:r>
              <a:rPr kumimoji="0" lang="en-GB" b="0" i="0" u="none" strike="noStrike" kern="1200" cap="none" spc="0" normalizeH="0" baseline="0" noProof="0" dirty="0">
                <a:ln>
                  <a:noFill/>
                </a:ln>
                <a:solidFill>
                  <a:prstClr val="black"/>
                </a:solidFill>
                <a:effectLst/>
                <a:uLnTx/>
                <a:uFillTx/>
                <a:latin typeface="Arial"/>
                <a:cs typeface="Arial"/>
              </a:rPr>
              <a:t>enforcement actions had been taken</a:t>
            </a:r>
            <a:r>
              <a:rPr lang="en-GB" dirty="0">
                <a:solidFill>
                  <a:prstClr val="black"/>
                </a:solidFill>
                <a:latin typeface="Arial"/>
                <a:cs typeface="Arial"/>
              </a:rPr>
              <a:t> </a:t>
            </a:r>
            <a:r>
              <a:rPr kumimoji="0" lang="en-GB" b="0" i="0" u="none" strike="noStrike" kern="1200" cap="none" spc="0" normalizeH="0" baseline="0" noProof="0" dirty="0">
                <a:ln>
                  <a:noFill/>
                </a:ln>
                <a:solidFill>
                  <a:prstClr val="black"/>
                </a:solidFill>
                <a:effectLst/>
                <a:uLnTx/>
                <a:uFillTx/>
                <a:latin typeface="Arial"/>
                <a:cs typeface="Arial"/>
              </a:rPr>
              <a:t>since 1</a:t>
            </a:r>
            <a:r>
              <a:rPr kumimoji="0" lang="en-GB" b="0" i="0" u="none" strike="noStrike" kern="1200" cap="none" spc="0" normalizeH="0" baseline="30000" noProof="0" dirty="0">
                <a:ln>
                  <a:noFill/>
                </a:ln>
                <a:solidFill>
                  <a:prstClr val="black"/>
                </a:solidFill>
                <a:effectLst/>
                <a:uLnTx/>
                <a:uFillTx/>
                <a:latin typeface="Arial"/>
                <a:cs typeface="Arial"/>
              </a:rPr>
              <a:t>st</a:t>
            </a:r>
            <a:r>
              <a:rPr kumimoji="0" lang="en-GB" b="0" i="0" u="none" strike="noStrike" kern="1200" cap="none" spc="0" normalizeH="0" baseline="0" noProof="0" dirty="0">
                <a:ln>
                  <a:noFill/>
                </a:ln>
                <a:solidFill>
                  <a:prstClr val="black"/>
                </a:solidFill>
                <a:effectLst/>
                <a:uLnTx/>
                <a:uFillTx/>
                <a:latin typeface="Arial"/>
                <a:cs typeface="Arial"/>
              </a:rPr>
              <a:t> April 2022, as follows:</a:t>
            </a:r>
            <a:endParaRPr lang="en-GB" dirty="0">
              <a:solidFill>
                <a:prstClr val="black"/>
              </a:solidFill>
              <a:highlight>
                <a:srgbClr val="FFFF00"/>
              </a:highlight>
              <a:latin typeface="Arial"/>
              <a:cs typeface="Arial"/>
            </a:endParaRPr>
          </a:p>
          <a:p>
            <a:pPr marL="0" indent="0">
              <a:defRPr/>
            </a:pPr>
            <a:endParaRPr lang="en-GB" b="0" i="0" u="none" strike="noStrike" kern="1200" cap="none" spc="0" normalizeH="0" baseline="0" noProof="0" dirty="0">
              <a:ln>
                <a:noFill/>
              </a:ln>
              <a:solidFill>
                <a:prstClr val="black"/>
              </a:solidFill>
              <a:effectLst/>
              <a:highlight>
                <a:srgbClr val="FFFF00"/>
              </a:highlight>
              <a:uLnTx/>
              <a:uFillTx/>
              <a:latin typeface="Arial"/>
              <a:cs typeface="Arial"/>
            </a:endParaRPr>
          </a:p>
          <a:p>
            <a:pPr marL="192405" marR="0" lvl="0" indent="-192405"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dirty="0">
              <a:ln>
                <a:noFill/>
              </a:ln>
              <a:solidFill>
                <a:prstClr val="black"/>
              </a:solidFill>
              <a:effectLst/>
              <a:uLnTx/>
              <a:uFillTx/>
            </a:endParaRPr>
          </a:p>
          <a:p>
            <a:pPr marL="192405" indent="-192405"/>
            <a:endParaRPr lang="en-GB" dirty="0"/>
          </a:p>
          <a:p>
            <a:pPr marL="192405" indent="-192405"/>
            <a:endParaRPr lang="en-GB" dirty="0">
              <a:highlight>
                <a:srgbClr val="FFFF00"/>
              </a:highlight>
            </a:endParaRPr>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latin typeface="Arial"/>
              <a:cs typeface="Arial"/>
            </a:endParaRPr>
          </a:p>
          <a:p>
            <a:pPr marL="192405" indent="-192405"/>
            <a:endParaRPr lang="en-GB" dirty="0">
              <a:latin typeface="Arial"/>
              <a:cs typeface="Arial"/>
            </a:endParaRPr>
          </a:p>
          <a:p>
            <a:pPr marL="192405" indent="-192405"/>
            <a:r>
              <a:rPr lang="en-GB" dirty="0">
                <a:latin typeface="Arial"/>
                <a:cs typeface="Arial"/>
              </a:rPr>
              <a:t>	</a:t>
            </a:r>
            <a:endParaRPr lang="en-GB" dirty="0">
              <a:solidFill>
                <a:srgbClr val="C0504D"/>
              </a:solidFill>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r>
              <a:rPr lang="en-GB" dirty="0">
                <a:latin typeface="Arial"/>
                <a:cs typeface="Arial"/>
              </a:rPr>
              <a:t>    On SND for the same period, only </a:t>
            </a:r>
            <a:r>
              <a:rPr lang="en-GB" dirty="0">
                <a:solidFill>
                  <a:srgbClr val="000000"/>
                </a:solidFill>
                <a:latin typeface="Arial"/>
                <a:cs typeface="Arial"/>
              </a:rPr>
              <a:t>210</a:t>
            </a:r>
            <a:r>
              <a:rPr lang="en-GB" dirty="0">
                <a:solidFill>
                  <a:schemeClr val="accent2"/>
                </a:solidFill>
                <a:latin typeface="Arial"/>
                <a:cs typeface="Arial"/>
              </a:rPr>
              <a:t> </a:t>
            </a:r>
            <a:r>
              <a:rPr lang="en-GB" dirty="0">
                <a:latin typeface="Arial"/>
                <a:cs typeface="Arial"/>
              </a:rPr>
              <a:t>enforcements were depicted – approximately one third of the data was therefore missing. </a:t>
            </a:r>
            <a:r>
              <a:rPr lang="en-GB" dirty="0" err="1">
                <a:latin typeface="Arial"/>
                <a:cs typeface="Arial"/>
              </a:rPr>
              <a:t>RANs</a:t>
            </a:r>
            <a:r>
              <a:rPr lang="en-GB" dirty="0">
                <a:latin typeface="Arial"/>
                <a:cs typeface="Arial"/>
              </a:rPr>
              <a:t>, </a:t>
            </a:r>
            <a:r>
              <a:rPr lang="en-GB" dirty="0" err="1">
                <a:latin typeface="Arial"/>
                <a:cs typeface="Arial"/>
              </a:rPr>
              <a:t>HINs</a:t>
            </a:r>
            <a:r>
              <a:rPr lang="en-GB" dirty="0">
                <a:latin typeface="Arial"/>
                <a:cs typeface="Arial"/>
              </a:rPr>
              <a:t> and Voluntary Closures were the top three enforcement actions. Data was accurate at the time of publication, but it is recognised that corrections are being made on an ongoing basis</a:t>
            </a:r>
            <a:endParaRPr lang="en-GB" dirty="0">
              <a:solidFill>
                <a:schemeClr val="accent2"/>
              </a:solidFill>
              <a:latin typeface="Arial"/>
              <a:cs typeface="Arial"/>
            </a:endParaRPr>
          </a:p>
        </p:txBody>
      </p:sp>
      <p:sp>
        <p:nvSpPr>
          <p:cNvPr id="10" name="Oval 9">
            <a:extLst>
              <a:ext uri="{FF2B5EF4-FFF2-40B4-BE49-F238E27FC236}">
                <a16:creationId xmlns:a16="http://schemas.microsoft.com/office/drawing/2014/main" id="{C7FD0C9F-BBF1-A8EA-1CBE-24F0BC1871C6}"/>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Enforcement Actions </a:t>
            </a:r>
          </a:p>
        </p:txBody>
      </p:sp>
      <p:graphicFrame>
        <p:nvGraphicFramePr>
          <p:cNvPr id="6" name="Table 5">
            <a:extLst>
              <a:ext uri="{FF2B5EF4-FFF2-40B4-BE49-F238E27FC236}">
                <a16:creationId xmlns:a16="http://schemas.microsoft.com/office/drawing/2014/main" id="{D72C5889-C480-1C23-23FC-2845C0817327}"/>
              </a:ext>
            </a:extLst>
          </p:cNvPr>
          <p:cNvGraphicFramePr>
            <a:graphicFrameLocks noGrp="1"/>
          </p:cNvGraphicFramePr>
          <p:nvPr>
            <p:extLst>
              <p:ext uri="{D42A27DB-BD31-4B8C-83A1-F6EECF244321}">
                <p14:modId xmlns:p14="http://schemas.microsoft.com/office/powerpoint/2010/main" val="1148968542"/>
              </p:ext>
            </p:extLst>
          </p:nvPr>
        </p:nvGraphicFramePr>
        <p:xfrm>
          <a:off x="3231516" y="2081444"/>
          <a:ext cx="7620000" cy="4185285"/>
        </p:xfrm>
        <a:graphic>
          <a:graphicData uri="http://schemas.openxmlformats.org/drawingml/2006/table">
            <a:tbl>
              <a:tblPr firstRow="1" firstCol="1" bandRow="1">
                <a:tableStyleId>{5C22544A-7EE6-4342-B048-85BDC9FD1C3A}</a:tableStyleId>
              </a:tblPr>
              <a:tblGrid>
                <a:gridCol w="1344930">
                  <a:extLst>
                    <a:ext uri="{9D8B030D-6E8A-4147-A177-3AD203B41FA5}">
                      <a16:colId xmlns:a16="http://schemas.microsoft.com/office/drawing/2014/main" val="1163034591"/>
                    </a:ext>
                  </a:extLst>
                </a:gridCol>
                <a:gridCol w="544195">
                  <a:extLst>
                    <a:ext uri="{9D8B030D-6E8A-4147-A177-3AD203B41FA5}">
                      <a16:colId xmlns:a16="http://schemas.microsoft.com/office/drawing/2014/main" val="247776659"/>
                    </a:ext>
                  </a:extLst>
                </a:gridCol>
                <a:gridCol w="544195">
                  <a:extLst>
                    <a:ext uri="{9D8B030D-6E8A-4147-A177-3AD203B41FA5}">
                      <a16:colId xmlns:a16="http://schemas.microsoft.com/office/drawing/2014/main" val="1376927511"/>
                    </a:ext>
                  </a:extLst>
                </a:gridCol>
                <a:gridCol w="670560">
                  <a:extLst>
                    <a:ext uri="{9D8B030D-6E8A-4147-A177-3AD203B41FA5}">
                      <a16:colId xmlns:a16="http://schemas.microsoft.com/office/drawing/2014/main" val="794302262"/>
                    </a:ext>
                  </a:extLst>
                </a:gridCol>
                <a:gridCol w="632460">
                  <a:extLst>
                    <a:ext uri="{9D8B030D-6E8A-4147-A177-3AD203B41FA5}">
                      <a16:colId xmlns:a16="http://schemas.microsoft.com/office/drawing/2014/main" val="731321960"/>
                    </a:ext>
                  </a:extLst>
                </a:gridCol>
                <a:gridCol w="632460">
                  <a:extLst>
                    <a:ext uri="{9D8B030D-6E8A-4147-A177-3AD203B41FA5}">
                      <a16:colId xmlns:a16="http://schemas.microsoft.com/office/drawing/2014/main" val="3562136309"/>
                    </a:ext>
                  </a:extLst>
                </a:gridCol>
                <a:gridCol w="720725">
                  <a:extLst>
                    <a:ext uri="{9D8B030D-6E8A-4147-A177-3AD203B41FA5}">
                      <a16:colId xmlns:a16="http://schemas.microsoft.com/office/drawing/2014/main" val="4253002335"/>
                    </a:ext>
                  </a:extLst>
                </a:gridCol>
                <a:gridCol w="632460">
                  <a:extLst>
                    <a:ext uri="{9D8B030D-6E8A-4147-A177-3AD203B41FA5}">
                      <a16:colId xmlns:a16="http://schemas.microsoft.com/office/drawing/2014/main" val="832362579"/>
                    </a:ext>
                  </a:extLst>
                </a:gridCol>
                <a:gridCol w="632460">
                  <a:extLst>
                    <a:ext uri="{9D8B030D-6E8A-4147-A177-3AD203B41FA5}">
                      <a16:colId xmlns:a16="http://schemas.microsoft.com/office/drawing/2014/main" val="3095769219"/>
                    </a:ext>
                  </a:extLst>
                </a:gridCol>
                <a:gridCol w="633095">
                  <a:extLst>
                    <a:ext uri="{9D8B030D-6E8A-4147-A177-3AD203B41FA5}">
                      <a16:colId xmlns:a16="http://schemas.microsoft.com/office/drawing/2014/main" val="6034569"/>
                    </a:ext>
                  </a:extLst>
                </a:gridCol>
                <a:gridCol w="632460">
                  <a:extLst>
                    <a:ext uri="{9D8B030D-6E8A-4147-A177-3AD203B41FA5}">
                      <a16:colId xmlns:a16="http://schemas.microsoft.com/office/drawing/2014/main" val="2373938180"/>
                    </a:ext>
                  </a:extLst>
                </a:gridCol>
              </a:tblGrid>
              <a:tr h="314036">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Enforcement Action</a:t>
                      </a:r>
                      <a:endParaRPr lang="en-GB">
                        <a:effectLst/>
                      </a:endParaRPr>
                    </a:p>
                    <a:p>
                      <a:pPr>
                        <a:buNone/>
                      </a:pPr>
                      <a:r>
                        <a:rPr lang="en-GB" sz="1000" b="1" kern="1200">
                          <a:solidFill>
                            <a:srgbClr val="000000"/>
                          </a:solidFill>
                          <a:effectLst/>
                          <a:latin typeface="Arial" panose="020B0604020202020204" pitchFamily="34" charset="0"/>
                          <a:ea typeface="Calibri" panose="020F0502020204030204" pitchFamily="34" charset="0"/>
                        </a:rPr>
                        <a:t>Total</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gridSpan="2">
                  <a:txBody>
                    <a:bodyPr/>
                    <a:lstStyle/>
                    <a:p>
                      <a:pPr algn="ctr">
                        <a:buNone/>
                      </a:pPr>
                      <a:r>
                        <a:rPr lang="en-GB" sz="1000" b="1" kern="1200">
                          <a:solidFill>
                            <a:srgbClr val="000000"/>
                          </a:solidFill>
                          <a:effectLst/>
                          <a:latin typeface="Arial" panose="020B0604020202020204" pitchFamily="34" charset="0"/>
                          <a:ea typeface="Calibri" panose="020F0502020204030204" pitchFamily="34" charset="0"/>
                        </a:rPr>
                        <a:t>2022-23</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a:buNone/>
                      </a:pPr>
                      <a:r>
                        <a:rPr lang="en-GB" sz="1000" b="1" kern="1200">
                          <a:solidFill>
                            <a:srgbClr val="000000"/>
                          </a:solidFill>
                          <a:effectLst/>
                          <a:latin typeface="Arial" panose="020B0604020202020204" pitchFamily="34" charset="0"/>
                          <a:ea typeface="Calibri" panose="020F0502020204030204" pitchFamily="34" charset="0"/>
                        </a:rPr>
                        <a:t>2023-24</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a:buNone/>
                      </a:pPr>
                      <a:r>
                        <a:rPr lang="en-GB" sz="1000" b="1" kern="1200">
                          <a:solidFill>
                            <a:srgbClr val="000000"/>
                          </a:solidFill>
                          <a:effectLst/>
                          <a:latin typeface="Arial" panose="020B0604020202020204" pitchFamily="34" charset="0"/>
                          <a:ea typeface="Calibri" panose="020F0502020204030204" pitchFamily="34" charset="0"/>
                        </a:rPr>
                        <a:t>2024-25</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a:buNone/>
                      </a:pPr>
                      <a:r>
                        <a:rPr lang="en-GB" sz="1000" b="1" kern="1200">
                          <a:solidFill>
                            <a:srgbClr val="000000"/>
                          </a:solidFill>
                          <a:effectLst/>
                          <a:latin typeface="Arial" panose="020B0604020202020204" pitchFamily="34" charset="0"/>
                          <a:ea typeface="Calibri" panose="020F0502020204030204" pitchFamily="34" charset="0"/>
                        </a:rPr>
                        <a:t>2025-26</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a:buNone/>
                      </a:pPr>
                      <a:r>
                        <a:rPr lang="en-GB" sz="1000" b="1" kern="1200">
                          <a:solidFill>
                            <a:srgbClr val="000000"/>
                          </a:solidFill>
                          <a:effectLst/>
                          <a:latin typeface="Arial" panose="020B0604020202020204" pitchFamily="34" charset="0"/>
                          <a:ea typeface="Calibri" panose="020F0502020204030204" pitchFamily="34" charset="0"/>
                        </a:rPr>
                        <a:t>Total</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829893807"/>
                  </a:ext>
                </a:extLst>
              </a:tr>
              <a:tr h="189230">
                <a:tc>
                  <a:txBody>
                    <a:bodyPr/>
                    <a:lstStyle/>
                    <a:p>
                      <a:pPr>
                        <a:buNone/>
                      </a:pP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LA</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SND</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LA</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SND</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LA</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SND</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LA</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SND</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LA</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SND</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3571283"/>
                  </a:ext>
                </a:extLst>
              </a:tr>
              <a:tr h="21463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HIN</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sz="1000">
                          <a:effectLst/>
                          <a:latin typeface="Arial" panose="020B0604020202020204" pitchFamily="34" charset="0"/>
                          <a:ea typeface="Times New Roman" panose="02020603050405020304" pitchFamily="18" charset="0"/>
                        </a:rPr>
                        <a:t>35</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27</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23</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14</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22</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14</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14</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6</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94</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61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2988378"/>
                  </a:ext>
                </a:extLst>
              </a:tr>
              <a:tr h="18923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IN</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00330"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8903549"/>
                  </a:ext>
                </a:extLst>
              </a:tr>
              <a:tr h="18923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Reg 27 Notice</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00330"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923396"/>
                  </a:ext>
                </a:extLst>
              </a:tr>
              <a:tr h="18923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Detention &amp; Seizure FS</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9817387"/>
                  </a:ext>
                </a:extLst>
              </a:tr>
              <a:tr h="18923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HEPN</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663777"/>
                  </a:ext>
                </a:extLst>
              </a:tr>
              <a:tr h="18923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HEPO</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3928987"/>
                  </a:ext>
                </a:extLst>
              </a:tr>
              <a:tr h="18923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Voluntary Closure</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sz="1000">
                          <a:effectLst/>
                          <a:latin typeface="Arial" panose="020B0604020202020204" pitchFamily="34" charset="0"/>
                          <a:ea typeface="Times New Roman" panose="02020603050405020304" pitchFamily="18" charset="0"/>
                        </a:rPr>
                        <a:t>10</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9</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15</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13</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7</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3</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6</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6</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39</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30</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4558704"/>
                  </a:ext>
                </a:extLst>
              </a:tr>
              <a:tr h="18923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Voluntary Surrender</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5</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83222"/>
                  </a:ext>
                </a:extLst>
              </a:tr>
              <a:tr h="18923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RAN</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sz="1000">
                          <a:effectLst/>
                          <a:latin typeface="Arial" panose="020B0604020202020204" pitchFamily="34" charset="0"/>
                          <a:ea typeface="Times New Roman" panose="02020603050405020304" pitchFamily="18" charset="0"/>
                        </a:rPr>
                        <a:t>27</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22</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26</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23</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39</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41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13</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20</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105</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106</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4671161"/>
                  </a:ext>
                </a:extLst>
              </a:tr>
              <a:tr h="18923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RAN withdrawn</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sz="1000">
                          <a:effectLst/>
                          <a:latin typeface="Arial" panose="020B0604020202020204" pitchFamily="34" charset="0"/>
                          <a:ea typeface="Times New Roman" panose="02020603050405020304" pitchFamily="18" charset="0"/>
                        </a:rPr>
                        <a:t>14</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17</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23</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6</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60</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5266431"/>
                  </a:ext>
                </a:extLst>
              </a:tr>
              <a:tr h="37846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Detention &amp; Seizure FI</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3</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6350637"/>
                  </a:ext>
                </a:extLst>
              </a:tr>
              <a:tr h="37846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Prosecution</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3</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2551177"/>
                  </a:ext>
                </a:extLst>
              </a:tr>
              <a:tr h="378460">
                <a:tc>
                  <a:txBody>
                    <a:bodyPr/>
                    <a:lstStyle/>
                    <a:p>
                      <a:pPr>
                        <a:buNone/>
                      </a:pPr>
                      <a:r>
                        <a:rPr lang="en-GB" sz="1000" b="1" kern="1200">
                          <a:solidFill>
                            <a:srgbClr val="000000"/>
                          </a:solidFill>
                          <a:effectLst/>
                          <a:latin typeface="Arial" panose="020B0604020202020204" pitchFamily="34" charset="0"/>
                          <a:ea typeface="Calibri" panose="020F0502020204030204" pitchFamily="34" charset="0"/>
                        </a:rPr>
                        <a:t>Detention Notice</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kern="1200">
                          <a:solidFill>
                            <a:srgbClr val="000000"/>
                          </a:solidFill>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410820"/>
                  </a:ext>
                </a:extLst>
              </a:tr>
              <a:tr h="189230">
                <a:tc>
                  <a:txBody>
                    <a:bodyPr/>
                    <a:lstStyle/>
                    <a:p>
                      <a:pPr>
                        <a:buNone/>
                      </a:pPr>
                      <a:r>
                        <a:rPr lang="en-GB" sz="1000" b="1" kern="1200">
                          <a:solidFill>
                            <a:srgbClr val="000000"/>
                          </a:solidFill>
                          <a:effectLst/>
                          <a:latin typeface="Arial" panose="020B0604020202020204" pitchFamily="34" charset="0"/>
                          <a:ea typeface="Times New Roman" panose="02020603050405020304" pitchFamily="18" charset="0"/>
                        </a:rPr>
                        <a:t>Incidents</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1</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3</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3</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7</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9930342"/>
                  </a:ext>
                </a:extLst>
              </a:tr>
              <a:tr h="189230">
                <a:tc>
                  <a:txBody>
                    <a:bodyPr/>
                    <a:lstStyle/>
                    <a:p>
                      <a:pPr>
                        <a:buNone/>
                      </a:pPr>
                      <a:r>
                        <a:rPr lang="en-GB" sz="1000" b="1" kern="1200">
                          <a:solidFill>
                            <a:srgbClr val="000000"/>
                          </a:solidFill>
                          <a:effectLst/>
                          <a:latin typeface="Arial" panose="020B0604020202020204" pitchFamily="34" charset="0"/>
                          <a:ea typeface="Times New Roman" panose="02020603050405020304" pitchFamily="18" charset="0"/>
                        </a:rPr>
                        <a:t>Total</a:t>
                      </a:r>
                      <a:endParaRPr lang="en-GB">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sz="1000">
                          <a:effectLst/>
                          <a:latin typeface="Arial" panose="020B0604020202020204" pitchFamily="34" charset="0"/>
                          <a:ea typeface="Times New Roman" panose="02020603050405020304" pitchFamily="18" charset="0"/>
                        </a:rPr>
                        <a:t>87</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62</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84</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56</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98</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58</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44</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35</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314</a:t>
                      </a:r>
                      <a:endParaRPr lang="en-GB">
                        <a:effectLs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000">
                          <a:effectLst/>
                          <a:latin typeface="Arial" panose="020B0604020202020204" pitchFamily="34" charset="0"/>
                          <a:ea typeface="Times New Roman" panose="02020603050405020304" pitchFamily="18" charset="0"/>
                        </a:rPr>
                        <a:t>210</a:t>
                      </a:r>
                      <a:endParaRPr lang="en-GB">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6764119"/>
                  </a:ext>
                </a:extLst>
              </a:tr>
            </a:tbl>
          </a:graphicData>
        </a:graphic>
      </p:graphicFrame>
    </p:spTree>
    <p:extLst>
      <p:ext uri="{BB962C8B-B14F-4D97-AF65-F5344CB8AC3E}">
        <p14:creationId xmlns:p14="http://schemas.microsoft.com/office/powerpoint/2010/main" val="516569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53D26341A57B383EE0540010E0463CCA" version="1.0.0">
  <systemFields>
    <field name="Objective-Id">
      <value order="0">A56101888</value>
    </field>
    <field name="Objective-Title">
      <value order="0">Local Authority Food Law Enforcement Actions Audit 2025-26 - Audit Summary Report Presentation</value>
    </field>
    <field name="Objective-Description">
      <value order="0"/>
    </field>
    <field name="Objective-CreationStamp">
      <value order="0">2026-04-15T14:47:44Z</value>
    </field>
    <field name="Objective-IsApproved">
      <value order="0">false</value>
    </field>
    <field name="Objective-IsPublished">
      <value order="0">true</value>
    </field>
    <field name="Objective-DatePublished">
      <value order="0">2026-04-23T07:43:39Z</value>
    </field>
    <field name="Objective-ModificationStamp">
      <value order="0">2026-04-30T10:17:48Z</value>
    </field>
    <field name="Objective-Owner">
      <value order="0">Matthew, Lindsay L (U451485)</value>
    </field>
    <field name="Objective-Path">
      <value order="0">Objective Global Folder:Food Standards Scotland File Plan:Administration:Corporate Governance:External Audit:Audit Assignments: External Audit (Food Standards Scotland):Local Authority Audit:  Enforcement Actions: Standard Documents: 2025-2026</value>
    </field>
    <field name="Objective-Parent">
      <value order="0">Local Authority Audit:  Enforcement Actions: Standard Documents: 2025-2026</value>
    </field>
    <field name="Objective-State">
      <value order="0">Published</value>
    </field>
    <field name="Objective-VersionId">
      <value order="0">vA85255680</value>
    </field>
    <field name="Objective-Version">
      <value order="0">2.0</value>
    </field>
    <field name="Objective-VersionNumber">
      <value order="0">2</value>
    </field>
    <field name="Objective-VersionComment">
      <value order="0"/>
    </field>
    <field name="Objective-FileNumber">
      <value order="0">AUD/7366</value>
    </field>
    <field name="Objective-Classification">
      <value order="0">OFFICIAL</value>
    </field>
    <field name="Objective-Caveats">
      <value order="0">Caveat for access to Food Standards Scotland</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field name="Objective-Shared By">
        <value order="0"/>
      </field>
      <field name="Objective-Access Conditions">
        <value order="0"/>
      </field>
      <field name="Objective-Access Status">
        <value order="0"/>
      </field>
      <field name="Objective-Date Open From">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75e3ab-2268-4b89-92a4-eefe8a0ee025">
      <Terms xmlns="http://schemas.microsoft.com/office/infopath/2007/PartnerControls"/>
    </lcf76f155ced4ddcb4097134ff3c332f>
    <TaxCatchAll xmlns="d7803841-2d19-43b3-92a8-d0b25f54bd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A74120C08CB2543A06FE23FCDA468EA" ma:contentTypeVersion="17" ma:contentTypeDescription="Create a new document." ma:contentTypeScope="" ma:versionID="6e1a0a502e4ff56dd0ab69d249798f1b">
  <xsd:schema xmlns:xsd="http://www.w3.org/2001/XMLSchema" xmlns:xs="http://www.w3.org/2001/XMLSchema" xmlns:p="http://schemas.microsoft.com/office/2006/metadata/properties" xmlns:ns2="ef75e3ab-2268-4b89-92a4-eefe8a0ee025" xmlns:ns3="d7803841-2d19-43b3-92a8-d0b25f54bd62" targetNamespace="http://schemas.microsoft.com/office/2006/metadata/properties" ma:root="true" ma:fieldsID="5881aa63f6827b8446ddeabf7e0b7deb" ns2:_="" ns3:_="">
    <xsd:import namespace="ef75e3ab-2268-4b89-92a4-eefe8a0ee025"/>
    <xsd:import namespace="d7803841-2d19-43b3-92a8-d0b25f54bd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5e3ab-2268-4b89-92a4-eefe8a0ee0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03841-2d19-43b3-92a8-d0b25f54bd6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82ecb7b-214a-4f07-b6ca-d0fd63aec2f9}" ma:internalName="TaxCatchAll" ma:showField="CatchAllData" ma:web="d7803841-2d19-43b3-92a8-d0b25f54b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771139-131C-4449-9EF3-236810D37CD8}">
  <ds:schemaRefs>
    <ds:schemaRef ds:uri="8595806c-a27a-4530-8239-da17bfa8afe5"/>
    <ds:schemaRef ds:uri="d7803841-2d19-43b3-92a8-d0b25f54bd62"/>
    <ds:schemaRef ds:uri="ef75e3ab-2268-4b89-92a4-eefe8a0ee0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D53A75C-9DDB-443A-93B1-74BDFE849DFA}">
  <ds:schemaRefs>
    <ds:schemaRef ds:uri="http://schemas.microsoft.com/sharepoint/v3/contenttype/forms"/>
  </ds:schemaRefs>
</ds:datastoreItem>
</file>

<file path=customXml/itemProps4.xml><?xml version="1.0" encoding="utf-8"?>
<ds:datastoreItem xmlns:ds="http://schemas.openxmlformats.org/officeDocument/2006/customXml" ds:itemID="{C7C07490-B2CC-4A9B-94E7-B092FCB51956}">
  <ds:schemaRefs>
    <ds:schemaRef ds:uri="d7803841-2d19-43b3-92a8-d0b25f54bd62"/>
    <ds:schemaRef ds:uri="ef75e3ab-2268-4b89-92a4-eefe8a0ee0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ef77447-1083-4dec-b89f-27c765076840}" enabled="0" method="" siteId="{0ef77447-1083-4dec-b89f-27c765076840}" removed="1"/>
</clbl:labelList>
</file>

<file path=docProps/app.xml><?xml version="1.0" encoding="utf-8"?>
<Properties xmlns="http://schemas.openxmlformats.org/officeDocument/2006/extended-properties" xmlns:vt="http://schemas.openxmlformats.org/officeDocument/2006/docPropsVTypes">
  <Template>Wash up slides</Template>
  <TotalTime>8</TotalTime>
  <Words>3723</Words>
  <Application>Microsoft Office PowerPoint</Application>
  <PresentationFormat>Custom</PresentationFormat>
  <Paragraphs>560</Paragraphs>
  <Slides>19</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Black</vt:lpstr>
      <vt:lpstr>Arial,Sans-Serif</vt:lpstr>
      <vt:lpstr>Calibri</vt:lpstr>
      <vt:lpstr>Cambria Math</vt:lpstr>
      <vt:lpstr>Courier New</vt:lpstr>
      <vt:lpstr>Times New Roman</vt:lpstr>
      <vt:lpstr>Office Theme</vt:lpstr>
      <vt:lpstr>1_Office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Scottish Government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Wilson R (Rich)</dc:creator>
  <cp:keywords/>
  <dc:description/>
  <cp:lastModifiedBy>Lindsay Matthew</cp:lastModifiedBy>
  <cp:revision>3</cp:revision>
  <cp:lastPrinted>2024-07-02T10:55:59Z</cp:lastPrinted>
  <dcterms:created xsi:type="dcterms:W3CDTF">2021-04-21T14:11:54Z</dcterms:created>
  <dcterms:modified xsi:type="dcterms:W3CDTF">2026-04-23T07:43:24Z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A56101888</vt:lpwstr>
  </property>
  <property fmtid="{D5CDD505-2E9C-101B-9397-08002B2CF9AE}" pid="4" name="Objective-Title">
    <vt:lpwstr>Local Authority Food Law Enforcement Actions Audit 2025-26 - Audit Summary Report Presentation</vt:lpwstr>
  </property>
  <property fmtid="{D5CDD505-2E9C-101B-9397-08002B2CF9AE}" pid="5" name="Objective-Description">
    <vt:lpwstr/>
  </property>
  <property fmtid="{D5CDD505-2E9C-101B-9397-08002B2CF9AE}" pid="6" name="Objective-CreationStamp">
    <vt:filetime>2026-04-15T14:47:44Z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2026-04-23T07:43:39Z</vt:filetime>
  </property>
  <property fmtid="{D5CDD505-2E9C-101B-9397-08002B2CF9AE}" pid="10" name="Objective-ModificationStamp">
    <vt:filetime>2026-04-30T10:17:48Z</vt:filetime>
  </property>
  <property fmtid="{D5CDD505-2E9C-101B-9397-08002B2CF9AE}" pid="11" name="Objective-Owner">
    <vt:lpwstr>Matthew, Lindsay L (U451485)</vt:lpwstr>
  </property>
  <property fmtid="{D5CDD505-2E9C-101B-9397-08002B2CF9AE}" pid="12" name="Objective-Path">
    <vt:lpwstr>Objective Global Folder:Food Standards Scotland File Plan:Administration:Corporate Governance:External Audit:Audit Assignments: External Audit (Food Standards Scotland):Local Authority Audit:  Enforcement Actions: Standard Documents: 2025-2026</vt:lpwstr>
  </property>
  <property fmtid="{D5CDD505-2E9C-101B-9397-08002B2CF9AE}" pid="13" name="Objective-Parent">
    <vt:lpwstr>Local Authority Audit:  Enforcement Actions: Standard Documents: 2025-2026</vt:lpwstr>
  </property>
  <property fmtid="{D5CDD505-2E9C-101B-9397-08002B2CF9AE}" pid="14" name="Objective-State">
    <vt:lpwstr>Published</vt:lpwstr>
  </property>
  <property fmtid="{D5CDD505-2E9C-101B-9397-08002B2CF9AE}" pid="15" name="Objective-VersionId">
    <vt:lpwstr>vA85255680</vt:lpwstr>
  </property>
  <property fmtid="{D5CDD505-2E9C-101B-9397-08002B2CF9AE}" pid="16" name="Objective-Version">
    <vt:lpwstr>2.0</vt:lpwstr>
  </property>
  <property fmtid="{D5CDD505-2E9C-101B-9397-08002B2CF9AE}" pid="17" name="Objective-VersionNumber">
    <vt:r8>2</vt:r8>
  </property>
  <property fmtid="{D5CDD505-2E9C-101B-9397-08002B2CF9AE}" pid="18" name="Objective-VersionComment">
    <vt:lpwstr/>
  </property>
  <property fmtid="{D5CDD505-2E9C-101B-9397-08002B2CF9AE}" pid="19" name="Objective-FileNumber">
    <vt:lpwstr>AUD/7366</vt:lpwstr>
  </property>
  <property fmtid="{D5CDD505-2E9C-101B-9397-08002B2CF9AE}" pid="20" name="Objective-Classification">
    <vt:lpwstr>OFFICIAL</vt:lpwstr>
  </property>
  <property fmtid="{D5CDD505-2E9C-101B-9397-08002B2CF9AE}" pid="21" name="Objective-Caveats">
    <vt:lpwstr>Caveat for access to Food Standards Scotland</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y fmtid="{D5CDD505-2E9C-101B-9397-08002B2CF9AE}" pid="33" name="ContentTypeId">
    <vt:lpwstr>0x0101009A74120C08CB2543A06FE23FCDA468EA</vt:lpwstr>
  </property>
  <property fmtid="{D5CDD505-2E9C-101B-9397-08002B2CF9AE}" pid="34" name="Objective-Required Redaction">
    <vt:lpwstr/>
  </property>
  <property fmtid="{D5CDD505-2E9C-101B-9397-08002B2CF9AE}" pid="35" name="MediaServiceImageTags">
    <vt:lpwstr/>
  </property>
  <property fmtid="{D5CDD505-2E9C-101B-9397-08002B2CF9AE}" pid="36" name="Objective-Shared By">
    <vt:lpwstr/>
  </property>
  <property fmtid="{D5CDD505-2E9C-101B-9397-08002B2CF9AE}" pid="37" name="Objective-Access Conditions">
    <vt:lpwstr/>
  </property>
  <property fmtid="{D5CDD505-2E9C-101B-9397-08002B2CF9AE}" pid="38" name="Objective-Access Status">
    <vt:lpwstr/>
  </property>
  <property fmtid="{D5CDD505-2E9C-101B-9397-08002B2CF9AE}" pid="39" name="Objective-Date Open From">
    <vt:lpwstr/>
  </property>
</Properties>
</file>