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6.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6"/>
    <p:sldMasterId id="2147483681" r:id="rId7"/>
  </p:sldMasterIdLst>
  <p:notesMasterIdLst>
    <p:notesMasterId r:id="rId23"/>
  </p:notesMasterIdLst>
  <p:sldIdLst>
    <p:sldId id="333" r:id="rId8"/>
    <p:sldId id="396" r:id="rId9"/>
    <p:sldId id="402" r:id="rId10"/>
    <p:sldId id="401" r:id="rId11"/>
    <p:sldId id="403" r:id="rId12"/>
    <p:sldId id="411" r:id="rId13"/>
    <p:sldId id="404" r:id="rId14"/>
    <p:sldId id="414" r:id="rId15"/>
    <p:sldId id="405" r:id="rId16"/>
    <p:sldId id="406" r:id="rId17"/>
    <p:sldId id="407" r:id="rId18"/>
    <p:sldId id="408" r:id="rId19"/>
    <p:sldId id="399" r:id="rId20"/>
    <p:sldId id="412" r:id="rId21"/>
    <p:sldId id="397" r:id="rId22"/>
  </p:sldIdLst>
  <p:sldSz cx="12193588" cy="9144000"/>
  <p:notesSz cx="6797675" cy="9928225"/>
  <p:defaultTextStyle>
    <a:defPPr>
      <a:defRPr lang="en-US"/>
    </a:defPPr>
    <a:lvl1pPr marL="0" algn="l" defTabSz="512064" rtl="0" eaLnBrk="1" latinLnBrk="0" hangingPunct="1">
      <a:defRPr sz="2016" kern="1200">
        <a:solidFill>
          <a:schemeClr val="tx1"/>
        </a:solidFill>
        <a:latin typeface="+mn-lt"/>
        <a:ea typeface="+mn-ea"/>
        <a:cs typeface="+mn-cs"/>
      </a:defRPr>
    </a:lvl1pPr>
    <a:lvl2pPr marL="512064" algn="l" defTabSz="512064" rtl="0" eaLnBrk="1" latinLnBrk="0" hangingPunct="1">
      <a:defRPr sz="2016" kern="1200">
        <a:solidFill>
          <a:schemeClr val="tx1"/>
        </a:solidFill>
        <a:latin typeface="+mn-lt"/>
        <a:ea typeface="+mn-ea"/>
        <a:cs typeface="+mn-cs"/>
      </a:defRPr>
    </a:lvl2pPr>
    <a:lvl3pPr marL="1024128" algn="l" defTabSz="512064" rtl="0" eaLnBrk="1" latinLnBrk="0" hangingPunct="1">
      <a:defRPr sz="2016" kern="1200">
        <a:solidFill>
          <a:schemeClr val="tx1"/>
        </a:solidFill>
        <a:latin typeface="+mn-lt"/>
        <a:ea typeface="+mn-ea"/>
        <a:cs typeface="+mn-cs"/>
      </a:defRPr>
    </a:lvl3pPr>
    <a:lvl4pPr marL="1536192" algn="l" defTabSz="512064" rtl="0" eaLnBrk="1" latinLnBrk="0" hangingPunct="1">
      <a:defRPr sz="2016" kern="1200">
        <a:solidFill>
          <a:schemeClr val="tx1"/>
        </a:solidFill>
        <a:latin typeface="+mn-lt"/>
        <a:ea typeface="+mn-ea"/>
        <a:cs typeface="+mn-cs"/>
      </a:defRPr>
    </a:lvl4pPr>
    <a:lvl5pPr marL="2048256" algn="l" defTabSz="512064" rtl="0" eaLnBrk="1" latinLnBrk="0" hangingPunct="1">
      <a:defRPr sz="2016" kern="1200">
        <a:solidFill>
          <a:schemeClr val="tx1"/>
        </a:solidFill>
        <a:latin typeface="+mn-lt"/>
        <a:ea typeface="+mn-ea"/>
        <a:cs typeface="+mn-cs"/>
      </a:defRPr>
    </a:lvl5pPr>
    <a:lvl6pPr marL="2560320" algn="l" defTabSz="512064" rtl="0" eaLnBrk="1" latinLnBrk="0" hangingPunct="1">
      <a:defRPr sz="2016" kern="1200">
        <a:solidFill>
          <a:schemeClr val="tx1"/>
        </a:solidFill>
        <a:latin typeface="+mn-lt"/>
        <a:ea typeface="+mn-ea"/>
        <a:cs typeface="+mn-cs"/>
      </a:defRPr>
    </a:lvl6pPr>
    <a:lvl7pPr marL="3072384" algn="l" defTabSz="512064" rtl="0" eaLnBrk="1" latinLnBrk="0" hangingPunct="1">
      <a:defRPr sz="2016" kern="1200">
        <a:solidFill>
          <a:schemeClr val="tx1"/>
        </a:solidFill>
        <a:latin typeface="+mn-lt"/>
        <a:ea typeface="+mn-ea"/>
        <a:cs typeface="+mn-cs"/>
      </a:defRPr>
    </a:lvl7pPr>
    <a:lvl8pPr marL="3584448" algn="l" defTabSz="512064" rtl="0" eaLnBrk="1" latinLnBrk="0" hangingPunct="1">
      <a:defRPr sz="2016" kern="1200">
        <a:solidFill>
          <a:schemeClr val="tx1"/>
        </a:solidFill>
        <a:latin typeface="+mn-lt"/>
        <a:ea typeface="+mn-ea"/>
        <a:cs typeface="+mn-cs"/>
      </a:defRPr>
    </a:lvl8pPr>
    <a:lvl9pPr marL="4096512" algn="l" defTabSz="512064"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Images &amp; Diagrams" id="{9891E6D9-4824-4F26-AFB4-D2EEC684DD08}">
          <p14:sldIdLst>
            <p14:sldId id="333"/>
            <p14:sldId id="396"/>
            <p14:sldId id="402"/>
            <p14:sldId id="401"/>
            <p14:sldId id="403"/>
            <p14:sldId id="411"/>
            <p14:sldId id="404"/>
            <p14:sldId id="414"/>
            <p14:sldId id="405"/>
            <p14:sldId id="406"/>
            <p14:sldId id="407"/>
            <p14:sldId id="408"/>
            <p14:sldId id="399"/>
            <p14:sldId id="412"/>
            <p14:sldId id="397"/>
          </p14:sldIdLst>
        </p14:section>
        <p14:section name="Tools and Templates" id="{461D3064-4FBF-41A2-BB7F-2AC03A401E23}">
          <p14:sldIdLst/>
        </p14:section>
      </p14:sectionLst>
    </p:ext>
    <p:ext uri="{EFAFB233-063F-42B5-8137-9DF3F51BA10A}">
      <p15:sldGuideLst xmlns:p15="http://schemas.microsoft.com/office/powerpoint/2012/main">
        <p15:guide id="1" orient="horz" pos="2880" userDrawn="1">
          <p15:clr>
            <a:srgbClr val="A4A3A4"/>
          </p15:clr>
        </p15:guide>
        <p15:guide id="2"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4EC04-8FF5-C1D5-4BD3-EDBB8D2D26A5}" name="Neil Douglas" initials="ND" userId="S::Neil.Douglas@fss.scot::f2d07364-ef79-4abd-8d5c-13cfdc56cb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meda-Hodge T (Tanya)" initials="OT(" lastIdx="51" clrIdx="0">
    <p:extLst>
      <p:ext uri="{19B8F6BF-5375-455C-9EA6-DF929625EA0E}">
        <p15:presenceInfo xmlns:p15="http://schemas.microsoft.com/office/powerpoint/2012/main" userId="S-1-5-21-765483983-692928010-316617838-332464" providerId="AD"/>
      </p:ext>
    </p:extLst>
  </p:cmAuthor>
  <p:cmAuthor id="2" name="Darren Grimes" initials="DG" lastIdx="10" clrIdx="1">
    <p:extLst>
      <p:ext uri="{19B8F6BF-5375-455C-9EA6-DF929625EA0E}">
        <p15:presenceInfo xmlns:p15="http://schemas.microsoft.com/office/powerpoint/2012/main" userId="S::darren.grimes@theapsgroup.com::d0f171b2-caa0-414b-84fb-340ba9c4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A54"/>
    <a:srgbClr val="71CC98"/>
    <a:srgbClr val="607875"/>
    <a:srgbClr val="949300"/>
    <a:srgbClr val="3F2A56"/>
    <a:srgbClr val="A15A95"/>
    <a:srgbClr val="009CBD"/>
    <a:srgbClr val="BABD8B"/>
    <a:srgbClr val="FFFFFF"/>
    <a:srgbClr val="005E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609AE-327F-46F1-B468-DAE4C02F099C}" v="1" dt="2026-03-03T09:01:24.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794" y="96"/>
      </p:cViewPr>
      <p:guideLst>
        <p:guide orient="horz" pos="2880"/>
        <p:guide pos="3841"/>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xml" Id="rId8" /><Relationship Type="http://schemas.openxmlformats.org/officeDocument/2006/relationships/slide" Target="slides/slide6.xml" Id="rId13" /><Relationship Type="http://schemas.openxmlformats.org/officeDocument/2006/relationships/slide" Target="slides/slide11.xml" Id="rId18" /><Relationship Type="http://schemas.openxmlformats.org/officeDocument/2006/relationships/viewProps" Target="viewProps.xml" Id="rId26" /><Relationship Type="http://schemas.openxmlformats.org/officeDocument/2006/relationships/slide" Target="slides/slide14.xml" Id="rId21" /><Relationship Type="http://schemas.openxmlformats.org/officeDocument/2006/relationships/slideMaster" Target="slideMasters/slideMaster2.xml" Id="rId7" /><Relationship Type="http://schemas.openxmlformats.org/officeDocument/2006/relationships/slide" Target="slides/slide5.xml" Id="rId12" /><Relationship Type="http://schemas.openxmlformats.org/officeDocument/2006/relationships/slide" Target="slides/slide10.xml" Id="rId17" /><Relationship Type="http://schemas.openxmlformats.org/officeDocument/2006/relationships/presProps" Target="presProps.xml" Id="rId25" /><Relationship Type="http://schemas.openxmlformats.org/officeDocument/2006/relationships/customXml" Target="../customXml/item2.xml" Id="rId2" /><Relationship Type="http://schemas.openxmlformats.org/officeDocument/2006/relationships/slide" Target="slides/slide9.xml" Id="rId16" /><Relationship Type="http://schemas.openxmlformats.org/officeDocument/2006/relationships/slide" Target="slides/slide13.xml" Id="rId20" /><Relationship Type="http://schemas.microsoft.com/office/2016/11/relationships/changesInfo" Target="changesInfos/changesInfo1.xml" Id="rId29" /><Relationship Type="http://schemas.openxmlformats.org/officeDocument/2006/relationships/customXml" Target="../customXml/item1.xml" Id="rId1" /><Relationship Type="http://schemas.openxmlformats.org/officeDocument/2006/relationships/slideMaster" Target="slideMasters/slideMaster1.xml" Id="rId6" /><Relationship Type="http://schemas.openxmlformats.org/officeDocument/2006/relationships/slide" Target="slides/slide4.xml" Id="rId11" /><Relationship Type="http://schemas.openxmlformats.org/officeDocument/2006/relationships/commentAuthors" Target="commentAuthors.xml" Id="rId24" /><Relationship Type="http://schemas.openxmlformats.org/officeDocument/2006/relationships/customXml" Target="../customXml/item5.xml" Id="rId5" /><Relationship Type="http://schemas.openxmlformats.org/officeDocument/2006/relationships/slide" Target="slides/slide8.xml" Id="rId15" /><Relationship Type="http://schemas.openxmlformats.org/officeDocument/2006/relationships/notesMaster" Target="notesMasters/notesMaster1.xml" Id="rId23" /><Relationship Type="http://schemas.openxmlformats.org/officeDocument/2006/relationships/tableStyles" Target="tableStyles.xml" Id="rId28" /><Relationship Type="http://schemas.openxmlformats.org/officeDocument/2006/relationships/slide" Target="slides/slide3.xml" Id="rId10" /><Relationship Type="http://schemas.openxmlformats.org/officeDocument/2006/relationships/slide" Target="slides/slide12.xml" Id="rId19" /><Relationship Type="http://schemas.microsoft.com/office/2018/10/relationships/authors" Target="authors.xml" Id="rId31" /><Relationship Type="http://schemas.openxmlformats.org/officeDocument/2006/relationships/customXml" Target="../customXml/item4.xml" Id="rId4" /><Relationship Type="http://schemas.openxmlformats.org/officeDocument/2006/relationships/slide" Target="slides/slide2.xml" Id="rId9" /><Relationship Type="http://schemas.openxmlformats.org/officeDocument/2006/relationships/slide" Target="slides/slide7.xml" Id="rId14" /><Relationship Type="http://schemas.openxmlformats.org/officeDocument/2006/relationships/slide" Target="slides/slide15.xml" Id="rId22" /><Relationship Type="http://schemas.openxmlformats.org/officeDocument/2006/relationships/theme" Target="theme/theme1.xml" Id="rId27" /><Relationship Type="http://schemas.microsoft.com/office/2015/10/relationships/revisionInfo" Target="revisionInfo.xml" Id="rId30" /><Relationship Type="http://schemas.openxmlformats.org/officeDocument/2006/relationships/customXml" Target="/customXML/item6.xml" Id="R939f17771a7f44c7"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Matthew" userId="ed7e24e2-a24c-4e33-90c7-a876f71ff1a3" providerId="ADAL" clId="{C694BD8E-B962-478A-89C4-27602CA4730D}"/>
    <pc:docChg chg="custSel modSld">
      <pc:chgData name="Lindsay Matthew" userId="ed7e24e2-a24c-4e33-90c7-a876f71ff1a3" providerId="ADAL" clId="{C694BD8E-B962-478A-89C4-27602CA4730D}" dt="2026-03-03T10:30:15" v="127" actId="20577"/>
      <pc:docMkLst>
        <pc:docMk/>
      </pc:docMkLst>
      <pc:sldChg chg="modSp mod">
        <pc:chgData name="Lindsay Matthew" userId="ed7e24e2-a24c-4e33-90c7-a876f71ff1a3" providerId="ADAL" clId="{C694BD8E-B962-478A-89C4-27602CA4730D}" dt="2026-03-03T10:23:55.328" v="114" actId="20577"/>
        <pc:sldMkLst>
          <pc:docMk/>
          <pc:sldMk cId="432132124" sldId="402"/>
        </pc:sldMkLst>
        <pc:spChg chg="mod">
          <ac:chgData name="Lindsay Matthew" userId="ed7e24e2-a24c-4e33-90c7-a876f71ff1a3" providerId="ADAL" clId="{C694BD8E-B962-478A-89C4-27602CA4730D}" dt="2026-03-03T10:23:55.328" v="114" actId="20577"/>
          <ac:spMkLst>
            <pc:docMk/>
            <pc:sldMk cId="432132124" sldId="402"/>
            <ac:spMk id="4" creationId="{447EA152-4E3D-6975-F26E-356D25C676FB}"/>
          </ac:spMkLst>
        </pc:spChg>
      </pc:sldChg>
      <pc:sldChg chg="modSp mod">
        <pc:chgData name="Lindsay Matthew" userId="ed7e24e2-a24c-4e33-90c7-a876f71ff1a3" providerId="ADAL" clId="{C694BD8E-B962-478A-89C4-27602CA4730D}" dt="2026-03-03T08:58:50.858" v="8" actId="20577"/>
        <pc:sldMkLst>
          <pc:docMk/>
          <pc:sldMk cId="3807542607" sldId="403"/>
        </pc:sldMkLst>
        <pc:spChg chg="mod">
          <ac:chgData name="Lindsay Matthew" userId="ed7e24e2-a24c-4e33-90c7-a876f71ff1a3" providerId="ADAL" clId="{C694BD8E-B962-478A-89C4-27602CA4730D}" dt="2026-03-03T08:58:50.858" v="8" actId="20577"/>
          <ac:spMkLst>
            <pc:docMk/>
            <pc:sldMk cId="3807542607" sldId="403"/>
            <ac:spMk id="5" creationId="{23078374-0657-FA73-203D-6797AC8D9F66}"/>
          </ac:spMkLst>
        </pc:spChg>
      </pc:sldChg>
      <pc:sldChg chg="modSp mod">
        <pc:chgData name="Lindsay Matthew" userId="ed7e24e2-a24c-4e33-90c7-a876f71ff1a3" providerId="ADAL" clId="{C694BD8E-B962-478A-89C4-27602CA4730D}" dt="2026-03-03T09:18:38.069" v="44" actId="6549"/>
        <pc:sldMkLst>
          <pc:docMk/>
          <pc:sldMk cId="516569231" sldId="404"/>
        </pc:sldMkLst>
        <pc:spChg chg="mod">
          <ac:chgData name="Lindsay Matthew" userId="ed7e24e2-a24c-4e33-90c7-a876f71ff1a3" providerId="ADAL" clId="{C694BD8E-B962-478A-89C4-27602CA4730D}" dt="2026-03-03T09:18:38.069" v="44" actId="6549"/>
          <ac:spMkLst>
            <pc:docMk/>
            <pc:sldMk cId="516569231" sldId="404"/>
            <ac:spMk id="5" creationId="{57293783-6862-F171-C718-FA9770C1DC8B}"/>
          </ac:spMkLst>
        </pc:spChg>
      </pc:sldChg>
      <pc:sldChg chg="modSp mod">
        <pc:chgData name="Lindsay Matthew" userId="ed7e24e2-a24c-4e33-90c7-a876f71ff1a3" providerId="ADAL" clId="{C694BD8E-B962-478A-89C4-27602CA4730D}" dt="2026-03-03T09:02:17.714" v="18" actId="207"/>
        <pc:sldMkLst>
          <pc:docMk/>
          <pc:sldMk cId="691871636" sldId="405"/>
        </pc:sldMkLst>
        <pc:spChg chg="mod">
          <ac:chgData name="Lindsay Matthew" userId="ed7e24e2-a24c-4e33-90c7-a876f71ff1a3" providerId="ADAL" clId="{C694BD8E-B962-478A-89C4-27602CA4730D}" dt="2026-03-03T09:02:17.714" v="18" actId="207"/>
          <ac:spMkLst>
            <pc:docMk/>
            <pc:sldMk cId="691871636" sldId="405"/>
            <ac:spMk id="5" creationId="{C41B4FCE-55E7-9555-C758-E29F8A2B6CC7}"/>
          </ac:spMkLst>
        </pc:spChg>
      </pc:sldChg>
      <pc:sldChg chg="modSp mod">
        <pc:chgData name="Lindsay Matthew" userId="ed7e24e2-a24c-4e33-90c7-a876f71ff1a3" providerId="ADAL" clId="{C694BD8E-B962-478A-89C4-27602CA4730D}" dt="2026-03-03T10:30:15" v="127" actId="20577"/>
        <pc:sldMkLst>
          <pc:docMk/>
          <pc:sldMk cId="2800856061" sldId="406"/>
        </pc:sldMkLst>
        <pc:spChg chg="mod">
          <ac:chgData name="Lindsay Matthew" userId="ed7e24e2-a24c-4e33-90c7-a876f71ff1a3" providerId="ADAL" clId="{C694BD8E-B962-478A-89C4-27602CA4730D}" dt="2026-03-03T10:30:15" v="127" actId="20577"/>
          <ac:spMkLst>
            <pc:docMk/>
            <pc:sldMk cId="2800856061" sldId="406"/>
            <ac:spMk id="5" creationId="{A909C1CB-37B4-BAAD-77DA-56106626D306}"/>
          </ac:spMkLst>
        </pc:spChg>
      </pc:sldChg>
      <pc:sldChg chg="modSp mod">
        <pc:chgData name="Lindsay Matthew" userId="ed7e24e2-a24c-4e33-90c7-a876f71ff1a3" providerId="ADAL" clId="{C694BD8E-B962-478A-89C4-27602CA4730D}" dt="2026-03-03T09:05:09.975" v="43" actId="20577"/>
        <pc:sldMkLst>
          <pc:docMk/>
          <pc:sldMk cId="236248019" sldId="412"/>
        </pc:sldMkLst>
        <pc:spChg chg="mod">
          <ac:chgData name="Lindsay Matthew" userId="ed7e24e2-a24c-4e33-90c7-a876f71ff1a3" providerId="ADAL" clId="{C694BD8E-B962-478A-89C4-27602CA4730D}" dt="2026-03-03T09:05:09.975" v="43" actId="20577"/>
          <ac:spMkLst>
            <pc:docMk/>
            <pc:sldMk cId="236248019" sldId="412"/>
            <ac:spMk id="5" creationId="{D2BB9247-9B06-3BD4-206D-925B195985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E957C8-3717-426F-908C-055DE6E9CADD}" type="datetimeFigureOut">
              <a:rPr lang="en-GB" smtClean="0"/>
              <a:t>03/03/2026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BC431D-86E7-4FF9-B33E-04F39A2A138C}" type="slidenum">
              <a:rPr lang="en-GB" smtClean="0"/>
              <a:t>‹#›</a:t>
            </a:fld>
            <a:endParaRPr lang="en-GB"/>
          </a:p>
        </p:txBody>
      </p:sp>
    </p:spTree>
    <p:extLst>
      <p:ext uri="{BB962C8B-B14F-4D97-AF65-F5344CB8AC3E}">
        <p14:creationId xmlns:p14="http://schemas.microsoft.com/office/powerpoint/2010/main" val="788567059"/>
      </p:ext>
    </p:extLst>
  </p:cSld>
  <p:clrMap bg1="lt1" tx1="dk1" bg2="lt2" tx2="dk2" accent1="accent1" accent2="accent2" accent3="accent3" accent4="accent4" accent5="accent5" accent6="accent6" hlink="hlink" folHlink="folHlink"/>
  <p:notesStyle>
    <a:lvl1pPr marL="0" algn="l" defTabSz="1024128" rtl="0" eaLnBrk="1" latinLnBrk="0" hangingPunct="1">
      <a:defRPr sz="1344" kern="1200">
        <a:solidFill>
          <a:schemeClr val="tx1"/>
        </a:solidFill>
        <a:latin typeface="+mn-lt"/>
        <a:ea typeface="+mn-ea"/>
        <a:cs typeface="+mn-cs"/>
      </a:defRPr>
    </a:lvl1pPr>
    <a:lvl2pPr marL="512064" algn="l" defTabSz="1024128" rtl="0" eaLnBrk="1" latinLnBrk="0" hangingPunct="1">
      <a:defRPr sz="1344" kern="1200">
        <a:solidFill>
          <a:schemeClr val="tx1"/>
        </a:solidFill>
        <a:latin typeface="+mn-lt"/>
        <a:ea typeface="+mn-ea"/>
        <a:cs typeface="+mn-cs"/>
      </a:defRPr>
    </a:lvl2pPr>
    <a:lvl3pPr marL="1024128" algn="l" defTabSz="1024128" rtl="0" eaLnBrk="1" latinLnBrk="0" hangingPunct="1">
      <a:defRPr sz="1344" kern="1200">
        <a:solidFill>
          <a:schemeClr val="tx1"/>
        </a:solidFill>
        <a:latin typeface="+mn-lt"/>
        <a:ea typeface="+mn-ea"/>
        <a:cs typeface="+mn-cs"/>
      </a:defRPr>
    </a:lvl3pPr>
    <a:lvl4pPr marL="1536192" algn="l" defTabSz="1024128" rtl="0" eaLnBrk="1" latinLnBrk="0" hangingPunct="1">
      <a:defRPr sz="1344" kern="1200">
        <a:solidFill>
          <a:schemeClr val="tx1"/>
        </a:solidFill>
        <a:latin typeface="+mn-lt"/>
        <a:ea typeface="+mn-ea"/>
        <a:cs typeface="+mn-cs"/>
      </a:defRPr>
    </a:lvl4pPr>
    <a:lvl5pPr marL="2048256" algn="l" defTabSz="1024128" rtl="0" eaLnBrk="1" latinLnBrk="0" hangingPunct="1">
      <a:defRPr sz="1344" kern="1200">
        <a:solidFill>
          <a:schemeClr val="tx1"/>
        </a:solidFill>
        <a:latin typeface="+mn-lt"/>
        <a:ea typeface="+mn-ea"/>
        <a:cs typeface="+mn-cs"/>
      </a:defRPr>
    </a:lvl5pPr>
    <a:lvl6pPr marL="2560320" algn="l" defTabSz="1024128" rtl="0" eaLnBrk="1" latinLnBrk="0" hangingPunct="1">
      <a:defRPr sz="1344" kern="1200">
        <a:solidFill>
          <a:schemeClr val="tx1"/>
        </a:solidFill>
        <a:latin typeface="+mn-lt"/>
        <a:ea typeface="+mn-ea"/>
        <a:cs typeface="+mn-cs"/>
      </a:defRPr>
    </a:lvl6pPr>
    <a:lvl7pPr marL="3072384" algn="l" defTabSz="1024128" rtl="0" eaLnBrk="1" latinLnBrk="0" hangingPunct="1">
      <a:defRPr sz="1344" kern="1200">
        <a:solidFill>
          <a:schemeClr val="tx1"/>
        </a:solidFill>
        <a:latin typeface="+mn-lt"/>
        <a:ea typeface="+mn-ea"/>
        <a:cs typeface="+mn-cs"/>
      </a:defRPr>
    </a:lvl7pPr>
    <a:lvl8pPr marL="3584448" algn="l" defTabSz="1024128" rtl="0" eaLnBrk="1" latinLnBrk="0" hangingPunct="1">
      <a:defRPr sz="1344" kern="1200">
        <a:solidFill>
          <a:schemeClr val="tx1"/>
        </a:solidFill>
        <a:latin typeface="+mn-lt"/>
        <a:ea typeface="+mn-ea"/>
        <a:cs typeface="+mn-cs"/>
      </a:defRPr>
    </a:lvl8pPr>
    <a:lvl9pPr marL="4096512" algn="l" defTabSz="102412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2</a:t>
            </a:fld>
            <a:endParaRPr lang="en-GB"/>
          </a:p>
        </p:txBody>
      </p:sp>
    </p:spTree>
    <p:extLst>
      <p:ext uri="{BB962C8B-B14F-4D97-AF65-F5344CB8AC3E}">
        <p14:creationId xmlns:p14="http://schemas.microsoft.com/office/powerpoint/2010/main" val="8488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12</a:t>
            </a:fld>
            <a:endParaRPr lang="en-GB"/>
          </a:p>
        </p:txBody>
      </p:sp>
    </p:spTree>
    <p:extLst>
      <p:ext uri="{BB962C8B-B14F-4D97-AF65-F5344CB8AC3E}">
        <p14:creationId xmlns:p14="http://schemas.microsoft.com/office/powerpoint/2010/main" val="28860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13</a:t>
            </a:fld>
            <a:endParaRPr lang="en-GB"/>
          </a:p>
        </p:txBody>
      </p:sp>
    </p:spTree>
    <p:extLst>
      <p:ext uri="{BB962C8B-B14F-4D97-AF65-F5344CB8AC3E}">
        <p14:creationId xmlns:p14="http://schemas.microsoft.com/office/powerpoint/2010/main" val="407885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14</a:t>
            </a:fld>
            <a:endParaRPr lang="en-GB"/>
          </a:p>
        </p:txBody>
      </p:sp>
    </p:spTree>
    <p:extLst>
      <p:ext uri="{BB962C8B-B14F-4D97-AF65-F5344CB8AC3E}">
        <p14:creationId xmlns:p14="http://schemas.microsoft.com/office/powerpoint/2010/main" val="157690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15</a:t>
            </a:fld>
            <a:endParaRPr lang="en-GB"/>
          </a:p>
        </p:txBody>
      </p:sp>
    </p:spTree>
    <p:extLst>
      <p:ext uri="{BB962C8B-B14F-4D97-AF65-F5344CB8AC3E}">
        <p14:creationId xmlns:p14="http://schemas.microsoft.com/office/powerpoint/2010/main" val="349010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3</a:t>
            </a:fld>
            <a:endParaRPr lang="en-GB"/>
          </a:p>
        </p:txBody>
      </p:sp>
    </p:spTree>
    <p:extLst>
      <p:ext uri="{BB962C8B-B14F-4D97-AF65-F5344CB8AC3E}">
        <p14:creationId xmlns:p14="http://schemas.microsoft.com/office/powerpoint/2010/main" val="27050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4</a:t>
            </a:fld>
            <a:endParaRPr lang="en-GB"/>
          </a:p>
        </p:txBody>
      </p:sp>
    </p:spTree>
    <p:extLst>
      <p:ext uri="{BB962C8B-B14F-4D97-AF65-F5344CB8AC3E}">
        <p14:creationId xmlns:p14="http://schemas.microsoft.com/office/powerpoint/2010/main" val="21835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4128"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5</a:t>
            </a:fld>
            <a:endParaRPr lang="en-GB"/>
          </a:p>
        </p:txBody>
      </p:sp>
    </p:spTree>
    <p:extLst>
      <p:ext uri="{BB962C8B-B14F-4D97-AF65-F5344CB8AC3E}">
        <p14:creationId xmlns:p14="http://schemas.microsoft.com/office/powerpoint/2010/main" val="293052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512064" rtl="0" eaLnBrk="1" fontAlgn="auto" latinLnBrk="0" hangingPunct="1">
              <a:lnSpc>
                <a:spcPct val="100000"/>
              </a:lnSpc>
              <a:spcBef>
                <a:spcPts val="0"/>
              </a:spcBef>
              <a:spcAft>
                <a:spcPts val="0"/>
              </a:spcAft>
              <a:buClrTx/>
              <a:buSzTx/>
              <a:buFontTx/>
              <a:buNone/>
              <a:tabLst/>
              <a:defRPr/>
            </a:pPr>
            <a:fld id="{34BC431D-86E7-4FF9-B33E-04F39A2A13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12064"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5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7</a:t>
            </a:fld>
            <a:endParaRPr lang="en-GB"/>
          </a:p>
        </p:txBody>
      </p:sp>
    </p:spTree>
    <p:extLst>
      <p:ext uri="{BB962C8B-B14F-4D97-AF65-F5344CB8AC3E}">
        <p14:creationId xmlns:p14="http://schemas.microsoft.com/office/powerpoint/2010/main" val="188357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9</a:t>
            </a:fld>
            <a:endParaRPr lang="en-GB"/>
          </a:p>
        </p:txBody>
      </p:sp>
    </p:spTree>
    <p:extLst>
      <p:ext uri="{BB962C8B-B14F-4D97-AF65-F5344CB8AC3E}">
        <p14:creationId xmlns:p14="http://schemas.microsoft.com/office/powerpoint/2010/main" val="334117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10</a:t>
            </a:fld>
            <a:endParaRPr lang="en-GB"/>
          </a:p>
        </p:txBody>
      </p:sp>
    </p:spTree>
    <p:extLst>
      <p:ext uri="{BB962C8B-B14F-4D97-AF65-F5344CB8AC3E}">
        <p14:creationId xmlns:p14="http://schemas.microsoft.com/office/powerpoint/2010/main" val="158195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11</a:t>
            </a:fld>
            <a:endParaRPr lang="en-GB"/>
          </a:p>
        </p:txBody>
      </p:sp>
    </p:spTree>
    <p:extLst>
      <p:ext uri="{BB962C8B-B14F-4D97-AF65-F5344CB8AC3E}">
        <p14:creationId xmlns:p14="http://schemas.microsoft.com/office/powerpoint/2010/main" val="407401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340953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5" name="Content Placeholder 4">
            <a:extLst>
              <a:ext uri="{FF2B5EF4-FFF2-40B4-BE49-F238E27FC236}">
                <a16:creationId xmlns:a16="http://schemas.microsoft.com/office/drawing/2014/main" id="{D176222C-26DC-1743-BB90-8258ACA9D4F2}"/>
              </a:ext>
            </a:extLst>
          </p:cNvPr>
          <p:cNvSpPr>
            <a:spLocks noGrp="1"/>
          </p:cNvSpPr>
          <p:nvPr>
            <p:ph sz="quarter" idx="15"/>
          </p:nvPr>
        </p:nvSpPr>
        <p:spPr>
          <a:xfrm>
            <a:off x="546172" y="3153834"/>
            <a:ext cx="11137828" cy="4466167"/>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37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p:nvPr>
        </p:nvSpPr>
        <p:spPr>
          <a:xfrm>
            <a:off x="536645" y="3153833"/>
            <a:ext cx="6278493" cy="4506384"/>
          </a:xfrm>
        </p:spPr>
        <p:txBody>
          <a:bodyPr/>
          <a:lstStyle>
            <a:lvl1pPr marL="0" indent="0" fontAlgn="t">
              <a:spcBef>
                <a:spcPts val="0"/>
              </a:spcBef>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1076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p:nvPr>
        </p:nvSpPr>
        <p:spPr>
          <a:xfrm>
            <a:off x="546171" y="3153834"/>
            <a:ext cx="6283254" cy="4559300"/>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44225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277626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89493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969402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657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8062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36309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45129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130273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74699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126113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4556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95132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7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744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280223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397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42251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65066465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005E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14035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999330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3368018987"/>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16677716"/>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hasCustomPrompt="1"/>
          </p:nvPr>
        </p:nvSpPr>
        <p:spPr>
          <a:xfrm>
            <a:off x="546861" y="3088402"/>
            <a:ext cx="11093378" cy="5088189"/>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563050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hasCustomPrompt="1"/>
          </p:nvPr>
        </p:nvSpPr>
        <p:spPr>
          <a:xfrm>
            <a:off x="546171" y="3075518"/>
            <a:ext cx="11093308" cy="5061317"/>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53452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hasCustomPrompt="1"/>
          </p:nvPr>
        </p:nvSpPr>
        <p:spPr>
          <a:xfrm>
            <a:off x="557285" y="3048000"/>
            <a:ext cx="11063141" cy="508883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478895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hasCustomPrompt="1"/>
          </p:nvPr>
        </p:nvSpPr>
        <p:spPr>
          <a:xfrm>
            <a:off x="546171" y="3048002"/>
            <a:ext cx="11064729" cy="510208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11488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86675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2" name="Content Placeholder 4">
            <a:extLst>
              <a:ext uri="{FF2B5EF4-FFF2-40B4-BE49-F238E27FC236}">
                <a16:creationId xmlns:a16="http://schemas.microsoft.com/office/drawing/2014/main" id="{D2FCC6F4-7DC9-1110-47FE-9AA34E2FC848}"/>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3979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3427156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hasCustomPrompt="1"/>
          </p:nvPr>
        </p:nvSpPr>
        <p:spPr>
          <a:xfrm>
            <a:off x="536645" y="3153833"/>
            <a:ext cx="6278493" cy="4506384"/>
          </a:xfrm>
        </p:spPr>
        <p:txBody>
          <a:bodyPr/>
          <a:lstStyle>
            <a:lvl1pPr marL="0" indent="0" fontAlgn="t">
              <a:spcBef>
                <a:spcPts val="0"/>
              </a:spcBef>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text styles</a:t>
            </a:r>
          </a:p>
          <a:p>
            <a:pPr lvl="1"/>
            <a:r>
              <a:rPr lang="en-US"/>
              <a:t>Second Master level</a:t>
            </a:r>
          </a:p>
          <a:p>
            <a:pPr lvl="2"/>
            <a:r>
              <a:rPr lang="en-US"/>
              <a:t>Third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724729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hasCustomPrompt="1"/>
          </p:nvPr>
        </p:nvSpPr>
        <p:spPr>
          <a:xfrm>
            <a:off x="546171" y="3153834"/>
            <a:ext cx="6283254" cy="4559300"/>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1655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39050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3992385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147065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3789788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3027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969981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683964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42410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p:nvPr>
        </p:nvSpPr>
        <p:spPr>
          <a:xfrm>
            <a:off x="546861" y="3088402"/>
            <a:ext cx="11093378" cy="5088189"/>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97636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668872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2786051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1255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1744057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090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702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230603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263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25656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p:nvPr>
        </p:nvSpPr>
        <p:spPr>
          <a:xfrm>
            <a:off x="546171" y="3075518"/>
            <a:ext cx="11093308" cy="5061317"/>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10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p:nvPr>
        </p:nvSpPr>
        <p:spPr>
          <a:xfrm>
            <a:off x="557285" y="3048000"/>
            <a:ext cx="11063141" cy="508883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12045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p:nvPr>
        </p:nvSpPr>
        <p:spPr>
          <a:xfrm>
            <a:off x="546171" y="3048002"/>
            <a:ext cx="11064729" cy="510208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32470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p:nvPr>
        </p:nvSpPr>
        <p:spPr>
          <a:xfrm>
            <a:off x="546171" y="3166535"/>
            <a:ext cx="10878185" cy="4002893"/>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6344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03783544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50" r:id="rId3"/>
    <p:sldLayoutId id="2147483670" r:id="rId4"/>
    <p:sldLayoutId id="2147483655" r:id="rId5"/>
    <p:sldLayoutId id="2147483671" r:id="rId6"/>
    <p:sldLayoutId id="2147483668" r:id="rId7"/>
    <p:sldLayoutId id="2147483672" r:id="rId8"/>
    <p:sldLayoutId id="2147483663" r:id="rId9"/>
    <p:sldLayoutId id="2147483673" r:id="rId10"/>
    <p:sldLayoutId id="2147483674" r:id="rId11"/>
    <p:sldLayoutId id="2147483664" r:id="rId12"/>
    <p:sldLayoutId id="2147483651" r:id="rId13"/>
    <p:sldLayoutId id="2147483675" r:id="rId14"/>
    <p:sldLayoutId id="2147483666" r:id="rId15"/>
    <p:sldLayoutId id="2147483676" r:id="rId16"/>
    <p:sldLayoutId id="2147483665" r:id="rId17"/>
    <p:sldLayoutId id="2147483677" r:id="rId18"/>
    <p:sldLayoutId id="2147483667" r:id="rId19"/>
    <p:sldLayoutId id="2147483678" r:id="rId20"/>
    <p:sldLayoutId id="2147483679" r:id="rId21"/>
    <p:sldLayoutId id="2147483680" r:id="rId22"/>
    <p:sldLayoutId id="2147483652" r:id="rId23"/>
    <p:sldLayoutId id="2147483653" r:id="rId24"/>
    <p:sldLayoutId id="2147483654" r:id="rId25"/>
    <p:sldLayoutId id="2147483656" r:id="rId26"/>
    <p:sldLayoutId id="2147483657" r:id="rId27"/>
    <p:sldLayoutId id="2147483658" r:id="rId28"/>
    <p:sldLayoutId id="2147483659"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1422352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7FD4EA-DD02-DC44-B20C-B66E4E29EAC1}"/>
              </a:ext>
            </a:extLst>
          </p:cNvPr>
          <p:cNvSpPr>
            <a:spLocks noGrp="1"/>
          </p:cNvSpPr>
          <p:nvPr>
            <p:ph type="body" sz="quarter" idx="14"/>
          </p:nvPr>
        </p:nvSpPr>
        <p:spPr>
          <a:xfrm>
            <a:off x="186470" y="2906613"/>
            <a:ext cx="6353671" cy="323165"/>
          </a:xfrm>
        </p:spPr>
        <p:txBody>
          <a:bodyPr/>
          <a:lstStyle/>
          <a:p>
            <a:r>
              <a:rPr lang="en-US"/>
              <a:t>Date: December 2025 – February 2026</a:t>
            </a:r>
          </a:p>
        </p:txBody>
      </p:sp>
      <p:sp>
        <p:nvSpPr>
          <p:cNvPr id="10" name="Text Placeholder 9">
            <a:extLst>
              <a:ext uri="{FF2B5EF4-FFF2-40B4-BE49-F238E27FC236}">
                <a16:creationId xmlns:a16="http://schemas.microsoft.com/office/drawing/2014/main" id="{B88E183F-3E5B-CB4D-8DDE-46E42D4B429F}"/>
              </a:ext>
            </a:extLst>
          </p:cNvPr>
          <p:cNvSpPr>
            <a:spLocks noGrp="1"/>
          </p:cNvSpPr>
          <p:nvPr>
            <p:ph type="body" sz="quarter" idx="16"/>
          </p:nvPr>
        </p:nvSpPr>
        <p:spPr>
          <a:xfrm>
            <a:off x="186470" y="3221056"/>
            <a:ext cx="6931880" cy="323165"/>
          </a:xfrm>
        </p:spPr>
        <p:txBody>
          <a:bodyPr/>
          <a:lstStyle/>
          <a:p>
            <a:r>
              <a:rPr lang="en-GB"/>
              <a:t>Audit Assurance Division</a:t>
            </a:r>
            <a:r>
              <a:rPr lang="en-US"/>
              <a:t> </a:t>
            </a:r>
          </a:p>
        </p:txBody>
      </p:sp>
      <p:sp>
        <p:nvSpPr>
          <p:cNvPr id="3" name="Title 2">
            <a:extLst>
              <a:ext uri="{FF2B5EF4-FFF2-40B4-BE49-F238E27FC236}">
                <a16:creationId xmlns:a16="http://schemas.microsoft.com/office/drawing/2014/main" id="{53C01EAD-B414-2E55-13D2-C8CDDC3DC6C9}"/>
              </a:ext>
            </a:extLst>
          </p:cNvPr>
          <p:cNvSpPr>
            <a:spLocks noGrp="1"/>
          </p:cNvSpPr>
          <p:nvPr>
            <p:ph type="title" idx="4294967295"/>
          </p:nvPr>
        </p:nvSpPr>
        <p:spPr>
          <a:xfrm>
            <a:off x="609680" y="-1524000"/>
            <a:ext cx="10974229" cy="1524000"/>
          </a:xfrm>
        </p:spPr>
        <p:txBody>
          <a:bodyPr vert="horz" lIns="91440" tIns="45720" rIns="91440" bIns="45720" rtlCol="0" anchor="b">
            <a:normAutofit/>
          </a:bodyPr>
          <a:lstStyle/>
          <a:p>
            <a:r>
              <a:rPr lang="en-GB"/>
              <a:t>Title slide</a:t>
            </a:r>
          </a:p>
        </p:txBody>
      </p:sp>
      <p:sp>
        <p:nvSpPr>
          <p:cNvPr id="6" name="TextBox 5">
            <a:extLst>
              <a:ext uri="{FF2B5EF4-FFF2-40B4-BE49-F238E27FC236}">
                <a16:creationId xmlns:a16="http://schemas.microsoft.com/office/drawing/2014/main" id="{19DFC6A2-7302-3C69-B221-C86E542D510E}"/>
              </a:ext>
            </a:extLst>
          </p:cNvPr>
          <p:cNvSpPr txBox="1"/>
          <p:nvPr/>
        </p:nvSpPr>
        <p:spPr>
          <a:xfrm>
            <a:off x="2933700" y="-100707"/>
            <a:ext cx="7937500" cy="1787541"/>
          </a:xfrm>
          <a:prstGeom prst="rect">
            <a:avLst/>
          </a:prstGeom>
          <a:noFill/>
        </p:spPr>
        <p:txBody>
          <a:bodyPr wrap="square" rtlCol="0">
            <a:spAutoFit/>
          </a:bodyPr>
          <a:lstStyle/>
          <a:p>
            <a:pPr marL="0" marR="0" lvl="0" indent="0" algn="ctr" defTabSz="512064" rtl="0" eaLnBrk="1" fontAlgn="auto" latinLnBrk="0" hangingPunct="1">
              <a:lnSpc>
                <a:spcPct val="100000"/>
              </a:lnSpc>
              <a:spcBef>
                <a:spcPts val="0"/>
              </a:spcBef>
              <a:spcAft>
                <a:spcPts val="0"/>
              </a:spcAft>
              <a:buClrTx/>
              <a:buSzTx/>
              <a:buFontTx/>
              <a:buNone/>
              <a:tabLst/>
              <a:defRPr/>
            </a:pPr>
            <a:endParaRPr kumimoji="0" lang="en-GB" sz="2016"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white"/>
                </a:solidFill>
                <a:effectLst/>
                <a:uLnTx/>
                <a:uFillTx/>
                <a:latin typeface="Arial Black" panose="020B0604020202020204" pitchFamily="34" charset="0"/>
                <a:ea typeface="+mn-ea"/>
                <a:cs typeface="Arial" panose="020B0604020202020204" pitchFamily="34" charset="0"/>
              </a:rPr>
              <a:t>Local Authority                             Food Law Enforcement Actions Audit 2025 - 26</a:t>
            </a:r>
          </a:p>
        </p:txBody>
      </p:sp>
      <p:sp>
        <p:nvSpPr>
          <p:cNvPr id="7" name="TextBox 6">
            <a:extLst>
              <a:ext uri="{FF2B5EF4-FFF2-40B4-BE49-F238E27FC236}">
                <a16:creationId xmlns:a16="http://schemas.microsoft.com/office/drawing/2014/main" id="{88899BE6-C708-19CD-A4B1-AA4F0E5FE0C9}"/>
              </a:ext>
            </a:extLst>
          </p:cNvPr>
          <p:cNvSpPr txBox="1"/>
          <p:nvPr/>
        </p:nvSpPr>
        <p:spPr>
          <a:xfrm>
            <a:off x="3543300" y="1833587"/>
            <a:ext cx="6718300" cy="1015663"/>
          </a:xfrm>
          <a:prstGeom prst="rect">
            <a:avLst/>
          </a:prstGeom>
          <a:noFill/>
        </p:spPr>
        <p:txBody>
          <a:bodyPr wrap="square" rtlCol="0">
            <a:spAutoFit/>
          </a:bodyPr>
          <a:lstStyle/>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white"/>
                </a:solidFill>
                <a:effectLst/>
                <a:uLnTx/>
                <a:uFillTx/>
                <a:latin typeface="Arial Black" panose="020B0604020202020204" pitchFamily="34" charset="0"/>
                <a:ea typeface="+mn-ea"/>
                <a:cs typeface="Arial" panose="020B0604020202020204" pitchFamily="34" charset="0"/>
              </a:rPr>
              <a:t>Presentation of Audit Findings – South Ayrshire Council</a:t>
            </a:r>
          </a:p>
        </p:txBody>
      </p:sp>
    </p:spTree>
    <p:extLst>
      <p:ext uri="{BB962C8B-B14F-4D97-AF65-F5344CB8AC3E}">
        <p14:creationId xmlns:p14="http://schemas.microsoft.com/office/powerpoint/2010/main" val="210080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8F08C3-FC87-6399-FCB2-AB678BD6E4E6}"/>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513276B0-E12C-142A-C83A-7C27FD63CBB6}"/>
              </a:ext>
            </a:extLst>
          </p:cNvPr>
          <p:cNvSpPr>
            <a:spLocks noGrp="1"/>
          </p:cNvSpPr>
          <p:nvPr>
            <p:ph type="sldNum" sz="quarter" idx="12"/>
          </p:nvPr>
        </p:nvSpPr>
        <p:spPr/>
        <p:txBody>
          <a:bodyPr/>
          <a:lstStyle/>
          <a:p>
            <a:fld id="{E5F5F000-6F02-0D4A-AE12-53456686C9A4}" type="slidenum">
              <a:rPr lang="en-US" smtClean="0"/>
              <a:pPr/>
              <a:t>10</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909C1CB-37B4-BAAD-77DA-56106626D306}"/>
              </a:ext>
            </a:extLst>
          </p:cNvPr>
          <p:cNvSpPr>
            <a:spLocks noGrp="1"/>
          </p:cNvSpPr>
          <p:nvPr>
            <p:ph sz="quarter" idx="18"/>
          </p:nvPr>
        </p:nvSpPr>
        <p:spPr>
          <a:xfrm>
            <a:off x="4135272" y="1619804"/>
            <a:ext cx="6619164" cy="5662725"/>
          </a:xfrm>
        </p:spPr>
        <p:txBody>
          <a:bodyPr vert="horz" lIns="91440" tIns="45720" rIns="91440" bIns="45720" rtlCol="0" anchor="t">
            <a:normAutofit lnSpcReduction="10000"/>
          </a:bodyPr>
          <a:lstStyle/>
          <a:p>
            <a:pPr marL="285750" indent="-285750">
              <a:buFont typeface="Arial"/>
              <a:buChar char="•"/>
              <a:defRPr/>
            </a:pP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The authority uses its FED</a:t>
            </a:r>
            <a:r>
              <a:rPr lang="en-GB" dirty="0">
                <a:solidFill>
                  <a:prstClr val="black"/>
                </a:solidFill>
                <a:latin typeface="Arial"/>
                <a:ea typeface="Times New Roman" panose="02020603050405020304" pitchFamily="18" charset="0"/>
                <a:cs typeface="Arial"/>
              </a:rPr>
              <a:t> to schedule due dates for all its food premises and run monitoring reports.</a:t>
            </a:r>
            <a:endParaRPr lang="en-GB" sz="1600" b="0" i="0" u="none" strike="noStrike" kern="1200" cap="none" spc="0" normalizeH="0" baseline="0" noProof="0" dirty="0">
              <a:ln>
                <a:noFill/>
              </a:ln>
              <a:solidFill>
                <a:prstClr val="black"/>
              </a:solidFill>
              <a:effectLst/>
              <a:uLnTx/>
              <a:uFillTx/>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A Food Law inspection procedure exists that provides a process flow, guidance, screenshots and FED data entry</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protocols</a:t>
            </a:r>
            <a:r>
              <a:rPr lang="en-GB" dirty="0">
                <a:solidFill>
                  <a:prstClr val="black"/>
                </a:solidFill>
                <a:latin typeface="Arial"/>
                <a:ea typeface="Times New Roman" panose="02020603050405020304" pitchFamily="18" charset="0"/>
                <a:cs typeface="Arial"/>
              </a:rPr>
              <a:t> for officers to follow.</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There were no Enforcement</a:t>
            </a:r>
            <a:r>
              <a:rPr kumimoji="0"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rPr>
              <a:t> Actions code errors</a:t>
            </a:r>
            <a:r>
              <a:rPr lang="en-GB" dirty="0">
                <a:solidFill>
                  <a:prstClr val="black"/>
                </a:solidFill>
                <a:latin typeface="Arial"/>
                <a:ea typeface="Times New Roman" panose="02020603050405020304" pitchFamily="18" charset="0"/>
                <a:cs typeface="Arial"/>
              </a:rPr>
              <a:t>.</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dirty="0">
                <a:solidFill>
                  <a:prstClr val="black"/>
                </a:solidFill>
                <a:latin typeface="Arial"/>
                <a:ea typeface="Times New Roman" panose="02020603050405020304" pitchFamily="18" charset="0"/>
                <a:cs typeface="Arial"/>
              </a:rPr>
              <a:t>Approved Establishments – all 16 are accurately listed on SND and on FSS' website. </a:t>
            </a:r>
            <a:endParaRPr lang="en-GB" sz="16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Sans-Serif" panose="020B0604020202020204" pitchFamily="34" charset="0"/>
              <a:buChar char="•"/>
              <a:defRPr/>
            </a:pPr>
            <a:r>
              <a:rPr lang="en-GB" dirty="0">
                <a:solidFill>
                  <a:prstClr val="black"/>
                </a:solidFill>
                <a:latin typeface="Arial"/>
                <a:cs typeface="Arial"/>
              </a:rPr>
              <a:t>Some cleansing and verification is required to ensure that the Authority’s Enforcement </a:t>
            </a:r>
            <a:r>
              <a:rPr lang="en-GB">
                <a:solidFill>
                  <a:prstClr val="black"/>
                </a:solidFill>
                <a:latin typeface="Arial"/>
                <a:cs typeface="Arial"/>
              </a:rPr>
              <a:t>Action on </a:t>
            </a:r>
            <a:r>
              <a:rPr lang="en-GB" dirty="0">
                <a:solidFill>
                  <a:prstClr val="black"/>
                </a:solidFill>
                <a:latin typeface="Arial"/>
                <a:cs typeface="Arial"/>
              </a:rPr>
              <a:t>SND accurately correlates with data held by the Authority. </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IT support - </a:t>
            </a:r>
            <a:r>
              <a:rPr lang="en-GB" dirty="0">
                <a:latin typeface="Arial"/>
                <a:ea typeface="Calibri"/>
                <a:cs typeface="Calibri"/>
              </a:rPr>
              <a:t>Officers complete 90% of their own admin tasks and get support with tasks if not in the office or complex/time related issues when required. Centralisation of the admin service is not going to affect EH, since a Committee Review in January 2026 allowed its specialist admin team to be retained. </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latin typeface="Arial"/>
              <a:cs typeface="Arial"/>
            </a:endParaRPr>
          </a:p>
        </p:txBody>
      </p:sp>
      <p:sp>
        <p:nvSpPr>
          <p:cNvPr id="10" name="Oval 9">
            <a:extLst>
              <a:ext uri="{FF2B5EF4-FFF2-40B4-BE49-F238E27FC236}">
                <a16:creationId xmlns:a16="http://schemas.microsoft.com/office/drawing/2014/main" id="{8EFE1C08-2B98-F017-ED1E-AFB3D079B7C2}"/>
              </a:ext>
            </a:extLst>
          </p:cNvPr>
          <p:cNvSpPr/>
          <p:nvPr/>
        </p:nvSpPr>
        <p:spPr>
          <a:xfrm>
            <a:off x="562618" y="2866578"/>
            <a:ext cx="2361444" cy="2284297"/>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Food Enforcement Database</a:t>
            </a:r>
          </a:p>
        </p:txBody>
      </p:sp>
    </p:spTree>
    <p:extLst>
      <p:ext uri="{BB962C8B-B14F-4D97-AF65-F5344CB8AC3E}">
        <p14:creationId xmlns:p14="http://schemas.microsoft.com/office/powerpoint/2010/main" val="280085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5BF93D-6AA4-C9E2-319A-7807C0EF9294}"/>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0E54F8FE-6CFF-536F-C7D2-9CC6E385FB43}"/>
              </a:ext>
            </a:extLst>
          </p:cNvPr>
          <p:cNvSpPr>
            <a:spLocks noGrp="1"/>
          </p:cNvSpPr>
          <p:nvPr>
            <p:ph type="sldNum" sz="quarter" idx="12"/>
          </p:nvPr>
        </p:nvSpPr>
        <p:spPr/>
        <p:txBody>
          <a:bodyPr/>
          <a:lstStyle/>
          <a:p>
            <a:fld id="{E5F5F000-6F02-0D4A-AE12-53456686C9A4}" type="slidenum">
              <a:rPr lang="en-US" smtClean="0"/>
              <a:pPr/>
              <a:t>11</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141EA7B-4A60-CCE5-BB87-836FDE18AA82}"/>
              </a:ext>
            </a:extLst>
          </p:cNvPr>
          <p:cNvSpPr>
            <a:spLocks noGrp="1"/>
          </p:cNvSpPr>
          <p:nvPr>
            <p:ph sz="quarter" idx="18"/>
          </p:nvPr>
        </p:nvSpPr>
        <p:spPr>
          <a:xfrm>
            <a:off x="4271748" y="1560684"/>
            <a:ext cx="7171200" cy="5968800"/>
          </a:xfrm>
        </p:spPr>
        <p:txBody>
          <a:bodyPr vert="horz" lIns="91440" tIns="45720" rIns="91440" bIns="45720" rtlCol="0" anchor="t">
            <a:normAutofit fontScale="92500"/>
          </a:bodyPr>
          <a:lstStyle/>
          <a:p>
            <a:pPr marL="0" marR="0" lvl="0" indent="0" algn="l" defTabSz="257188" rtl="0" eaLnBrk="1" fontAlgn="auto" latinLnBrk="0" hangingPunct="1">
              <a:lnSpc>
                <a:spcPct val="100000"/>
              </a:lnSpc>
              <a:spcBef>
                <a:spcPct val="20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405" indent="-192405">
              <a:buFont typeface="Arial" panose="020B0604020202020204" pitchFamily="34" charset="0"/>
              <a:buChar char="•"/>
              <a:defRPr/>
            </a:pPr>
            <a:r>
              <a:rPr lang="en-GB" sz="1400" dirty="0">
                <a:solidFill>
                  <a:prstClr val="black"/>
                </a:solidFill>
                <a:latin typeface="Arial"/>
                <a:cs typeface="Arial"/>
              </a:rPr>
              <a:t>The annual food sampling programme is linked to the yearly inspection programme and is carried out in accordance with the sampling policy and procedure. </a:t>
            </a:r>
            <a:endParaRPr lang="en-GB" sz="1400" dirty="0">
              <a:solidFill>
                <a:prstClr val="black"/>
              </a:solidFill>
            </a:endParaRPr>
          </a:p>
          <a:p>
            <a:pPr marL="192405" indent="-192405">
              <a:buFont typeface="Arial" panose="020B0604020202020204" pitchFamily="34" charset="0"/>
              <a:buChar char="•"/>
              <a:defRPr/>
            </a:pPr>
            <a:endParaRPr lang="en-GB" sz="1400" dirty="0">
              <a:solidFill>
                <a:prstClr val="black"/>
              </a:solidFill>
              <a:latin typeface="Arial"/>
              <a:cs typeface="Arial"/>
            </a:endParaRPr>
          </a:p>
          <a:p>
            <a:pPr marL="192405" indent="-192405">
              <a:buFont typeface="Arial" panose="020B0604020202020204" pitchFamily="34" charset="0"/>
              <a:buChar char="•"/>
              <a:defRPr/>
            </a:pPr>
            <a:r>
              <a:rPr lang="en-GB" sz="1400" dirty="0">
                <a:solidFill>
                  <a:prstClr val="black"/>
                </a:solidFill>
                <a:latin typeface="Arial"/>
                <a:cs typeface="Arial"/>
              </a:rPr>
              <a:t>503 samples were taken as depicted in the table below (data taken from </a:t>
            </a:r>
            <a:r>
              <a:rPr lang="en-GB" sz="1400" dirty="0" err="1">
                <a:solidFill>
                  <a:prstClr val="black"/>
                </a:solidFill>
                <a:latin typeface="Arial"/>
                <a:cs typeface="Arial"/>
              </a:rPr>
              <a:t>SFSD</a:t>
            </a:r>
            <a:r>
              <a:rPr lang="en-GB" sz="1400" dirty="0">
                <a:solidFill>
                  <a:prstClr val="black"/>
                </a:solidFill>
                <a:latin typeface="Arial"/>
                <a:cs typeface="Arial"/>
              </a:rPr>
              <a:t>):</a:t>
            </a:r>
            <a:endParaRPr lang="en-GB" sz="1400" dirty="0">
              <a:solidFill>
                <a:prstClr val="black"/>
              </a:solidFil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192405" indent="-192405">
              <a:buFont typeface="Arial" panose="020B0604020202020204" pitchFamily="34" charset="0"/>
              <a:buChar char="•"/>
              <a:defRPr/>
            </a:pPr>
            <a:endParaRPr lang="en-GB" dirty="0">
              <a:solidFill>
                <a:prstClr val="black"/>
              </a:solidFill>
              <a:latin typeface="Arial"/>
              <a:cs typeface="Arial"/>
            </a:endParaRPr>
          </a:p>
          <a:p>
            <a:pPr marL="285750" indent="-285750">
              <a:buFont typeface="Arial"/>
              <a:buChar char="•"/>
              <a:defRPr/>
            </a:pPr>
            <a:endParaRPr lang="en-GB" sz="1400" dirty="0">
              <a:solidFill>
                <a:prstClr val="black"/>
              </a:solidFill>
              <a:latin typeface="Arial"/>
              <a:cs typeface="Arial"/>
            </a:endParaRPr>
          </a:p>
          <a:p>
            <a:pPr marL="285750" indent="-285750">
              <a:buFont typeface="Arial"/>
              <a:buChar char="•"/>
              <a:defRPr/>
            </a:pPr>
            <a:r>
              <a:rPr lang="en-GB" sz="1400" dirty="0">
                <a:solidFill>
                  <a:prstClr val="black"/>
                </a:solidFill>
                <a:latin typeface="Arial"/>
                <a:cs typeface="Arial"/>
              </a:rPr>
              <a:t>Sampling activity is directed towards products manufactured in South Ayrshire as well as regional and national surveillance programmes. A documented sampling procedure, dated August 2025, provides useful process guidance for officers including standard letter templates for sample results.</a:t>
            </a:r>
            <a:endParaRPr lang="en-GB" sz="1400" dirty="0">
              <a:solidFill>
                <a:prstClr val="black"/>
              </a:solidFill>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400" dirty="0">
              <a:solidFill>
                <a:prstClr val="black"/>
              </a:solidFill>
              <a:highlight>
                <a:srgbClr val="FFFF00"/>
              </a:highlight>
              <a:cs typeface="Times New Roman" panose="02020603050405020304" pitchFamily="18" charset="0"/>
            </a:endParaRPr>
          </a:p>
          <a:p>
            <a:pPr marL="285750" indent="-285750">
              <a:buFont typeface="Arial"/>
              <a:buChar char="•"/>
              <a:defRPr/>
            </a:pPr>
            <a:r>
              <a:rPr lang="en-GB" sz="1400" dirty="0">
                <a:latin typeface="Arial"/>
                <a:cs typeface="Arial"/>
              </a:rPr>
              <a:t>All failed or borderline samples are followed up and investigated. No enforcement action was required in the last 3 years in response to any unsatisfactory sample result.</a:t>
            </a:r>
          </a:p>
          <a:p>
            <a:pPr marL="192405" indent="-192405">
              <a:buFont typeface="Arial" panose="020B0604020202020204" pitchFamily="34" charset="0"/>
              <a:buChar char="•"/>
              <a:defRPr/>
            </a:pPr>
            <a:endParaRPr lang="en-GB" sz="1400" dirty="0">
              <a:latin typeface="Arial"/>
              <a:cs typeface="Times New Roman"/>
            </a:endParaRPr>
          </a:p>
          <a:p>
            <a:pPr marL="285750" indent="-285750">
              <a:buFont typeface="Arial"/>
              <a:buChar char="•"/>
              <a:defRPr/>
            </a:pPr>
            <a:r>
              <a:rPr lang="en-GB" sz="1400" dirty="0">
                <a:latin typeface="Arial"/>
                <a:cs typeface="Arial"/>
              </a:rPr>
              <a:t>Private water supplies – there are 74 Regulated Supplies (of which there are nine food businesses) and 155 Type B supplies. There haven't been any issues with these.</a:t>
            </a:r>
            <a:endParaRPr lang="en-GB" sz="1400" dirty="0">
              <a:latin typeface="Arial"/>
              <a:cs typeface="Times New Roman"/>
            </a:endParaRPr>
          </a:p>
        </p:txBody>
      </p:sp>
      <p:sp>
        <p:nvSpPr>
          <p:cNvPr id="9" name="Oval 8">
            <a:extLst>
              <a:ext uri="{FF2B5EF4-FFF2-40B4-BE49-F238E27FC236}">
                <a16:creationId xmlns:a16="http://schemas.microsoft.com/office/drawing/2014/main" id="{7C2CBC6A-819B-60E5-DADB-6D52583636B1}"/>
              </a:ext>
            </a:extLst>
          </p:cNvPr>
          <p:cNvSpPr/>
          <p:nvPr/>
        </p:nvSpPr>
        <p:spPr>
          <a:xfrm>
            <a:off x="843282" y="3088402"/>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Sampling</a:t>
            </a:r>
            <a:r>
              <a:rPr lang="en-GB" sz="1600">
                <a:latin typeface="Arial" panose="020B0604020202020204" pitchFamily="34" charset="0"/>
                <a:cs typeface="Arial" panose="020B0604020202020204" pitchFamily="34" charset="0"/>
              </a:rPr>
              <a:t>    </a:t>
            </a:r>
          </a:p>
        </p:txBody>
      </p:sp>
      <p:graphicFrame>
        <p:nvGraphicFramePr>
          <p:cNvPr id="10" name="Table 9">
            <a:extLst>
              <a:ext uri="{FF2B5EF4-FFF2-40B4-BE49-F238E27FC236}">
                <a16:creationId xmlns:a16="http://schemas.microsoft.com/office/drawing/2014/main" id="{E405B2F3-A9D4-16E7-EC4F-A6DDF7E59D69}"/>
              </a:ext>
            </a:extLst>
          </p:cNvPr>
          <p:cNvGraphicFramePr>
            <a:graphicFrameLocks noGrp="1"/>
          </p:cNvGraphicFramePr>
          <p:nvPr>
            <p:extLst>
              <p:ext uri="{D42A27DB-BD31-4B8C-83A1-F6EECF244321}">
                <p14:modId xmlns:p14="http://schemas.microsoft.com/office/powerpoint/2010/main" val="1033836933"/>
              </p:ext>
            </p:extLst>
          </p:nvPr>
        </p:nvGraphicFramePr>
        <p:xfrm>
          <a:off x="3734664" y="2884996"/>
          <a:ext cx="7589087" cy="1651000"/>
        </p:xfrm>
        <a:graphic>
          <a:graphicData uri="http://schemas.openxmlformats.org/drawingml/2006/table">
            <a:tbl>
              <a:tblPr firstRow="1" firstCol="1" bandRow="1">
                <a:tableStyleId>{5C22544A-7EE6-4342-B048-85BDC9FD1C3A}</a:tableStyleId>
              </a:tblPr>
              <a:tblGrid>
                <a:gridCol w="1254907">
                  <a:extLst>
                    <a:ext uri="{9D8B030D-6E8A-4147-A177-3AD203B41FA5}">
                      <a16:colId xmlns:a16="http://schemas.microsoft.com/office/drawing/2014/main" val="2014301875"/>
                    </a:ext>
                  </a:extLst>
                </a:gridCol>
                <a:gridCol w="1632397">
                  <a:extLst>
                    <a:ext uri="{9D8B030D-6E8A-4147-A177-3AD203B41FA5}">
                      <a16:colId xmlns:a16="http://schemas.microsoft.com/office/drawing/2014/main" val="735560089"/>
                    </a:ext>
                  </a:extLst>
                </a:gridCol>
                <a:gridCol w="1642604">
                  <a:extLst>
                    <a:ext uri="{9D8B030D-6E8A-4147-A177-3AD203B41FA5}">
                      <a16:colId xmlns:a16="http://schemas.microsoft.com/office/drawing/2014/main" val="653656700"/>
                    </a:ext>
                  </a:extLst>
                </a:gridCol>
                <a:gridCol w="1530375">
                  <a:extLst>
                    <a:ext uri="{9D8B030D-6E8A-4147-A177-3AD203B41FA5}">
                      <a16:colId xmlns:a16="http://schemas.microsoft.com/office/drawing/2014/main" val="3853308636"/>
                    </a:ext>
                  </a:extLst>
                </a:gridCol>
                <a:gridCol w="1528804">
                  <a:extLst>
                    <a:ext uri="{9D8B030D-6E8A-4147-A177-3AD203B41FA5}">
                      <a16:colId xmlns:a16="http://schemas.microsoft.com/office/drawing/2014/main" val="822165841"/>
                    </a:ext>
                  </a:extLst>
                </a:gridCol>
              </a:tblGrid>
              <a:tr h="184150">
                <a:tc>
                  <a:txBody>
                    <a:bodyPr/>
                    <a:lstStyle/>
                    <a:p>
                      <a:pPr>
                        <a:buNone/>
                      </a:pPr>
                      <a:r>
                        <a:rPr lang="en-GB" sz="1200" b="1">
                          <a:solidFill>
                            <a:srgbClr val="0E2841"/>
                          </a:solidFill>
                          <a:effectLst/>
                          <a:latin typeface="Arial" panose="020B0604020202020204" pitchFamily="34" charset="0"/>
                          <a:ea typeface="Arial" panose="020B0604020202020204" pitchFamily="34" charset="0"/>
                        </a:rPr>
                        <a:t>Sample type</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b="1">
                          <a:solidFill>
                            <a:srgbClr val="0E2841"/>
                          </a:solidFill>
                          <a:effectLst/>
                          <a:latin typeface="Arial" panose="020B0604020202020204" pitchFamily="34" charset="0"/>
                          <a:ea typeface="Arial" panose="020B0604020202020204" pitchFamily="34" charset="0"/>
                        </a:rPr>
                        <a:t>2022-23 (Total No/Unsatisfactory No)</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b="1">
                          <a:solidFill>
                            <a:srgbClr val="0E2841"/>
                          </a:solidFill>
                          <a:effectLst/>
                          <a:latin typeface="Arial" panose="020B0604020202020204" pitchFamily="34" charset="0"/>
                          <a:ea typeface="Arial" panose="020B0604020202020204" pitchFamily="34" charset="0"/>
                        </a:rPr>
                        <a:t>2023-24 (Total No/Unsatisfactory No)</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b="1">
                          <a:solidFill>
                            <a:srgbClr val="0E2841"/>
                          </a:solidFill>
                          <a:effectLst/>
                          <a:latin typeface="Arial" panose="020B0604020202020204" pitchFamily="34" charset="0"/>
                          <a:ea typeface="Arial" panose="020B0604020202020204" pitchFamily="34" charset="0"/>
                        </a:rPr>
                        <a:t>2024-25 (Total No/Unsatisfactory No)</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b="1">
                          <a:solidFill>
                            <a:srgbClr val="0E2841"/>
                          </a:solidFill>
                          <a:effectLst/>
                          <a:latin typeface="Arial" panose="020B0604020202020204" pitchFamily="34" charset="0"/>
                          <a:ea typeface="Arial" panose="020B0604020202020204" pitchFamily="34" charset="0"/>
                        </a:rPr>
                        <a:t>2025-26* (Total No/Unsatisfactory No)</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4019956"/>
                  </a:ext>
                </a:extLst>
              </a:tr>
              <a:tr h="184150">
                <a:tc>
                  <a:txBody>
                    <a:bodyPr/>
                    <a:lstStyle/>
                    <a:p>
                      <a:pPr>
                        <a:buNone/>
                      </a:pPr>
                      <a:r>
                        <a:rPr lang="en-GB" sz="1200">
                          <a:solidFill>
                            <a:srgbClr val="0E2841"/>
                          </a:solidFill>
                          <a:effectLst/>
                          <a:latin typeface="Arial" panose="020B0604020202020204" pitchFamily="34" charset="0"/>
                          <a:ea typeface="Arial" panose="020B0604020202020204" pitchFamily="34" charset="0"/>
                        </a:rPr>
                        <a:t>Microbiology </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38/4</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61/6</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55/8</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55/13</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9755711"/>
                  </a:ext>
                </a:extLst>
              </a:tr>
              <a:tr h="184150">
                <a:tc>
                  <a:txBody>
                    <a:bodyPr/>
                    <a:lstStyle/>
                    <a:p>
                      <a:pPr>
                        <a:buNone/>
                      </a:pPr>
                      <a:r>
                        <a:rPr lang="en-GB" sz="1200">
                          <a:solidFill>
                            <a:srgbClr val="0E2841"/>
                          </a:solidFill>
                          <a:effectLst/>
                          <a:latin typeface="Arial" panose="020B0604020202020204" pitchFamily="34" charset="0"/>
                          <a:ea typeface="Arial" panose="020B0604020202020204" pitchFamily="34" charset="0"/>
                        </a:rPr>
                        <a:t>Chemistry</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58/2</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64/5</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84/11</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63/4</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9314615"/>
                  </a:ext>
                </a:extLst>
              </a:tr>
              <a:tr h="184150">
                <a:tc>
                  <a:txBody>
                    <a:bodyPr/>
                    <a:lstStyle/>
                    <a:p>
                      <a:pPr>
                        <a:buNone/>
                      </a:pPr>
                      <a:r>
                        <a:rPr lang="en-GB" sz="1200">
                          <a:solidFill>
                            <a:srgbClr val="0E2841"/>
                          </a:solidFill>
                          <a:effectLst/>
                          <a:latin typeface="Arial" panose="020B0604020202020204" pitchFamily="34" charset="0"/>
                          <a:ea typeface="Arial" panose="020B0604020202020204" pitchFamily="34" charset="0"/>
                        </a:rPr>
                        <a:t>Authenticity</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26/2</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23/0</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13/6</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8/0</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7880814"/>
                  </a:ext>
                </a:extLst>
              </a:tr>
              <a:tr h="184150">
                <a:tc>
                  <a:txBody>
                    <a:bodyPr/>
                    <a:lstStyle/>
                    <a:p>
                      <a:pPr>
                        <a:buNone/>
                      </a:pPr>
                      <a:r>
                        <a:rPr lang="en-GB" sz="1200">
                          <a:solidFill>
                            <a:srgbClr val="0E2841"/>
                          </a:solidFill>
                          <a:effectLst/>
                          <a:latin typeface="Arial" panose="020B0604020202020204" pitchFamily="34" charset="0"/>
                          <a:ea typeface="Arial" panose="020B0604020202020204" pitchFamily="34" charset="0"/>
                        </a:rPr>
                        <a:t>Labelling</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5/5</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0/0</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2/2</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0/0</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463366"/>
                  </a:ext>
                </a:extLst>
              </a:tr>
              <a:tr h="184150">
                <a:tc>
                  <a:txBody>
                    <a:bodyPr/>
                    <a:lstStyle/>
                    <a:p>
                      <a:pPr>
                        <a:buNone/>
                      </a:pPr>
                      <a:r>
                        <a:rPr lang="en-GB" sz="1200">
                          <a:solidFill>
                            <a:srgbClr val="0E2841"/>
                          </a:solidFill>
                          <a:effectLst/>
                          <a:latin typeface="Arial" panose="020B0604020202020204" pitchFamily="34" charset="0"/>
                          <a:ea typeface="Arial" panose="020B0604020202020204" pitchFamily="34" charset="0"/>
                        </a:rPr>
                        <a:t>Total unique samples </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110/13</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132/11</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142/27</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panose="020B0604020202020204" pitchFamily="34" charset="0"/>
                          <a:ea typeface="Arial" panose="020B0604020202020204" pitchFamily="34" charset="0"/>
                        </a:rPr>
                        <a:t>119/17</a:t>
                      </a:r>
                      <a:endParaRPr lang="en-GB">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3057306"/>
                  </a:ext>
                </a:extLst>
              </a:tr>
            </a:tbl>
          </a:graphicData>
        </a:graphic>
      </p:graphicFrame>
      <p:sp>
        <p:nvSpPr>
          <p:cNvPr id="11" name="TextBox 10">
            <a:extLst>
              <a:ext uri="{FF2B5EF4-FFF2-40B4-BE49-F238E27FC236}">
                <a16:creationId xmlns:a16="http://schemas.microsoft.com/office/drawing/2014/main" id="{99976EF6-B84B-F15F-D26E-3E8433E20964}"/>
              </a:ext>
            </a:extLst>
          </p:cNvPr>
          <p:cNvSpPr txBox="1"/>
          <p:nvPr/>
        </p:nvSpPr>
        <p:spPr>
          <a:xfrm>
            <a:off x="4154327" y="4416056"/>
            <a:ext cx="4990864" cy="1264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solidFill>
                <a:srgbClr val="000000"/>
              </a:solidFill>
              <a:latin typeface="Calibri"/>
              <a:ea typeface="Calibri"/>
              <a:cs typeface="Calibri"/>
            </a:endParaRPr>
          </a:p>
          <a:p>
            <a:r>
              <a:rPr lang="en-US" sz="1200">
                <a:solidFill>
                  <a:srgbClr val="0E2841"/>
                </a:solidFill>
                <a:latin typeface="Arial"/>
                <a:ea typeface="Arial"/>
                <a:cs typeface="Arial"/>
              </a:rPr>
              <a:t>                     * samples taken between 1 April 2022 and 31 Dec 2025</a:t>
            </a:r>
            <a:endParaRPr lang="en-US" sz="2000">
              <a:ea typeface="Calibri"/>
              <a:cs typeface="Calibri"/>
            </a:endParaRPr>
          </a:p>
          <a:p>
            <a:endParaRPr lang="en-US" sz="1200">
              <a:solidFill>
                <a:srgbClr val="0E2841"/>
              </a:solidFill>
              <a:latin typeface="Arial"/>
              <a:cs typeface="Arial"/>
            </a:endParaRPr>
          </a:p>
          <a:p>
            <a:endParaRPr lang="en-US" sz="1200">
              <a:solidFill>
                <a:srgbClr val="0E2841"/>
              </a:solidFill>
              <a:latin typeface="Arial"/>
              <a:ea typeface="Calibri"/>
              <a:cs typeface="Arial"/>
            </a:endParaRPr>
          </a:p>
          <a:p>
            <a:pPr algn="ctr"/>
            <a:endParaRPr lang="en-GB">
              <a:ea typeface="Calibri"/>
              <a:cs typeface="Calibri"/>
            </a:endParaRPr>
          </a:p>
        </p:txBody>
      </p:sp>
    </p:spTree>
    <p:extLst>
      <p:ext uri="{BB962C8B-B14F-4D97-AF65-F5344CB8AC3E}">
        <p14:creationId xmlns:p14="http://schemas.microsoft.com/office/powerpoint/2010/main" val="236046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9CB179-B646-62FE-428B-6B8AD5DE932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D2FD62DD-71DB-85B0-9AD9-2473B87DCCED}"/>
              </a:ext>
            </a:extLst>
          </p:cNvPr>
          <p:cNvSpPr>
            <a:spLocks noGrp="1"/>
          </p:cNvSpPr>
          <p:nvPr>
            <p:ph type="sldNum" sz="quarter" idx="12"/>
          </p:nvPr>
        </p:nvSpPr>
        <p:spPr/>
        <p:txBody>
          <a:bodyPr/>
          <a:lstStyle/>
          <a:p>
            <a:fld id="{E5F5F000-6F02-0D4A-AE12-53456686C9A4}" type="slidenum">
              <a:rPr lang="en-US" smtClean="0"/>
              <a:pPr/>
              <a:t>12</a:t>
            </a:fld>
            <a:endParaRPr lang="en-US">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A595979-3F93-B4DB-1930-32E5322A1F33}"/>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Internal Monitoring</a:t>
            </a:r>
          </a:p>
        </p:txBody>
      </p:sp>
      <p:sp>
        <p:nvSpPr>
          <p:cNvPr id="5" name="TextBox 4">
            <a:extLst>
              <a:ext uri="{FF2B5EF4-FFF2-40B4-BE49-F238E27FC236}">
                <a16:creationId xmlns:a16="http://schemas.microsoft.com/office/drawing/2014/main" id="{F9AA8669-1DD6-E52B-983B-799AE8F18E14}"/>
              </a:ext>
            </a:extLst>
          </p:cNvPr>
          <p:cNvSpPr txBox="1"/>
          <p:nvPr/>
        </p:nvSpPr>
        <p:spPr>
          <a:xfrm>
            <a:off x="3750634" y="1833749"/>
            <a:ext cx="7524152" cy="5232202"/>
          </a:xfrm>
          <a:prstGeom prst="rect">
            <a:avLst/>
          </a:prstGeom>
          <a:noFill/>
        </p:spPr>
        <p:txBody>
          <a:bodyPr wrap="square" lIns="91440" tIns="45720" rIns="91440" bIns="45720" anchor="t">
            <a:spAutoFit/>
          </a:bodyPr>
          <a:lstStyle/>
          <a:p>
            <a:pPr marL="285750" indent="-285750">
              <a:buFont typeface="Arial"/>
              <a:buChar char="•"/>
            </a:pPr>
            <a:r>
              <a:rPr lang="en-GB" sz="1400" dirty="0">
                <a:latin typeface="Arial"/>
                <a:cs typeface="Arial"/>
              </a:rPr>
              <a:t>Internal monitoring is undertaken using both quantitative and qualitative methods. </a:t>
            </a:r>
            <a:endParaRPr lang="en-GB" sz="1400" dirty="0">
              <a:latin typeface="Arial"/>
              <a:ea typeface="Calibri"/>
              <a:cs typeface="Arial"/>
            </a:endParaRPr>
          </a:p>
          <a:p>
            <a:pPr marL="285750" indent="-285750">
              <a:buFont typeface="Arial"/>
              <a:buChar char="•"/>
            </a:pPr>
            <a:endParaRPr lang="en-GB" sz="1400" dirty="0">
              <a:latin typeface="Arial"/>
              <a:cs typeface="Arial"/>
            </a:endParaRPr>
          </a:p>
          <a:p>
            <a:pPr marL="285750" indent="-285750">
              <a:buFont typeface="Arial"/>
              <a:buChar char="•"/>
            </a:pPr>
            <a:r>
              <a:rPr lang="en-GB" sz="1400" dirty="0">
                <a:highlight>
                  <a:srgbClr val="FFFFFF"/>
                </a:highlight>
                <a:latin typeface="Arial"/>
                <a:cs typeface="Arial"/>
              </a:rPr>
              <a:t>Quantitative includes monthly performance reporting - interventions due/completed; reactive work volumes and timeliness; sampling activity and follow-up; any overdue actions; and corporate KPI reporting.</a:t>
            </a:r>
          </a:p>
          <a:p>
            <a:pPr marL="285750" indent="-285750">
              <a:buFont typeface="Arial"/>
              <a:buChar char="•"/>
            </a:pPr>
            <a:endParaRPr lang="en-GB" sz="1400" dirty="0">
              <a:highlight>
                <a:srgbClr val="FFFFFF"/>
              </a:highlight>
              <a:latin typeface="Arial"/>
              <a:cs typeface="Arial"/>
            </a:endParaRPr>
          </a:p>
          <a:p>
            <a:pPr marL="285750" indent="-285750">
              <a:buFont typeface="Arial"/>
              <a:buChar char="•"/>
            </a:pPr>
            <a:r>
              <a:rPr lang="en-GB" sz="1400" dirty="0">
                <a:highlight>
                  <a:srgbClr val="FFFFFF"/>
                </a:highlight>
                <a:latin typeface="Arial"/>
                <a:cs typeface="Arial"/>
              </a:rPr>
              <a:t>The Coordinator accompanies officers on all OCV interventions as well as on high risk or problem premises inspections.</a:t>
            </a:r>
          </a:p>
          <a:p>
            <a:endParaRPr lang="en-GB" sz="1400" dirty="0">
              <a:latin typeface="Arial"/>
              <a:cs typeface="Arial"/>
            </a:endParaRPr>
          </a:p>
          <a:p>
            <a:pPr marL="285750" indent="-285750">
              <a:buFont typeface="Arial"/>
              <a:buChar char="•"/>
            </a:pPr>
            <a:r>
              <a:rPr lang="en-GB" sz="1400" dirty="0">
                <a:latin typeface="Arial"/>
                <a:cs typeface="Arial"/>
              </a:rPr>
              <a:t>Qualitative </a:t>
            </a:r>
            <a:r>
              <a:rPr lang="en-US" sz="1400" dirty="0">
                <a:latin typeface="Arial"/>
                <a:cs typeface="Arial"/>
              </a:rPr>
              <a:t>quarterly anonymous peer reviews are to be reintroduced, each officer will be given someone else's work to audit using a check-sheet to ensure the correct forms, letters and actions have been completed.</a:t>
            </a:r>
            <a:r>
              <a:rPr lang="en-US" sz="1200" dirty="0">
                <a:solidFill>
                  <a:srgbClr val="FF0000"/>
                </a:solidFill>
                <a:latin typeface="Arial"/>
                <a:cs typeface="Arial"/>
              </a:rPr>
              <a:t> </a:t>
            </a:r>
            <a:endParaRPr lang="en-GB" sz="1400" dirty="0">
              <a:latin typeface="Arial"/>
              <a:cs typeface="Arial"/>
            </a:endParaRPr>
          </a:p>
          <a:p>
            <a:pPr marL="171450" indent="-171450">
              <a:buFont typeface="Arial"/>
              <a:buChar char="•"/>
            </a:pPr>
            <a:endParaRPr lang="en-US" sz="1200" dirty="0">
              <a:latin typeface="Arial"/>
              <a:cs typeface="Arial"/>
            </a:endParaRPr>
          </a:p>
          <a:p>
            <a:pPr marL="285750" indent="-285750">
              <a:buFont typeface="Arial"/>
              <a:buChar char="•"/>
            </a:pPr>
            <a:r>
              <a:rPr lang="en-US" sz="1400" dirty="0">
                <a:latin typeface="Arial"/>
                <a:ea typeface="Calibri"/>
                <a:cs typeface="Calibri"/>
              </a:rPr>
              <a:t>Enhanced oversight applies to all significant enforcement action including all notices, voluntary closures, detentions and seizures and any reports to the COPFS to ensure consistency, legal robustness and audit assurance.</a:t>
            </a:r>
            <a:r>
              <a:rPr lang="en-GB" sz="1400" dirty="0">
                <a:latin typeface="Arial"/>
                <a:cs typeface="Arial"/>
              </a:rPr>
              <a:t>   </a:t>
            </a:r>
            <a:endParaRPr lang="en-GB" sz="1400" dirty="0">
              <a:latin typeface="Arial"/>
              <a:ea typeface="Calibri"/>
              <a:cs typeface="Arial"/>
            </a:endParaRPr>
          </a:p>
          <a:p>
            <a:pPr marL="285750" indent="-285750">
              <a:buFont typeface="Arial"/>
              <a:buChar char="•"/>
            </a:pPr>
            <a:endParaRPr lang="en-GB" sz="1400" dirty="0">
              <a:latin typeface="Arial"/>
              <a:cs typeface="Arial"/>
            </a:endParaRPr>
          </a:p>
          <a:p>
            <a:pPr marL="285750" indent="-285750">
              <a:buFont typeface="Arial"/>
              <a:buChar char="•"/>
            </a:pPr>
            <a:r>
              <a:rPr lang="en-GB" sz="1400" dirty="0">
                <a:latin typeface="Arial"/>
                <a:cs typeface="Arial"/>
              </a:rPr>
              <a:t>The Coordinator stated that a new process of checking enforcement action using monthly FED reports is being introduced. Any errors or anomalies are identified to improve consistency. Intervention strategies for poorly performing food businesses are discussed with officers. Any problems are addressed by training/retraining or at team meetings. A method of recording such checks is being considered.</a:t>
            </a:r>
          </a:p>
          <a:p>
            <a:pPr marL="285750" indent="-285750">
              <a:buFont typeface="Arial"/>
              <a:buChar char="•"/>
            </a:pPr>
            <a:endParaRPr lang="en-GB" sz="1400" dirty="0">
              <a:latin typeface="Arial"/>
              <a:cs typeface="Arial"/>
            </a:endParaRPr>
          </a:p>
          <a:p>
            <a:pPr marL="285750" indent="-285750">
              <a:buFont typeface="Arial"/>
              <a:buChar char="•"/>
            </a:pPr>
            <a:r>
              <a:rPr lang="en-GB" sz="1400" dirty="0">
                <a:latin typeface="Arial"/>
                <a:cs typeface="Arial"/>
              </a:rPr>
              <a:t>There is a potential need for improved SND data validation and verification. </a:t>
            </a:r>
          </a:p>
        </p:txBody>
      </p:sp>
    </p:spTree>
    <p:extLst>
      <p:ext uri="{BB962C8B-B14F-4D97-AF65-F5344CB8AC3E}">
        <p14:creationId xmlns:p14="http://schemas.microsoft.com/office/powerpoint/2010/main" val="60112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6FADC5-C4DE-335D-CFF3-BFBB1926CBEE}"/>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EA3D913-D5DC-6029-855B-630A2A29D308}"/>
              </a:ext>
            </a:extLst>
          </p:cNvPr>
          <p:cNvSpPr>
            <a:spLocks noGrp="1"/>
          </p:cNvSpPr>
          <p:nvPr>
            <p:ph type="sldNum" sz="quarter" idx="12"/>
          </p:nvPr>
        </p:nvSpPr>
        <p:spPr/>
        <p:txBody>
          <a:bodyPr/>
          <a:lstStyle/>
          <a:p>
            <a:fld id="{E5F5F000-6F02-0D4A-AE12-53456686C9A4}" type="slidenum">
              <a:rPr lang="en-US" smtClean="0"/>
              <a:pPr/>
              <a:t>13</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EDAECCD-9E99-7BCB-9614-4FED74CED5E4}"/>
              </a:ext>
            </a:extLst>
          </p:cNvPr>
          <p:cNvSpPr>
            <a:spLocks noGrp="1"/>
          </p:cNvSpPr>
          <p:nvPr>
            <p:ph type="body" sz="quarter" idx="14"/>
          </p:nvPr>
        </p:nvSpPr>
        <p:spPr/>
        <p:txBody>
          <a:bodyPr/>
          <a:lstStyle/>
          <a:p>
            <a:r>
              <a:rPr lang="en-GB">
                <a:solidFill>
                  <a:schemeClr val="tx1"/>
                </a:solidFill>
              </a:rPr>
              <a:t>Conclusions </a:t>
            </a:r>
          </a:p>
        </p:txBody>
      </p:sp>
      <p:sp>
        <p:nvSpPr>
          <p:cNvPr id="5" name="Content Placeholder 4">
            <a:extLst>
              <a:ext uri="{FF2B5EF4-FFF2-40B4-BE49-F238E27FC236}">
                <a16:creationId xmlns:a16="http://schemas.microsoft.com/office/drawing/2014/main" id="{979A6DB7-9308-7427-7769-6B337DA00696}"/>
              </a:ext>
            </a:extLst>
          </p:cNvPr>
          <p:cNvSpPr>
            <a:spLocks noGrp="1"/>
          </p:cNvSpPr>
          <p:nvPr>
            <p:ph sz="quarter" idx="19"/>
          </p:nvPr>
        </p:nvSpPr>
        <p:spPr/>
        <p:txBody>
          <a:bodyPr vert="horz" lIns="91440" tIns="45720" rIns="91440" bIns="45720" rtlCol="0" anchor="t">
            <a:normAutofit/>
          </a:bodyPr>
          <a:lstStyle/>
          <a:p>
            <a:pPr marL="285750" indent="-285750">
              <a:buFont typeface="Arial"/>
              <a:buChar char="•"/>
            </a:pPr>
            <a:r>
              <a:rPr lang="en-GB" sz="1400" dirty="0">
                <a:latin typeface="Arial"/>
                <a:cs typeface="Arial"/>
              </a:rPr>
              <a:t>The Authority provided an Enforcement Policy dated November 2023 and a 2024-26 Food Enforcement Service Plan in place that was approved by the Service Lead. A Food Law Enforcement Policy was issued in December 2025, but a few documented procedures were noted to be outdated and in need of review. </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GB" sz="1400" dirty="0">
                <a:latin typeface="Arial"/>
                <a:cs typeface="Arial"/>
              </a:rPr>
              <a:t>Over 2570 Interventions had been carried out with eight enforcement actions. Evidence was provided that the process of programming and allocating interventions is effectively managed to ensure that all inspections are done on time.</a:t>
            </a:r>
          </a:p>
          <a:p>
            <a:pPr marL="285750" indent="-285750">
              <a:buFont typeface="Arial" panose="020B0604020202020204" pitchFamily="34" charset="0"/>
              <a:buChar char="•"/>
            </a:pPr>
            <a:endParaRPr lang="en-GB" sz="1400" dirty="0">
              <a:latin typeface="Arial"/>
              <a:cs typeface="Arial"/>
            </a:endParaRPr>
          </a:p>
          <a:p>
            <a:pPr marL="285750" indent="-285750">
              <a:buFont typeface="Arial" panose="020B0604020202020204" pitchFamily="34" charset="0"/>
              <a:buChar char="•"/>
            </a:pPr>
            <a:r>
              <a:rPr lang="en-GB" sz="1400" dirty="0">
                <a:latin typeface="Arial"/>
                <a:cs typeface="Arial"/>
              </a:rPr>
              <a:t>Enforcement action taken was effective, proportionate and timely, resulting in improvements in standards.</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latin typeface="Arial"/>
                <a:cs typeface="Arial"/>
              </a:rPr>
              <a:t>For the files reviewed, Notice wording was clear and easy to understand, listed legislation contravened and works required to comply. Appropriate timescales were given and right of appeal to the relevant court was included. </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latin typeface="Arial"/>
                <a:cs typeface="Arial"/>
              </a:rPr>
              <a:t>A sampling plan is prepared each year, with sampling targeted at the highest risk establishments as well as FSS surveys. </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latin typeface="Arial"/>
                <a:cs typeface="Arial"/>
              </a:rPr>
              <a:t>It is acknowledged that peer reviews are being reintroduced to assess quality and consistency, a new process for checking enforcement action is being introduced and methods of recording these checks are being considered. </a:t>
            </a: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latin typeface="Arial"/>
                <a:cs typeface="Arial"/>
              </a:rPr>
              <a:t>Some cleansing and verification is required to ensure that the Authority’s Enforcement Action and AE data on SND accurately correlates with data held by the Authority.</a:t>
            </a:r>
            <a:endParaRPr lang="en-GB" sz="1400" dirty="0"/>
          </a:p>
          <a:p>
            <a:pPr marL="0" indent="0"/>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p:txBody>
      </p:sp>
    </p:spTree>
    <p:extLst>
      <p:ext uri="{BB962C8B-B14F-4D97-AF65-F5344CB8AC3E}">
        <p14:creationId xmlns:p14="http://schemas.microsoft.com/office/powerpoint/2010/main" val="201758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6FB5C-7F54-EC7C-11F2-1D264F5CD5C8}"/>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6F81569-D0F9-64C6-57AE-8103F6310A6A}"/>
              </a:ext>
            </a:extLst>
          </p:cNvPr>
          <p:cNvSpPr>
            <a:spLocks noGrp="1"/>
          </p:cNvSpPr>
          <p:nvPr>
            <p:ph type="sldNum" sz="quarter" idx="12"/>
          </p:nvPr>
        </p:nvSpPr>
        <p:spPr/>
        <p:txBody>
          <a:bodyPr/>
          <a:lstStyle/>
          <a:p>
            <a:fld id="{E5F5F000-6F02-0D4A-AE12-53456686C9A4}" type="slidenum">
              <a:rPr lang="en-US" smtClean="0"/>
              <a:pPr/>
              <a:t>14</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5C9E9CC-69DB-68BF-2755-242E2B24BD76}"/>
              </a:ext>
            </a:extLst>
          </p:cNvPr>
          <p:cNvSpPr>
            <a:spLocks noGrp="1"/>
          </p:cNvSpPr>
          <p:nvPr>
            <p:ph type="body" sz="quarter" idx="14"/>
          </p:nvPr>
        </p:nvSpPr>
        <p:spPr>
          <a:xfrm>
            <a:off x="551401" y="1627101"/>
            <a:ext cx="6497718" cy="923330"/>
          </a:xfrm>
        </p:spPr>
        <p:txBody>
          <a:bodyPr vert="horz" wrap="square" lIns="0" tIns="45720" rIns="91440" bIns="45720" rtlCol="0" anchor="t">
            <a:spAutoFit/>
          </a:bodyPr>
          <a:lstStyle/>
          <a:p>
            <a:r>
              <a:rPr lang="en-GB">
                <a:solidFill>
                  <a:schemeClr val="tx1"/>
                </a:solidFill>
                <a:latin typeface="Arial Black"/>
              </a:rPr>
              <a:t>South Ayrshire Council’s Comments &amp; Feedback </a:t>
            </a:r>
          </a:p>
        </p:txBody>
      </p:sp>
      <p:sp>
        <p:nvSpPr>
          <p:cNvPr id="5" name="Content Placeholder 4">
            <a:extLst>
              <a:ext uri="{FF2B5EF4-FFF2-40B4-BE49-F238E27FC236}">
                <a16:creationId xmlns:a16="http://schemas.microsoft.com/office/drawing/2014/main" id="{D2BB9247-9B06-3BD4-206D-925B195985F5}"/>
              </a:ext>
            </a:extLst>
          </p:cNvPr>
          <p:cNvSpPr>
            <a:spLocks noGrp="1"/>
          </p:cNvSpPr>
          <p:nvPr>
            <p:ph sz="quarter" idx="15"/>
          </p:nvPr>
        </p:nvSpPr>
        <p:spPr/>
        <p:txBody>
          <a:bodyPr vert="horz" lIns="91440" tIns="45720" rIns="91440" bIns="45720" rtlCol="0" anchor="t">
            <a:normAutofit/>
          </a:bodyPr>
          <a:lstStyle/>
          <a:p>
            <a:pPr marL="285750" indent="-285750">
              <a:buFont typeface="Arial" panose="020B0604020202020204" pitchFamily="34" charset="0"/>
              <a:buChar char="•"/>
            </a:pPr>
            <a:r>
              <a:rPr lang="en-GB" dirty="0"/>
              <a:t>The Service has been undertaking a review and rationalisation of all its policies and procedures, to ensure they are required, relevant and to the point.  Any remaining outdated procedures will be addressed during this process and unnecessary ones archived.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The service is currently digitising application forms where possible to enable applicants to pay and apply online.</a:t>
            </a:r>
          </a:p>
          <a:p>
            <a:pPr marL="0" indent="0"/>
            <a:endParaRPr lang="en-GB" dirty="0"/>
          </a:p>
          <a:p>
            <a:pPr marL="285750" indent="-285750">
              <a:buFont typeface="Arial" panose="020B0604020202020204" pitchFamily="34" charset="0"/>
              <a:buChar char="•"/>
            </a:pPr>
            <a:r>
              <a:rPr lang="en-GB" dirty="0"/>
              <a:t>There have been some communication issues between the IT systems which are currently being addressed and any mapping issues that remain will be identified and resolved. We are working with Uniform /Idox regarding mapping of approved premises.</a:t>
            </a:r>
          </a:p>
          <a:p>
            <a:pPr marL="0" indent="0"/>
            <a:endParaRPr lang="en-GB" dirty="0"/>
          </a:p>
          <a:p>
            <a:pPr marL="285750" indent="-285750">
              <a:buFont typeface="Arial" panose="020B0604020202020204" pitchFamily="34" charset="0"/>
              <a:buChar char="•"/>
            </a:pPr>
            <a:r>
              <a:rPr lang="en-GB" dirty="0"/>
              <a:t>This service has put a lot of time and effort in staff training, sharing knowledge to ensure there is built in resilience going forward.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latin typeface="Arial"/>
                <a:cs typeface="Arial"/>
              </a:rPr>
              <a:t>We are very pleased with the overall approach and positive nature of the audit, and our meetings have been positive and constructive.</a:t>
            </a:r>
          </a:p>
          <a:p>
            <a:pPr marL="285750" indent="-285750">
              <a:buFont typeface="Arial" panose="020B0604020202020204" pitchFamily="34" charset="0"/>
              <a:buChar char="•"/>
            </a:pPr>
            <a:endParaRPr lang="en-GB" dirty="0">
              <a:solidFill>
                <a:srgbClr val="FF0000"/>
              </a:solidFill>
            </a:endParaRPr>
          </a:p>
        </p:txBody>
      </p:sp>
    </p:spTree>
    <p:extLst>
      <p:ext uri="{BB962C8B-B14F-4D97-AF65-F5344CB8AC3E}">
        <p14:creationId xmlns:p14="http://schemas.microsoft.com/office/powerpoint/2010/main" val="23624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9A6616-ADF4-877B-3CE0-2AC0D695B1F5}"/>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C060FE4-37D3-076F-B536-64785C4E8F64}"/>
              </a:ext>
            </a:extLst>
          </p:cNvPr>
          <p:cNvSpPr>
            <a:spLocks noGrp="1"/>
          </p:cNvSpPr>
          <p:nvPr>
            <p:ph type="sldNum" sz="quarter" idx="12"/>
          </p:nvPr>
        </p:nvSpPr>
        <p:spPr/>
        <p:txBody>
          <a:bodyPr/>
          <a:lstStyle/>
          <a:p>
            <a:fld id="{E5F5F000-6F02-0D4A-AE12-53456686C9A4}" type="slidenum">
              <a:rPr lang="en-US" smtClean="0"/>
              <a:pPr/>
              <a:t>15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93F5783-0FD1-B816-2076-5C2EBB914FD1}"/>
              </a:ext>
            </a:extLst>
          </p:cNvPr>
          <p:cNvSpPr>
            <a:spLocks noGrp="1"/>
          </p:cNvSpPr>
          <p:nvPr>
            <p:ph type="body" sz="quarter" idx="14"/>
          </p:nvPr>
        </p:nvSpPr>
        <p:spPr/>
        <p:txBody>
          <a:bodyPr/>
          <a:lstStyle/>
          <a:p>
            <a:r>
              <a:rPr lang="en-GB">
                <a:solidFill>
                  <a:schemeClr val="tx1"/>
                </a:solidFill>
              </a:rPr>
              <a:t>Next Steps </a:t>
            </a:r>
          </a:p>
        </p:txBody>
      </p:sp>
      <p:sp>
        <p:nvSpPr>
          <p:cNvPr id="5" name="Content Placeholder 4">
            <a:extLst>
              <a:ext uri="{FF2B5EF4-FFF2-40B4-BE49-F238E27FC236}">
                <a16:creationId xmlns:a16="http://schemas.microsoft.com/office/drawing/2014/main" id="{99518A9F-E8A5-0EC4-78CB-D357DF699683}"/>
              </a:ext>
            </a:extLst>
          </p:cNvPr>
          <p:cNvSpPr>
            <a:spLocks noGrp="1"/>
          </p:cNvSpPr>
          <p:nvPr>
            <p:ph sz="quarter" idx="19"/>
          </p:nvPr>
        </p:nvSpPr>
        <p:spPr/>
        <p:txBody>
          <a:bodyPr/>
          <a:lstStyle/>
          <a:p>
            <a:pPr marL="285750" indent="-285750">
              <a:buFont typeface="Arial" panose="020B0604020202020204" pitchFamily="34" charset="0"/>
              <a:buChar char="•"/>
            </a:pPr>
            <a:r>
              <a:rPr lang="en-GB"/>
              <a:t>South Ayrshire Council is the sixth Authority to have been audited under the programme. </a:t>
            </a:r>
          </a:p>
          <a:p>
            <a:pPr marL="0" indent="0"/>
            <a:endParaRPr lang="en-GB"/>
          </a:p>
          <a:p>
            <a:pPr marL="285750" indent="-285750">
              <a:buFont typeface="Arial" panose="020B0604020202020204" pitchFamily="34" charset="0"/>
              <a:buChar char="•"/>
            </a:pPr>
            <a:r>
              <a:rPr lang="en-GB"/>
              <a:t>The programme will run until the end of financial year or until an adequate representation of Authorities has been achieved. </a:t>
            </a:r>
          </a:p>
          <a:p>
            <a:pPr marL="0" indent="0"/>
            <a:endParaRPr lang="en-GB"/>
          </a:p>
          <a:p>
            <a:pPr marL="285750" indent="-285750">
              <a:buFont typeface="Arial" panose="020B0604020202020204" pitchFamily="34" charset="0"/>
              <a:buChar char="•"/>
            </a:pPr>
            <a:r>
              <a:rPr lang="en-GB"/>
              <a:t>The findings from each audit, including your comments and feedback, will be published on FSS’ website and collated into an overall summary report which will be produced and published at the end of the programme.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presentation once agreed, will be sent to your Chief Executive along with a covering letter. There is an expectation that the Local Authority will use the findings of the audit to help improve their performance. You may consider sharing the audit findings with elected members within the appropriate local public committee.</a:t>
            </a:r>
          </a:p>
          <a:p>
            <a:pPr marL="0" indent="0"/>
            <a:endParaRPr lang="en-GB"/>
          </a:p>
          <a:p>
            <a:pPr marL="285750" indent="-285750">
              <a:buFont typeface="Arial" panose="020B0604020202020204" pitchFamily="34" charset="0"/>
              <a:buChar char="•"/>
            </a:pPr>
            <a:r>
              <a:rPr lang="en-GB"/>
              <a:t>Any feedback you provide will also be incorporated into the summary report. The report will be made available on our website, and you will be notified once it has been published. </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81298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D5DE47-775F-7C90-961C-000647ACEE53}"/>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39835BB-C810-881A-9FC9-16CB790A9480}"/>
              </a:ext>
            </a:extLst>
          </p:cNvPr>
          <p:cNvSpPr>
            <a:spLocks noGrp="1"/>
          </p:cNvSpPr>
          <p:nvPr>
            <p:ph type="sldNum" sz="quarter" idx="12"/>
          </p:nvPr>
        </p:nvSpPr>
        <p:spPr/>
        <p:txBody>
          <a:bodyPr/>
          <a:lstStyle/>
          <a:p>
            <a:fld id="{E5F5F000-6F02-0D4A-AE12-53456686C9A4}" type="slidenum">
              <a:rPr lang="en-US" smtClean="0"/>
              <a:pPr/>
              <a:t>2</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E90B168-2EB3-7062-2D2C-4ADDB88D4A19}"/>
              </a:ext>
            </a:extLst>
          </p:cNvPr>
          <p:cNvSpPr>
            <a:spLocks noGrp="1"/>
          </p:cNvSpPr>
          <p:nvPr>
            <p:ph sz="quarter" idx="19"/>
          </p:nvPr>
        </p:nvSpPr>
        <p:spPr>
          <a:xfrm>
            <a:off x="558871" y="3060702"/>
            <a:ext cx="11064729" cy="5102085"/>
          </a:xfrm>
        </p:spPr>
        <p:txBody>
          <a:bodyPr vert="horz" lIns="91440" tIns="45720" rIns="91440" bIns="45720" rtlCol="0" anchor="t">
            <a:normAutofit/>
          </a:bodyPr>
          <a:lstStyle/>
          <a:p>
            <a:pPr marL="192405" indent="-192405"/>
            <a:r>
              <a:rPr lang="en-GB" b="1"/>
              <a:t>Audit Aim </a:t>
            </a:r>
            <a:endParaRPr lang="en-US"/>
          </a:p>
          <a:p>
            <a:pPr marL="192405" indent="-192405"/>
            <a:endParaRPr lang="en-GB"/>
          </a:p>
          <a:p>
            <a:pPr marL="285750" indent="-285750">
              <a:buFont typeface="Arial" panose="020B0604020202020204" pitchFamily="34" charset="0"/>
              <a:buChar char="•"/>
            </a:pPr>
            <a:r>
              <a:rPr lang="en-GB"/>
              <a:t>The aim of the audit programme is to assess and verify the arrangements in place at Local Authorities to ensure the adequate and effective delivery of Official Controls, specifically enforcement actions in LA enforced establishments. </a:t>
            </a:r>
          </a:p>
          <a:p>
            <a:pPr marL="0" indent="0"/>
            <a:endParaRPr lang="en-GB"/>
          </a:p>
          <a:p>
            <a:pPr marL="192405" indent="-192405"/>
            <a:r>
              <a:rPr lang="en-GB" b="1"/>
              <a:t>Audit Scope </a:t>
            </a:r>
          </a:p>
          <a:p>
            <a:pPr marL="192405" indent="-192405"/>
            <a:endParaRPr lang="en-GB"/>
          </a:p>
          <a:p>
            <a:pPr marL="285750" indent="-285750">
              <a:buFont typeface="Arial" panose="020B0604020202020204" pitchFamily="34" charset="0"/>
              <a:buChar char="•"/>
            </a:pPr>
            <a:r>
              <a:rPr lang="en-GB"/>
              <a:t>The audit covered the organisation, planning, implementation and review of official controls carried out by South Ayrshire Council’s Environmental Health Service. </a:t>
            </a:r>
          </a:p>
          <a:p>
            <a:pPr marL="285750" indent="-285750">
              <a:buFont typeface="Arial" panose="020B0604020202020204" pitchFamily="34" charset="0"/>
              <a:buChar char="•"/>
            </a:pPr>
            <a:endParaRPr lang="en-GB"/>
          </a:p>
          <a:p>
            <a:pPr marL="0" indent="0"/>
            <a:r>
              <a:rPr lang="en-GB" b="1"/>
              <a:t>Audit Process </a:t>
            </a:r>
          </a:p>
          <a:p>
            <a:pPr marL="0" indent="0"/>
            <a:endParaRPr lang="en-GB"/>
          </a:p>
          <a:p>
            <a:pPr marL="285750" indent="-285750">
              <a:buFont typeface="Arial" panose="020B0604020202020204" pitchFamily="34" charset="0"/>
              <a:buChar char="•"/>
            </a:pPr>
            <a:r>
              <a:rPr lang="en-GB">
                <a:latin typeface="Arial"/>
                <a:cs typeface="Arial"/>
              </a:rPr>
              <a:t>The Audit primarily consisted of a documentation review with one online meeting held with the Audit Liaison Officer over the course of ten days.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findings of the audit will be presented here and will also be compiled into an overall summary report at the end of the Audit Programme. </a:t>
            </a:r>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p:txBody>
      </p:sp>
      <p:grpSp>
        <p:nvGrpSpPr>
          <p:cNvPr id="12" name="Group 11">
            <a:extLst>
              <a:ext uri="{FF2B5EF4-FFF2-40B4-BE49-F238E27FC236}">
                <a16:creationId xmlns:a16="http://schemas.microsoft.com/office/drawing/2014/main" id="{18BEB6DB-E932-FE53-21BE-A82173031E94}"/>
              </a:ext>
            </a:extLst>
          </p:cNvPr>
          <p:cNvGrpSpPr/>
          <p:nvPr/>
        </p:nvGrpSpPr>
        <p:grpSpPr>
          <a:xfrm>
            <a:off x="562618" y="1411457"/>
            <a:ext cx="7102934" cy="1527858"/>
            <a:chOff x="0" y="2554839"/>
            <a:chExt cx="7102934" cy="1619058"/>
          </a:xfrm>
        </p:grpSpPr>
        <p:sp>
          <p:nvSpPr>
            <p:cNvPr id="13" name="object 31">
              <a:extLst>
                <a:ext uri="{FF2B5EF4-FFF2-40B4-BE49-F238E27FC236}">
                  <a16:creationId xmlns:a16="http://schemas.microsoft.com/office/drawing/2014/main" id="{54204479-1CE9-CACC-A58C-54462BB852E2}"/>
                </a:ext>
              </a:extLst>
            </p:cNvPr>
            <p:cNvSpPr/>
            <p:nvPr/>
          </p:nvSpPr>
          <p:spPr>
            <a:xfrm>
              <a:off x="510364" y="2666203"/>
              <a:ext cx="6592570" cy="1080149"/>
            </a:xfrm>
            <a:custGeom>
              <a:avLst/>
              <a:gdLst/>
              <a:ahLst/>
              <a:cxnLst/>
              <a:rect l="l" t="t" r="r" b="b"/>
              <a:pathLst>
                <a:path w="6592570" h="1236979">
                  <a:moveTo>
                    <a:pt x="6441249" y="0"/>
                  </a:moveTo>
                  <a:lnTo>
                    <a:pt x="151180" y="0"/>
                  </a:lnTo>
                  <a:lnTo>
                    <a:pt x="103397" y="7707"/>
                  </a:lnTo>
                  <a:lnTo>
                    <a:pt x="61897" y="29170"/>
                  </a:lnTo>
                  <a:lnTo>
                    <a:pt x="29170" y="61897"/>
                  </a:lnTo>
                  <a:lnTo>
                    <a:pt x="7707" y="103397"/>
                  </a:lnTo>
                  <a:lnTo>
                    <a:pt x="0" y="151180"/>
                  </a:lnTo>
                  <a:lnTo>
                    <a:pt x="0" y="1085646"/>
                  </a:lnTo>
                  <a:lnTo>
                    <a:pt x="7707" y="1133429"/>
                  </a:lnTo>
                  <a:lnTo>
                    <a:pt x="29170" y="1174930"/>
                  </a:lnTo>
                  <a:lnTo>
                    <a:pt x="61897" y="1207657"/>
                  </a:lnTo>
                  <a:lnTo>
                    <a:pt x="103397" y="1229119"/>
                  </a:lnTo>
                  <a:lnTo>
                    <a:pt x="151180" y="1236827"/>
                  </a:lnTo>
                  <a:lnTo>
                    <a:pt x="6441249" y="1236827"/>
                  </a:lnTo>
                  <a:lnTo>
                    <a:pt x="6489037" y="1229119"/>
                  </a:lnTo>
                  <a:lnTo>
                    <a:pt x="6530538" y="1207657"/>
                  </a:lnTo>
                  <a:lnTo>
                    <a:pt x="6563263" y="1174930"/>
                  </a:lnTo>
                  <a:lnTo>
                    <a:pt x="6584723" y="1133429"/>
                  </a:lnTo>
                  <a:lnTo>
                    <a:pt x="6592430" y="1085646"/>
                  </a:lnTo>
                  <a:lnTo>
                    <a:pt x="6592430" y="151180"/>
                  </a:lnTo>
                  <a:lnTo>
                    <a:pt x="6584723" y="103397"/>
                  </a:lnTo>
                  <a:lnTo>
                    <a:pt x="6563263" y="61897"/>
                  </a:lnTo>
                  <a:lnTo>
                    <a:pt x="6530538" y="29170"/>
                  </a:lnTo>
                  <a:lnTo>
                    <a:pt x="6489037" y="7707"/>
                  </a:lnTo>
                  <a:lnTo>
                    <a:pt x="6441249" y="0"/>
                  </a:lnTo>
                  <a:close/>
                </a:path>
              </a:pathLst>
            </a:custGeom>
            <a:solidFill>
              <a:srgbClr val="3D2B56"/>
            </a:solidFill>
          </p:spPr>
          <p:txBody>
            <a:bodyPr wrap="square" lIns="0" tIns="0" rIns="0" bIns="0" rtlCol="0"/>
            <a:lstStyle/>
            <a:p>
              <a:pPr algn="ctr"/>
              <a:r>
                <a:rPr lang="en-GB" sz="3600">
                  <a:solidFill>
                    <a:schemeClr val="bg1"/>
                  </a:solidFill>
                  <a:latin typeface="Arial" panose="020B0604020202020204" pitchFamily="34" charset="0"/>
                  <a:cs typeface="Arial" panose="020B0604020202020204" pitchFamily="34" charset="0"/>
                </a:rPr>
                <a:t>Introduction</a:t>
              </a:r>
              <a:endParaRPr sz="3600">
                <a:solidFill>
                  <a:schemeClr val="bg1"/>
                </a:solidFill>
              </a:endParaRPr>
            </a:p>
          </p:txBody>
        </p:sp>
        <p:sp>
          <p:nvSpPr>
            <p:cNvPr id="14" name="object 32">
              <a:extLst>
                <a:ext uri="{FF2B5EF4-FFF2-40B4-BE49-F238E27FC236}">
                  <a16:creationId xmlns:a16="http://schemas.microsoft.com/office/drawing/2014/main" id="{D23180CE-5C66-D2D5-F961-012D805BE3FC}"/>
                </a:ext>
              </a:extLst>
            </p:cNvPr>
            <p:cNvSpPr/>
            <p:nvPr/>
          </p:nvSpPr>
          <p:spPr>
            <a:xfrm>
              <a:off x="0" y="2823252"/>
              <a:ext cx="881380" cy="1350645"/>
            </a:xfrm>
            <a:custGeom>
              <a:avLst/>
              <a:gdLst/>
              <a:ahLst/>
              <a:cxnLst/>
              <a:rect l="l" t="t" r="r" b="b"/>
              <a:pathLst>
                <a:path w="881380" h="1350645">
                  <a:moveTo>
                    <a:pt x="866700" y="0"/>
                  </a:moveTo>
                  <a:lnTo>
                    <a:pt x="426010" y="0"/>
                  </a:lnTo>
                  <a:lnTo>
                    <a:pt x="385641" y="2348"/>
                  </a:lnTo>
                  <a:lnTo>
                    <a:pt x="345269" y="10194"/>
                  </a:lnTo>
                  <a:lnTo>
                    <a:pt x="307098" y="24742"/>
                  </a:lnTo>
                  <a:lnTo>
                    <a:pt x="273330" y="47193"/>
                  </a:lnTo>
                  <a:lnTo>
                    <a:pt x="235024" y="82990"/>
                  </a:lnTo>
                  <a:lnTo>
                    <a:pt x="197994" y="121551"/>
                  </a:lnTo>
                  <a:lnTo>
                    <a:pt x="162116" y="161303"/>
                  </a:lnTo>
                  <a:lnTo>
                    <a:pt x="127267" y="200672"/>
                  </a:lnTo>
                  <a:lnTo>
                    <a:pt x="102132" y="228138"/>
                  </a:lnTo>
                  <a:lnTo>
                    <a:pt x="75604" y="259018"/>
                  </a:lnTo>
                  <a:lnTo>
                    <a:pt x="53133" y="292328"/>
                  </a:lnTo>
                  <a:lnTo>
                    <a:pt x="40171" y="327088"/>
                  </a:lnTo>
                  <a:lnTo>
                    <a:pt x="33991" y="365340"/>
                  </a:lnTo>
                  <a:lnTo>
                    <a:pt x="34788" y="390739"/>
                  </a:lnTo>
                  <a:lnTo>
                    <a:pt x="45130" y="414669"/>
                  </a:lnTo>
                  <a:lnTo>
                    <a:pt x="67590" y="448513"/>
                  </a:lnTo>
                  <a:lnTo>
                    <a:pt x="63335" y="456750"/>
                  </a:lnTo>
                  <a:lnTo>
                    <a:pt x="62937" y="470309"/>
                  </a:lnTo>
                  <a:lnTo>
                    <a:pt x="67313" y="498923"/>
                  </a:lnTo>
                  <a:lnTo>
                    <a:pt x="77382" y="552322"/>
                  </a:lnTo>
                  <a:lnTo>
                    <a:pt x="0" y="625017"/>
                  </a:lnTo>
                  <a:lnTo>
                    <a:pt x="0" y="1350640"/>
                  </a:lnTo>
                  <a:lnTo>
                    <a:pt x="383426" y="968628"/>
                  </a:lnTo>
                  <a:lnTo>
                    <a:pt x="401008" y="949653"/>
                  </a:lnTo>
                  <a:lnTo>
                    <a:pt x="420549" y="929020"/>
                  </a:lnTo>
                  <a:lnTo>
                    <a:pt x="441880" y="911764"/>
                  </a:lnTo>
                  <a:lnTo>
                    <a:pt x="464833" y="902919"/>
                  </a:lnTo>
                  <a:lnTo>
                    <a:pt x="475571" y="902262"/>
                  </a:lnTo>
                  <a:lnTo>
                    <a:pt x="634622" y="902262"/>
                  </a:lnTo>
                  <a:lnTo>
                    <a:pt x="651295" y="899210"/>
                  </a:lnTo>
                  <a:lnTo>
                    <a:pt x="700467" y="882774"/>
                  </a:lnTo>
                  <a:lnTo>
                    <a:pt x="786397" y="826528"/>
                  </a:lnTo>
                  <a:lnTo>
                    <a:pt x="781718" y="823717"/>
                  </a:lnTo>
                  <a:lnTo>
                    <a:pt x="510236" y="663968"/>
                  </a:lnTo>
                  <a:lnTo>
                    <a:pt x="520671" y="658551"/>
                  </a:lnTo>
                  <a:lnTo>
                    <a:pt x="580466" y="597033"/>
                  </a:lnTo>
                  <a:lnTo>
                    <a:pt x="614033" y="528815"/>
                  </a:lnTo>
                  <a:lnTo>
                    <a:pt x="636499" y="462594"/>
                  </a:lnTo>
                  <a:lnTo>
                    <a:pt x="639500" y="417671"/>
                  </a:lnTo>
                  <a:lnTo>
                    <a:pt x="618998" y="373481"/>
                  </a:lnTo>
                  <a:lnTo>
                    <a:pt x="570955" y="309460"/>
                  </a:lnTo>
                  <a:lnTo>
                    <a:pt x="672395" y="309460"/>
                  </a:lnTo>
                  <a:lnTo>
                    <a:pt x="724638" y="297893"/>
                  </a:lnTo>
                  <a:lnTo>
                    <a:pt x="800101" y="248742"/>
                  </a:lnTo>
                  <a:lnTo>
                    <a:pt x="854027" y="191970"/>
                  </a:lnTo>
                  <a:lnTo>
                    <a:pt x="878939" y="147135"/>
                  </a:lnTo>
                  <a:lnTo>
                    <a:pt x="881082" y="90918"/>
                  </a:lnTo>
                  <a:lnTo>
                    <a:pt x="866700" y="0"/>
                  </a:lnTo>
                  <a:close/>
                </a:path>
                <a:path w="881380" h="1350645">
                  <a:moveTo>
                    <a:pt x="634622" y="902262"/>
                  </a:moveTo>
                  <a:lnTo>
                    <a:pt x="475571" y="902262"/>
                  </a:lnTo>
                  <a:lnTo>
                    <a:pt x="486336" y="902692"/>
                  </a:lnTo>
                  <a:lnTo>
                    <a:pt x="497104" y="903781"/>
                  </a:lnTo>
                  <a:lnTo>
                    <a:pt x="507848" y="905103"/>
                  </a:lnTo>
                  <a:lnTo>
                    <a:pt x="543764" y="908201"/>
                  </a:lnTo>
                  <a:lnTo>
                    <a:pt x="579876" y="908548"/>
                  </a:lnTo>
                  <a:lnTo>
                    <a:pt x="615837" y="905700"/>
                  </a:lnTo>
                  <a:lnTo>
                    <a:pt x="634622" y="902262"/>
                  </a:lnTo>
                  <a:close/>
                </a:path>
                <a:path w="881380" h="1350645">
                  <a:moveTo>
                    <a:pt x="672395" y="309460"/>
                  </a:moveTo>
                  <a:lnTo>
                    <a:pt x="570955" y="309460"/>
                  </a:lnTo>
                  <a:lnTo>
                    <a:pt x="593539" y="313194"/>
                  </a:lnTo>
                  <a:lnTo>
                    <a:pt x="650276" y="314358"/>
                  </a:lnTo>
                  <a:lnTo>
                    <a:pt x="672395" y="309460"/>
                  </a:lnTo>
                  <a:close/>
                </a:path>
              </a:pathLst>
            </a:custGeom>
            <a:solidFill>
              <a:srgbClr val="E3E48D"/>
            </a:solidFill>
          </p:spPr>
          <p:txBody>
            <a:bodyPr wrap="square" lIns="0" tIns="0" rIns="0" bIns="0" rtlCol="0"/>
            <a:lstStyle/>
            <a:p>
              <a:endParaRPr/>
            </a:p>
          </p:txBody>
        </p:sp>
        <p:sp>
          <p:nvSpPr>
            <p:cNvPr id="15" name="object 33">
              <a:extLst>
                <a:ext uri="{FF2B5EF4-FFF2-40B4-BE49-F238E27FC236}">
                  <a16:creationId xmlns:a16="http://schemas.microsoft.com/office/drawing/2014/main" id="{98DBD46A-A567-7B0F-BD59-1E525EC0FE33}"/>
                </a:ext>
              </a:extLst>
            </p:cNvPr>
            <p:cNvSpPr/>
            <p:nvPr/>
          </p:nvSpPr>
          <p:spPr>
            <a:xfrm>
              <a:off x="510364" y="3487493"/>
              <a:ext cx="370840" cy="161925"/>
            </a:xfrm>
            <a:custGeom>
              <a:avLst/>
              <a:gdLst/>
              <a:ahLst/>
              <a:cxnLst/>
              <a:rect l="l" t="t" r="r" b="b"/>
              <a:pathLst>
                <a:path w="370840" h="161925">
                  <a:moveTo>
                    <a:pt x="0" y="0"/>
                  </a:moveTo>
                  <a:lnTo>
                    <a:pt x="0" y="10401"/>
                  </a:lnTo>
                  <a:lnTo>
                    <a:pt x="7707" y="58184"/>
                  </a:lnTo>
                  <a:lnTo>
                    <a:pt x="29170" y="99684"/>
                  </a:lnTo>
                  <a:lnTo>
                    <a:pt x="61897" y="132411"/>
                  </a:lnTo>
                  <a:lnTo>
                    <a:pt x="103397" y="153874"/>
                  </a:lnTo>
                  <a:lnTo>
                    <a:pt x="151180" y="161582"/>
                  </a:lnTo>
                  <a:lnTo>
                    <a:pt x="370306" y="161582"/>
                  </a:lnTo>
                  <a:lnTo>
                    <a:pt x="321030" y="13258"/>
                  </a:lnTo>
                  <a:lnTo>
                    <a:pt x="0" y="0"/>
                  </a:lnTo>
                  <a:close/>
                </a:path>
              </a:pathLst>
            </a:custGeom>
            <a:solidFill>
              <a:srgbClr val="3D2B56"/>
            </a:solidFill>
          </p:spPr>
          <p:txBody>
            <a:bodyPr wrap="square" lIns="0" tIns="0" rIns="0" bIns="0" rtlCol="0"/>
            <a:lstStyle/>
            <a:p>
              <a:endParaRPr/>
            </a:p>
          </p:txBody>
        </p:sp>
        <p:sp>
          <p:nvSpPr>
            <p:cNvPr id="16" name="object 34">
              <a:extLst>
                <a:ext uri="{FF2B5EF4-FFF2-40B4-BE49-F238E27FC236}">
                  <a16:creationId xmlns:a16="http://schemas.microsoft.com/office/drawing/2014/main" id="{95BF39E4-174A-AEA4-65E5-50E640F57064}"/>
                </a:ext>
              </a:extLst>
            </p:cNvPr>
            <p:cNvSpPr txBox="1"/>
            <p:nvPr/>
          </p:nvSpPr>
          <p:spPr>
            <a:xfrm>
              <a:off x="1047851" y="2554839"/>
              <a:ext cx="5748954" cy="226600"/>
            </a:xfrm>
            <a:prstGeom prst="rect">
              <a:avLst/>
            </a:prstGeom>
          </p:spPr>
          <p:txBody>
            <a:bodyPr vert="horz" wrap="square" lIns="0" tIns="12700" rIns="0" bIns="0" rtlCol="0">
              <a:spAutoFit/>
            </a:bodyPr>
            <a:lstStyle/>
            <a:p>
              <a:pPr marL="12700" marR="5080">
                <a:lnSpc>
                  <a:spcPct val="107200"/>
                </a:lnSpc>
                <a:spcBef>
                  <a:spcPts val="100"/>
                </a:spcBef>
              </a:pPr>
              <a:endParaRPr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500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7EFDED-1956-3A2B-8467-674E1D6A811A}"/>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A61E5743-B9E6-25F9-6E3E-0BAC90BE1050}"/>
              </a:ext>
            </a:extLst>
          </p:cNvPr>
          <p:cNvSpPr>
            <a:spLocks noGrp="1"/>
          </p:cNvSpPr>
          <p:nvPr>
            <p:ph type="sldNum" sz="quarter" idx="12"/>
          </p:nvPr>
        </p:nvSpPr>
        <p:spPr/>
        <p:txBody>
          <a:bodyPr/>
          <a:lstStyle/>
          <a:p>
            <a:fld id="{E5F5F000-6F02-0D4A-AE12-53456686C9A4}" type="slidenum">
              <a:rPr lang="en-US" smtClean="0"/>
              <a:pPr/>
              <a:t>3</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CDC2735-8DB3-A388-DBCB-3304A91ACCE9}"/>
              </a:ext>
            </a:extLst>
          </p:cNvPr>
          <p:cNvSpPr>
            <a:spLocks noGrp="1"/>
          </p:cNvSpPr>
          <p:nvPr>
            <p:ph sz="quarter" idx="18"/>
          </p:nvPr>
        </p:nvSpPr>
        <p:spPr>
          <a:xfrm>
            <a:off x="3934756" y="1587675"/>
            <a:ext cx="7169247" cy="596865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ndParaRPr>
          </a:p>
          <a:p>
            <a:pPr marL="0" indent="0">
              <a:defRPr/>
            </a:pPr>
            <a:endParaRPr lang="en-GB">
              <a:solidFill>
                <a:prstClr val="black"/>
              </a:solidFill>
              <a:latin typeface="Arial"/>
              <a:cs typeface="Arial"/>
            </a:endParaRP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endParaRPr lang="en-GB">
              <a:latin typeface="Arial"/>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a:ln>
                <a:noFill/>
              </a:ln>
              <a:solidFill>
                <a:prstClr val="black"/>
              </a:solidFill>
              <a:effectLst/>
              <a:uLnTx/>
              <a:uFillTx/>
            </a:endParaRPr>
          </a:p>
          <a:p>
            <a:pPr marL="285750" indent="-285750">
              <a:buFont typeface="Arial" panose="020B0604020202020204" pitchFamily="34" charset="0"/>
              <a:buChar char="•"/>
              <a:defRPr/>
            </a:pPr>
            <a:endParaRPr lang="en-GB">
              <a:solidFill>
                <a:prstClr val="black"/>
              </a:solidFill>
              <a:latin typeface="Arial"/>
              <a:ea typeface="Times New Roman" panose="02020603050405020304" pitchFamily="18" charset="0"/>
              <a:cs typeface="Arial"/>
            </a:endParaRPr>
          </a:p>
          <a:p>
            <a:pPr marL="0" indent="0">
              <a:defRPr/>
            </a:pPr>
            <a:endParaRPr lang="en-GB">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r>
              <a:rPr lang="en-GB">
                <a:effectLst/>
                <a:latin typeface="Arial"/>
                <a:ea typeface="Times New Roman" panose="02020603050405020304" pitchFamily="18" charset="0"/>
                <a:cs typeface="Arial"/>
              </a:rPr>
              <a:t> </a:t>
            </a:r>
          </a:p>
          <a:p>
            <a:pPr marL="0" indent="0">
              <a:defRPr/>
            </a:pPr>
            <a:endParaRPr lang="en-GB">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ea typeface="Times New Roman" panose="02020603050405020304" pitchFamily="18" charset="0"/>
            </a:endParaRPr>
          </a:p>
          <a:p>
            <a:pPr marL="0" marR="0" lvl="0" indent="0" algn="l" defTabSz="257188" rtl="0" eaLnBrk="1" fontAlgn="auto" latinLnBrk="0" hangingPunct="1">
              <a:lnSpc>
                <a:spcPct val="100000"/>
              </a:lnSpc>
              <a:spcBef>
                <a:spcPct val="20000"/>
              </a:spcBef>
              <a:spcAft>
                <a:spcPts val="0"/>
              </a:spcAft>
              <a:buClrTx/>
              <a:buSzTx/>
              <a:tabLst/>
              <a:defRPr/>
            </a:pPr>
            <a:endParaRPr lang="en-GB">
              <a:highlight>
                <a:srgbClr val="FFFF00"/>
              </a:highlight>
              <a:ea typeface="Times New Roman" panose="02020603050405020304" pitchFamily="18" charset="0"/>
            </a:endParaRPr>
          </a:p>
          <a:p>
            <a:pPr marL="285750" indent="-285750">
              <a:buFont typeface="Arial" panose="020B0604020202020204" pitchFamily="34" charset="0"/>
              <a:buChar char="•"/>
              <a:defRPr/>
            </a:pPr>
            <a:endParaRPr lang="en-GB">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a:effectLst/>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19668541-748B-98C7-578C-0322D195AF21}"/>
              </a:ext>
            </a:extLst>
          </p:cNvPr>
          <p:cNvSpPr/>
          <p:nvPr/>
        </p:nvSpPr>
        <p:spPr>
          <a:xfrm>
            <a:off x="831566" y="2771790"/>
            <a:ext cx="2361444" cy="2288853"/>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Organisation &amp; Management </a:t>
            </a:r>
          </a:p>
        </p:txBody>
      </p:sp>
      <p:sp>
        <p:nvSpPr>
          <p:cNvPr id="4" name="Content Placeholder 4">
            <a:extLst>
              <a:ext uri="{FF2B5EF4-FFF2-40B4-BE49-F238E27FC236}">
                <a16:creationId xmlns:a16="http://schemas.microsoft.com/office/drawing/2014/main" id="{447EA152-4E3D-6975-F26E-356D25C676FB}"/>
              </a:ext>
            </a:extLst>
          </p:cNvPr>
          <p:cNvSpPr txBox="1">
            <a:spLocks/>
          </p:cNvSpPr>
          <p:nvPr/>
        </p:nvSpPr>
        <p:spPr>
          <a:xfrm>
            <a:off x="3974108" y="1531540"/>
            <a:ext cx="7171200" cy="5968800"/>
          </a:xfrm>
          <a:prstGeom prst="rect">
            <a:avLst/>
          </a:prstGeom>
        </p:spPr>
        <p:txBody>
          <a:bodyPr vert="horz" lIns="91440" tIns="45720" rIns="91440" bIns="45720" rtlCol="0" anchor="t">
            <a:normAutofit fontScale="85000" lnSpcReduction="10000"/>
          </a:bodyPr>
          <a:lstStyle>
            <a:lvl1pPr marL="192891" indent="-192891" algn="l" defTabSz="257188" rtl="0" eaLnBrk="1" latinLnBrk="0" hangingPunct="1">
              <a:spcBef>
                <a:spcPct val="20000"/>
              </a:spcBef>
              <a:buFontTx/>
              <a:buNone/>
              <a:defRPr sz="1600" kern="1200">
                <a:solidFill>
                  <a:schemeClr val="tx1"/>
                </a:solidFill>
                <a:latin typeface="Arial" panose="020B0604020202020204" pitchFamily="34" charset="0"/>
                <a:ea typeface="+mn-ea"/>
                <a:cs typeface="Arial" panose="020B0604020202020204" pitchFamily="34" charset="0"/>
              </a:defRPr>
            </a:lvl1pPr>
            <a:lvl2pPr marL="417931" indent="-160743" algn="l" defTabSz="257188"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642970" indent="-128595" algn="l" defTabSz="257188" rtl="0" eaLnBrk="1" latinLnBrk="0" hangingPunct="1">
              <a:spcBef>
                <a:spcPct val="20000"/>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900158"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346"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a:lstStyle>
          <a:p>
            <a:pPr marL="285750" indent="-285750">
              <a:buFont typeface="Arial" panose="020B0604020202020204" pitchFamily="34" charset="0"/>
              <a:buChar char="•"/>
              <a:defRPr/>
            </a:pPr>
            <a:r>
              <a:rPr lang="en-GB" dirty="0">
                <a:solidFill>
                  <a:prstClr val="black"/>
                </a:solidFill>
                <a:latin typeface="Arial"/>
                <a:cs typeface="Arial"/>
              </a:rPr>
              <a:t>The Authority has a 2024-26 Food Enforcement Service Plan in place that was approved by the Service Lead.</a:t>
            </a: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Plan outlines how food safety will be monitored and controlled within South Ayrshire. The Plan is reviewed annually, figures updated and sampling plan inserted. The Authority’s approach to interventions out-of-hours is included in the Plan.</a:t>
            </a:r>
          </a:p>
          <a:p>
            <a:pPr marL="0" indent="0">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Authority has 1600 registered food premises and 16 Approved Establishments (AE) in total. There are five major food manufacturers. </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On FHIS – there are 1056 premises on the platform and 99% have a Pass. 23 businesses are currently rated Improvement Required in SND.</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On SND there are 78 premises showing as unrated, equating to 4.9% of the premises cohort. 72 premises are rated Group 3 Band A under FLRS (4.5% of the cohort).</a:t>
            </a:r>
            <a:endParaRPr lang="en-GB" dirty="0">
              <a:solidFill>
                <a:prstClr val="black"/>
              </a:solidFill>
            </a:endParaRPr>
          </a:p>
          <a:p>
            <a:pPr marL="0" indent="0">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Inspections programmed and achieved – 693 allocated in 2023-24 (594 achieved); 722 allocated in 2024-25 (685 achieved); 704 allocated and 646 achieved so far in 2025-26.</a:t>
            </a:r>
          </a:p>
          <a:p>
            <a:pPr marL="0" indent="0">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A process exists for triaging and prioritising new and unrated establishments. </a:t>
            </a:r>
            <a:r>
              <a:rPr lang="en-GB" dirty="0">
                <a:latin typeface="Arial"/>
                <a:cs typeface="Arial"/>
              </a:rPr>
              <a:t>The target for high risk is 3 weeks and 6 weeks for low risk. However, some premises delay opening and some never operate. 91 new businesses have been inspected so far in 2025-26.</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latin typeface="Arial"/>
                <a:cs typeface="Arial"/>
              </a:rPr>
              <a:t>131 Export Health Certificates and 4 Attestations have been issued so far in 2025-26.</a:t>
            </a:r>
            <a:endParaRPr lang="en-GB" dirty="0">
              <a:solidFill>
                <a:prstClr val="black"/>
              </a:solidFill>
            </a:endParaRPr>
          </a:p>
          <a:p>
            <a:pPr marL="285750" indent="-285750">
              <a:buFont typeface="Arial" panose="020B0604020202020204" pitchFamily="34" charset="0"/>
              <a:buChar char="•"/>
            </a:pPr>
            <a:endParaRPr lang="en-GB" dirty="0"/>
          </a:p>
          <a:p>
            <a:pPr marL="0" indent="0"/>
            <a:endParaRPr lang="en-GB" dirty="0"/>
          </a:p>
          <a:p>
            <a:pPr marL="192405" indent="-192405"/>
            <a:endParaRPr lang="en-GB" dirty="0"/>
          </a:p>
        </p:txBody>
      </p:sp>
    </p:spTree>
    <p:extLst>
      <p:ext uri="{BB962C8B-B14F-4D97-AF65-F5344CB8AC3E}">
        <p14:creationId xmlns:p14="http://schemas.microsoft.com/office/powerpoint/2010/main" val="43213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FB637F-B574-5B22-6F52-DB0BCD004705}"/>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6B12FEE7-03C5-43CC-CAB4-8783560C3E27}"/>
              </a:ext>
            </a:extLst>
          </p:cNvPr>
          <p:cNvSpPr>
            <a:spLocks noGrp="1"/>
          </p:cNvSpPr>
          <p:nvPr>
            <p:ph type="sldNum" sz="quarter" idx="12"/>
          </p:nvPr>
        </p:nvSpPr>
        <p:spPr/>
        <p:txBody>
          <a:bodyPr/>
          <a:lstStyle/>
          <a:p>
            <a:fld id="{E5F5F000-6F02-0D4A-AE12-53456686C9A4}" type="slidenum">
              <a:rPr lang="en-US" smtClean="0"/>
              <a:pPr/>
              <a:t>4</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B566BEF-BD47-50EF-9FD7-F38D4EFE224E}"/>
              </a:ext>
            </a:extLst>
          </p:cNvPr>
          <p:cNvSpPr>
            <a:spLocks noGrp="1"/>
          </p:cNvSpPr>
          <p:nvPr>
            <p:ph sz="quarter" idx="18"/>
          </p:nvPr>
        </p:nvSpPr>
        <p:spPr>
          <a:xfrm>
            <a:off x="3974108" y="1531540"/>
            <a:ext cx="7171200" cy="5968800"/>
          </a:xfrm>
        </p:spPr>
        <p:txBody>
          <a:bodyPr vert="horz" lIns="91440" tIns="45720" rIns="91440" bIns="45720" rtlCol="0" anchor="t">
            <a:normAutofit lnSpcReduction="1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rial"/>
                <a:cs typeface="Arial"/>
              </a:rPr>
              <a:t>The Authority provided an Enforcement Policy dated November 2023</a:t>
            </a:r>
            <a:r>
              <a:rPr lang="en-GB" sz="1400" dirty="0">
                <a:solidFill>
                  <a:prstClr val="black"/>
                </a:solidFill>
                <a:latin typeface="Arial"/>
                <a:cs typeface="Arial"/>
              </a:rPr>
              <a:t>. The policy is reviewed </a:t>
            </a:r>
            <a:r>
              <a:rPr lang="en-GB" sz="1400" dirty="0">
                <a:solidFill>
                  <a:prstClr val="black"/>
                </a:solidFill>
                <a:latin typeface="Arial"/>
                <a:ea typeface="Calibri"/>
                <a:cs typeface="Calibri"/>
              </a:rPr>
              <a:t>every three years or when changes in legislation or centrally issued guidance make this necessary.</a:t>
            </a:r>
            <a:r>
              <a:rPr lang="en-GB" sz="1400" dirty="0">
                <a:solidFill>
                  <a:prstClr val="black"/>
                </a:solidFill>
                <a:latin typeface="Arial"/>
                <a:cs typeface="Arial"/>
              </a:rPr>
              <a:t> </a:t>
            </a:r>
            <a:endParaRPr lang="en-GB" sz="14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400" dirty="0">
              <a:solidFill>
                <a:prstClr val="black"/>
              </a:solidFill>
            </a:endParaRPr>
          </a:p>
          <a:p>
            <a:pPr marL="285750" indent="-285750">
              <a:buFont typeface="Arial" panose="020B0604020202020204" pitchFamily="34" charset="0"/>
              <a:buChar char="•"/>
              <a:defRPr/>
            </a:pPr>
            <a:r>
              <a:rPr lang="en-GB" sz="1400" b="0" i="0" u="none" strike="noStrike" kern="1200" cap="none" spc="0" normalizeH="0" baseline="0" noProof="0" dirty="0">
                <a:ln>
                  <a:noFill/>
                </a:ln>
                <a:solidFill>
                  <a:prstClr val="black"/>
                </a:solidFill>
                <a:effectLst/>
                <a:uLnTx/>
                <a:uFillTx/>
                <a:latin typeface="Arial"/>
                <a:cs typeface="Arial"/>
              </a:rPr>
              <a:t>The Authority has a Scheme of Delegation to officers last updated </a:t>
            </a:r>
            <a:r>
              <a:rPr lang="en-GB" sz="1400" dirty="0">
                <a:solidFill>
                  <a:prstClr val="black"/>
                </a:solidFill>
                <a:latin typeface="Arial"/>
                <a:cs typeface="Arial"/>
              </a:rPr>
              <a:t>in November 2025 and an Authorisation Procedure last reviewed in December 2025. </a:t>
            </a:r>
            <a:endParaRPr lang="en-GB" sz="14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Officers are not issued with individual authorisations. They are provided with an identity card giving the name, position, photograph and department of the cardholder and telephone number if anyone needs to confirm that they are authorised. An authorisations spreadsheet is maintained by the Service Lead. </a:t>
            </a: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A range of enforcement scenarios is contained in the Food Law Enforcement Policy that was issued in December 2025. It was noted that some of the other documented procedures submitted were outdated and in need of review. </a:t>
            </a: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An Employee Code of Conduct dated July 2025 was provided that sets out standards of behaviour expected of staff including the need to declare any potential conflicts of interest. This requirement is reiterated in the Enforcement Policies.</a:t>
            </a:r>
          </a:p>
          <a:p>
            <a:pPr marL="0" marR="0" lvl="0" indent="0" algn="l" defTabSz="257188" rtl="0" eaLnBrk="1" fontAlgn="auto" latinLnBrk="0" hangingPunct="1">
              <a:lnSpc>
                <a:spcPct val="100000"/>
              </a:lnSpc>
              <a:spcBef>
                <a:spcPct val="20000"/>
              </a:spcBef>
              <a:spcAft>
                <a:spcPts val="0"/>
              </a:spcAft>
              <a:buClrTx/>
              <a:buSzTx/>
              <a:tabLst/>
              <a:defRPr/>
            </a:pPr>
            <a:endParaRPr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GB" sz="1400" b="0" i="0" u="none" strike="noStrike" kern="1200" cap="none" spc="0" normalizeH="0" baseline="0" noProof="0" dirty="0">
                <a:ln>
                  <a:noFill/>
                </a:ln>
                <a:solidFill>
                  <a:prstClr val="black"/>
                </a:solidFill>
                <a:effectLst/>
                <a:uLnTx/>
                <a:uFillTx/>
                <a:latin typeface="Arial"/>
                <a:cs typeface="Arial"/>
              </a:rPr>
              <a:t>An Internal monitoring procedure outlines how the Authority ensures quality, consistency and effectiveness of food law work undertaken by officers. </a:t>
            </a:r>
          </a:p>
          <a:p>
            <a:pPr marL="0" marR="0" lvl="0" indent="0" algn="l" defTabSz="257188" rtl="0" eaLnBrk="1" fontAlgn="auto" latinLnBrk="0" hangingPunct="1">
              <a:lnSpc>
                <a:spcPct val="100000"/>
              </a:lnSpc>
              <a:spcBef>
                <a:spcPct val="20000"/>
              </a:spcBef>
              <a:spcAft>
                <a:spcPts val="0"/>
              </a:spcAft>
              <a:buClrTx/>
              <a:buSzTx/>
              <a:tabLst/>
              <a:defRPr/>
            </a:pPr>
            <a:endParaRPr lang="en-GB" sz="1400" dirty="0">
              <a:solidFill>
                <a:prstClr val="black"/>
              </a:solidFill>
            </a:endParaRPr>
          </a:p>
          <a:p>
            <a:pPr marL="285750" indent="-285750">
              <a:buFont typeface="Arial" panose="020B0604020202020204" pitchFamily="34" charset="0"/>
              <a:buChar char="•"/>
              <a:defRPr/>
            </a:pPr>
            <a:r>
              <a:rPr lang="en-GB" sz="1400" b="0" i="0" u="none" strike="noStrike" kern="1200" cap="none" spc="0" normalizeH="0" baseline="0" noProof="0" dirty="0">
                <a:ln>
                  <a:noFill/>
                </a:ln>
                <a:solidFill>
                  <a:prstClr val="black"/>
                </a:solidFill>
                <a:effectLst/>
                <a:uLnTx/>
                <a:uFillTx/>
                <a:latin typeface="Arial"/>
                <a:cs typeface="Arial"/>
              </a:rPr>
              <a:t>Documented Procedures can be accessed by officers </a:t>
            </a:r>
            <a:r>
              <a:rPr lang="en-GB" sz="1400" dirty="0">
                <a:solidFill>
                  <a:prstClr val="black"/>
                </a:solidFill>
                <a:latin typeface="Arial"/>
                <a:cs typeface="Arial"/>
              </a:rPr>
              <a:t>on SharePoint</a:t>
            </a:r>
            <a:r>
              <a:rPr lang="en-GB" sz="1400" b="0" i="0" u="none" strike="noStrike" kern="1200" cap="none" spc="0" normalizeH="0" baseline="0" noProof="0" dirty="0">
                <a:ln>
                  <a:noFill/>
                </a:ln>
                <a:solidFill>
                  <a:prstClr val="black"/>
                </a:solidFill>
                <a:effectLst/>
                <a:uLnTx/>
                <a:uFillTx/>
                <a:latin typeface="Arial"/>
                <a:cs typeface="Arial"/>
              </a:rPr>
              <a:t>.</a:t>
            </a:r>
          </a:p>
          <a:p>
            <a:pPr marL="285750" indent="-285750">
              <a:buFont typeface="Arial" panose="020B0604020202020204" pitchFamily="34" charset="0"/>
              <a:buChar char="•"/>
              <a:defRPr/>
            </a:pP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192405" indent="-192405"/>
            <a:endParaRPr lang="en-GB" dirty="0"/>
          </a:p>
        </p:txBody>
      </p:sp>
      <p:sp>
        <p:nvSpPr>
          <p:cNvPr id="10" name="Oval 9">
            <a:extLst>
              <a:ext uri="{FF2B5EF4-FFF2-40B4-BE49-F238E27FC236}">
                <a16:creationId xmlns:a16="http://schemas.microsoft.com/office/drawing/2014/main" id="{7798772E-8E38-9A2D-DB3C-81DB09DDCC45}"/>
              </a:ext>
            </a:extLst>
          </p:cNvPr>
          <p:cNvSpPr/>
          <p:nvPr/>
        </p:nvSpPr>
        <p:spPr>
          <a:xfrm>
            <a:off x="861308" y="2933485"/>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Policies &amp; Procedures </a:t>
            </a:r>
          </a:p>
        </p:txBody>
      </p:sp>
    </p:spTree>
    <p:extLst>
      <p:ext uri="{BB962C8B-B14F-4D97-AF65-F5344CB8AC3E}">
        <p14:creationId xmlns:p14="http://schemas.microsoft.com/office/powerpoint/2010/main" val="111526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fld id="{E5F5F000-6F02-0D4A-AE12-53456686C9A4}" type="slidenum">
              <a:rPr lang="en-US" smtClean="0"/>
              <a:pPr/>
              <a:t>5</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lnSpcReduction="10000"/>
          </a:bodyPr>
          <a:lstStyle/>
          <a:p>
            <a:pPr marL="285750" indent="-285750">
              <a:buFont typeface="Arial" panose="020B0604020202020204" pitchFamily="34" charset="0"/>
              <a:buChar char="•"/>
              <a:defRPr/>
            </a:pPr>
            <a:endParaRPr lang="en-GB"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Food Law inspections and OCV cycles are all programmed using the FED.</a:t>
            </a: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Programmed inspection caseload is allocated monthly - a maximum of ten per </a:t>
            </a:r>
            <a:r>
              <a:rPr lang="en-GB" sz="1400" dirty="0">
                <a:latin typeface="Arial"/>
                <a:cs typeface="Arial"/>
              </a:rPr>
              <a:t>FTE Officer pro rata.</a:t>
            </a:r>
            <a:endParaRPr lang="en-GB" sz="1400" dirty="0"/>
          </a:p>
          <a:p>
            <a:pPr marL="0" indent="0">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The database spreadsheet provided showed that 2576 interventions had been carried out since September 2022 including 2461 FLRS visits and 104 food standards and Code of Practice visits (to FSS Approved Establishments and Primary Producers). The data held on SND for the same period indicates a total of 2749 interventions, including 2518 inspections and audits, 169 revisits, surveillance and other visits and 55 sampling visits with no values not recognised. There is reasonable correlation between the intervention data in the FED and in SND.</a:t>
            </a: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Notice wording</a:t>
            </a:r>
            <a:r>
              <a:rPr lang="en-GB" sz="1300" dirty="0">
                <a:solidFill>
                  <a:prstClr val="black"/>
                </a:solidFill>
                <a:latin typeface="Arial"/>
                <a:cs typeface="Arial"/>
              </a:rPr>
              <a:t> </a:t>
            </a:r>
            <a:r>
              <a:rPr lang="en-GB" sz="1400" dirty="0">
                <a:solidFill>
                  <a:prstClr val="black"/>
                </a:solidFill>
                <a:latin typeface="Arial"/>
                <a:cs typeface="Arial"/>
              </a:rPr>
              <a:t>was clear and easy to understand, listed legislation contravened and works required to comply. Appropriate timescales were given and right of appeal to the relevant court was included.</a:t>
            </a: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The Authority is in the process of moving Notice templates to SharePoint to ensure that officers use the most current version.</a:t>
            </a: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Notices are pre-populated using the FED, which encourages accuracy and efficiency.</a:t>
            </a:r>
            <a:endParaRPr lang="en-GB" dirty="0">
              <a:solidFill>
                <a:prstClr val="black"/>
              </a:solidFill>
            </a:endParaRPr>
          </a:p>
          <a:p>
            <a:pPr marL="285750" indent="-285750">
              <a:buFont typeface="Arial" panose="020B0604020202020204" pitchFamily="34" charset="0"/>
              <a:buChar char="•"/>
              <a:defRPr/>
            </a:pPr>
            <a:endParaRPr lang="en-GB" sz="1400" dirty="0">
              <a:solidFill>
                <a:prstClr val="black"/>
              </a:solidFill>
              <a:latin typeface="Arial"/>
              <a:cs typeface="Arial"/>
            </a:endParaRPr>
          </a:p>
          <a:p>
            <a:pPr marL="0" indent="0">
              <a:defRPr/>
            </a:pPr>
            <a:r>
              <a:rPr lang="en-GB" dirty="0">
                <a:solidFill>
                  <a:prstClr val="black"/>
                </a:solidFill>
                <a:latin typeface="Arial"/>
                <a:cs typeface="Arial"/>
              </a:rPr>
              <a:t> </a:t>
            </a: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endParaRPr lang="en-GB"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dirty="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a typeface="Times New Roman" panose="02020603050405020304" pitchFamily="18" charset="0"/>
            </a:endParaRPr>
          </a:p>
          <a:p>
            <a:pPr marL="0" indent="0"/>
            <a:endParaRPr lang="en-GB" dirty="0"/>
          </a:p>
          <a:p>
            <a:pPr marL="192405" indent="-192405"/>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844274" y="311118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Interventions</a:t>
            </a: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75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pPr marL="0" marR="0" lvl="0" indent="0" algn="l" defTabSz="5120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pPr marL="0" marR="0" lvl="0" indent="0" algn="ctr" defTabSz="512064" rtl="0" eaLnBrk="1" fontAlgn="auto" latinLnBrk="0" hangingPunct="1">
              <a:lnSpc>
                <a:spcPct val="100000"/>
              </a:lnSpc>
              <a:spcBef>
                <a:spcPts val="0"/>
              </a:spcBef>
              <a:spcAft>
                <a:spcPts val="0"/>
              </a:spcAft>
              <a:buClrTx/>
              <a:buSzTx/>
              <a:buFontTx/>
              <a:buNone/>
              <a:tabLst/>
              <a:defRPr/>
            </a:pPr>
            <a:fld id="{E5F5F000-6F02-0D4A-AE12-53456686C9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51206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fontScale="92500" lnSpcReduction="10000"/>
          </a:bodyPr>
          <a:lstStyle/>
          <a:p>
            <a:pPr marL="0" indent="0"/>
            <a:endParaRPr lang="en-GB"/>
          </a:p>
          <a:p>
            <a:pPr marL="285750" indent="-285750">
              <a:buFont typeface="Arial"/>
              <a:buChar char="•"/>
              <a:defRPr/>
            </a:pPr>
            <a:endParaRPr lang="en-GB">
              <a:solidFill>
                <a:prstClr val="black"/>
              </a:solidFill>
              <a:latin typeface="Arial"/>
              <a:cs typeface="Arial"/>
            </a:endParaRPr>
          </a:p>
          <a:p>
            <a:pPr marL="285750" indent="-285750">
              <a:buFont typeface="Arial"/>
              <a:buChar char="•"/>
              <a:defRPr/>
            </a:pPr>
            <a:r>
              <a:rPr lang="en-GB">
                <a:solidFill>
                  <a:prstClr val="black"/>
                </a:solidFill>
                <a:latin typeface="Arial"/>
                <a:cs typeface="Arial"/>
              </a:rPr>
              <a:t>Visits are normally carried out during business hours, without prior notice, where appropriate.</a:t>
            </a:r>
            <a:endParaRPr lang="en-GB">
              <a:solidFill>
                <a:prstClr val="black"/>
              </a:solidFill>
            </a:endParaRPr>
          </a:p>
          <a:p>
            <a:pPr marL="285750" indent="-285750">
              <a:buFont typeface="Arial" panose="020B0604020202020204" pitchFamily="34" charset="0"/>
              <a:buChar char="•"/>
              <a:defRPr/>
            </a:pPr>
            <a:endParaRPr lang="en-GB">
              <a:solidFill>
                <a:prstClr val="black"/>
              </a:solidFill>
              <a:latin typeface="Arial"/>
              <a:cs typeface="Arial"/>
            </a:endParaRPr>
          </a:p>
          <a:p>
            <a:pPr marL="285750" indent="-285750">
              <a:buFont typeface="Arial" panose="020B0604020202020204" pitchFamily="34" charset="0"/>
              <a:buChar char="•"/>
              <a:defRPr/>
            </a:pPr>
            <a:r>
              <a:rPr lang="en-GB">
                <a:solidFill>
                  <a:prstClr val="black"/>
                </a:solidFill>
                <a:latin typeface="Arial"/>
                <a:cs typeface="Arial"/>
              </a:rPr>
              <a:t>Analysis of the database spreadsheet revealed that 75% of all scores are 2 or less indicating that overall food law compliance across the area is consistently high. Businesses that showed elevated category scores of 3 or 4 included some takeaways and a small number of retail outlets and pubs.</a:t>
            </a:r>
            <a:endParaRPr lang="en-GB">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solidFill>
                <a:prstClr val="black"/>
              </a:solidFill>
            </a:endParaRPr>
          </a:p>
          <a:p>
            <a:pPr marL="285750" indent="-285750">
              <a:buFont typeface="Arial" panose="020B0604020202020204" pitchFamily="34" charset="0"/>
              <a:buChar char="•"/>
              <a:defRPr/>
            </a:pPr>
            <a:r>
              <a:rPr lang="en-GB">
                <a:solidFill>
                  <a:prstClr val="black"/>
                </a:solidFill>
                <a:latin typeface="Arial"/>
                <a:cs typeface="Arial"/>
              </a:rPr>
              <a:t>Based on the verification checks conducted by the audit team, the service of notices was timely, proportionate and effective.</a:t>
            </a:r>
          </a:p>
          <a:p>
            <a:pPr marL="285750" indent="-285750">
              <a:buFont typeface="Arial" panose="020B0604020202020204" pitchFamily="34" charset="0"/>
              <a:buChar char="•"/>
              <a:defRPr/>
            </a:pPr>
            <a:endParaRPr lang="en-GB">
              <a:solidFill>
                <a:prstClr val="black"/>
              </a:solidFill>
              <a:highlight>
                <a:srgbClr val="FFFF00"/>
              </a:highlight>
            </a:endParaRPr>
          </a:p>
          <a:p>
            <a:pPr marL="285750" indent="-285750">
              <a:buFont typeface="Arial" panose="020B0604020202020204" pitchFamily="34" charset="0"/>
              <a:buChar char="•"/>
              <a:defRPr/>
            </a:pPr>
            <a:r>
              <a:rPr lang="en-GB">
                <a:solidFill>
                  <a:prstClr val="black"/>
                </a:solidFill>
                <a:latin typeface="Arial"/>
                <a:cs typeface="Arial"/>
              </a:rPr>
              <a:t>The Environmental Health Coordinator accompanies officers on high risk or problem premises and to all AEs. There have been 88 AE interventions since September 2022.</a:t>
            </a:r>
            <a:endParaRPr lang="en-GB" b="0" i="0" u="none" strike="noStrike" kern="1200" cap="none" spc="0" normalizeH="0" baseline="0" noProof="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a:solidFill>
                <a:prstClr val="black"/>
              </a:solidFill>
            </a:endParaRPr>
          </a:p>
          <a:p>
            <a:pPr marL="285750" indent="-285750">
              <a:buFont typeface="Arial" panose="020B0604020202020204" pitchFamily="34" charset="0"/>
              <a:buChar char="•"/>
              <a:defRPr/>
            </a:pPr>
            <a:r>
              <a:rPr lang="en-GB">
                <a:solidFill>
                  <a:prstClr val="black"/>
                </a:solidFill>
                <a:latin typeface="Arial"/>
                <a:cs typeface="Arial"/>
              </a:rPr>
              <a:t>An Alternative Intervention strategy exists for FLRS Group 3 Band A low risk businesses, which includes verifying information held about the business and conducting a remote risk assessment.</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solidFill>
                <a:prstClr val="black"/>
              </a:solidFill>
            </a:endParaRPr>
          </a:p>
          <a:p>
            <a:pPr marL="285750" indent="-285750">
              <a:buFont typeface="Arial" panose="020B0604020202020204" pitchFamily="34" charset="0"/>
              <a:buChar char="•"/>
              <a:defRPr/>
            </a:pPr>
            <a:r>
              <a:rPr lang="en-GB">
                <a:solidFill>
                  <a:prstClr val="black"/>
                </a:solidFill>
                <a:latin typeface="Arial"/>
                <a:cs typeface="Arial"/>
              </a:rPr>
              <a:t>The Authority adheres to Service Standards detailed in the Environmental Health Customer Charter, such as responding to complaints within 3 working days of receipt and providing letters within 10 working days following inspections. </a:t>
            </a: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indent="0"/>
            <a:endParaRPr lang="en-GB"/>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a:ln>
                <a:noFill/>
              </a:ln>
              <a:solidFill>
                <a:prstClr val="black"/>
              </a:solidFill>
              <a:effectLst/>
              <a:uLnTx/>
              <a:uFillTx/>
            </a:endParaRPr>
          </a:p>
          <a:p>
            <a:pPr marL="0" indent="0"/>
            <a:endParaRPr lang="en-GB"/>
          </a:p>
        </p:txBody>
      </p:sp>
      <p:sp>
        <p:nvSpPr>
          <p:cNvPr id="9" name="Oval 8">
            <a:extLst>
              <a:ext uri="{FF2B5EF4-FFF2-40B4-BE49-F238E27FC236}">
                <a16:creationId xmlns:a16="http://schemas.microsoft.com/office/drawing/2014/main" id="{BF079FF3-4A5E-1B56-C234-8DB371977DDA}"/>
              </a:ext>
            </a:extLst>
          </p:cNvPr>
          <p:cNvSpPr/>
          <p:nvPr/>
        </p:nvSpPr>
        <p:spPr>
          <a:xfrm>
            <a:off x="944287" y="3111189"/>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512064" rtl="0" eaLnBrk="1" fontAlgn="auto" latinLnBrk="0" hangingPunct="1">
              <a:lnSpc>
                <a:spcPct val="100000"/>
              </a:lnSpc>
              <a:spcBef>
                <a:spcPts val="0"/>
              </a:spcBef>
              <a:spcAft>
                <a:spcPts val="0"/>
              </a:spcAft>
              <a:buClrTx/>
              <a:buSzTx/>
              <a:buFontTx/>
              <a:buNone/>
              <a:tabLst/>
              <a:defRPr/>
            </a:pPr>
            <a:r>
              <a:rPr lang="en-GB" sz="1600">
                <a:solidFill>
                  <a:prstClr val="white"/>
                </a:solidFill>
                <a:latin typeface="Arial" panose="020B0604020202020204" pitchFamily="34" charset="0"/>
                <a:cs typeface="Arial" panose="020B0604020202020204" pitchFamily="34" charset="0"/>
              </a:rPr>
              <a:t>Enforcement Arrangements</a:t>
            </a: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1461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B2BA76-0FE4-F0A8-880A-5636054CA252}"/>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216BDA55-F670-7F8F-EFC4-F53ED1FAF902}"/>
              </a:ext>
            </a:extLst>
          </p:cNvPr>
          <p:cNvSpPr>
            <a:spLocks noGrp="1"/>
          </p:cNvSpPr>
          <p:nvPr>
            <p:ph type="sldNum" sz="quarter" idx="12"/>
          </p:nvPr>
        </p:nvSpPr>
        <p:spPr/>
        <p:txBody>
          <a:bodyPr/>
          <a:lstStyle/>
          <a:p>
            <a:fld id="{E5F5F000-6F02-0D4A-AE12-53456686C9A4}" type="slidenum">
              <a:rPr lang="en-US" smtClean="0"/>
              <a:pPr/>
              <a:t>7</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7293783-6862-F171-C718-FA9770C1DC8B}"/>
              </a:ext>
            </a:extLst>
          </p:cNvPr>
          <p:cNvSpPr>
            <a:spLocks noGrp="1"/>
          </p:cNvSpPr>
          <p:nvPr>
            <p:ph sz="quarter" idx="18"/>
          </p:nvPr>
        </p:nvSpPr>
        <p:spPr>
          <a:xfrm>
            <a:off x="3691054" y="1423784"/>
            <a:ext cx="7171200" cy="6488824"/>
          </a:xfrm>
        </p:spPr>
        <p:txBody>
          <a:bodyPr vert="horz" lIns="91440" tIns="45720" rIns="91440" bIns="45720" rtlCol="0" anchor="t">
            <a:normAutofit fontScale="92500" lnSpcReduction="1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defRPr/>
            </a:pPr>
            <a:r>
              <a:rPr lang="en-GB" dirty="0">
                <a:solidFill>
                  <a:prstClr val="black"/>
                </a:solidFill>
                <a:latin typeface="Arial"/>
                <a:cs typeface="Arial"/>
              </a:rPr>
              <a:t>	</a:t>
            </a:r>
            <a:r>
              <a:rPr kumimoji="0" lang="en-GB" sz="1400" b="0" i="0" u="none" strike="noStrike" kern="1200" cap="none" spc="0" normalizeH="0" baseline="0" noProof="0" dirty="0">
                <a:ln>
                  <a:noFill/>
                </a:ln>
                <a:solidFill>
                  <a:prstClr val="black"/>
                </a:solidFill>
                <a:effectLst/>
                <a:uLnTx/>
                <a:uFillTx/>
                <a:latin typeface="Arial"/>
                <a:cs typeface="Arial"/>
              </a:rPr>
              <a:t>The Authority provided evidence that eight</a:t>
            </a:r>
            <a:r>
              <a:rPr lang="en-GB" sz="1400" dirty="0">
                <a:solidFill>
                  <a:prstClr val="black"/>
                </a:solidFill>
                <a:latin typeface="Arial"/>
                <a:cs typeface="Arial"/>
              </a:rPr>
              <a:t> enforcement</a:t>
            </a:r>
            <a:r>
              <a:rPr kumimoji="0" lang="en-GB" sz="1400" b="0" i="0" u="none" strike="noStrike" kern="1200" cap="none" spc="0" normalizeH="0" baseline="0" noProof="0" dirty="0">
                <a:ln>
                  <a:noFill/>
                </a:ln>
                <a:solidFill>
                  <a:prstClr val="black"/>
                </a:solidFill>
                <a:effectLst/>
                <a:uLnTx/>
                <a:uFillTx/>
                <a:latin typeface="Arial"/>
                <a:cs typeface="Arial"/>
              </a:rPr>
              <a:t> actions had been taken on seven</a:t>
            </a:r>
            <a:r>
              <a:rPr lang="en-GB" sz="1400" dirty="0">
                <a:solidFill>
                  <a:prstClr val="black"/>
                </a:solidFill>
                <a:latin typeface="Arial"/>
                <a:cs typeface="Arial"/>
              </a:rPr>
              <a:t> establishments</a:t>
            </a:r>
            <a:r>
              <a:rPr kumimoji="0" lang="en-GB" sz="1400" b="0" i="0" u="none" strike="noStrike" kern="1200" cap="none" spc="0" normalizeH="0" baseline="0" noProof="0" dirty="0">
                <a:ln>
                  <a:noFill/>
                </a:ln>
                <a:solidFill>
                  <a:prstClr val="black"/>
                </a:solidFill>
                <a:effectLst/>
                <a:uLnTx/>
                <a:uFillTx/>
                <a:latin typeface="Arial"/>
                <a:cs typeface="Arial"/>
              </a:rPr>
              <a:t> since 1</a:t>
            </a:r>
            <a:r>
              <a:rPr kumimoji="0" lang="en-GB" sz="1400" b="0" i="0" u="none" strike="noStrike" kern="1200" cap="none" spc="0" normalizeH="0" baseline="30000" noProof="0" dirty="0">
                <a:ln>
                  <a:noFill/>
                </a:ln>
                <a:solidFill>
                  <a:prstClr val="black"/>
                </a:solidFill>
                <a:effectLst/>
                <a:uLnTx/>
                <a:uFillTx/>
                <a:latin typeface="Arial"/>
                <a:cs typeface="Arial"/>
              </a:rPr>
              <a:t>st</a:t>
            </a:r>
            <a:r>
              <a:rPr kumimoji="0" lang="en-GB" sz="1400" b="0" i="0" u="none" strike="noStrike" kern="1200" cap="none" spc="0" normalizeH="0" baseline="0" noProof="0" dirty="0">
                <a:ln>
                  <a:noFill/>
                </a:ln>
                <a:solidFill>
                  <a:prstClr val="black"/>
                </a:solidFill>
                <a:effectLst/>
                <a:uLnTx/>
                <a:uFillTx/>
                <a:latin typeface="Arial"/>
                <a:cs typeface="Arial"/>
              </a:rPr>
              <a:t> April 2022, as follows:</a:t>
            </a:r>
            <a:r>
              <a:rPr kumimoji="0" lang="en-GB" b="0" i="0" u="none" strike="noStrike" kern="1200" cap="none" spc="0" normalizeH="0" baseline="0" noProof="0" dirty="0">
                <a:ln>
                  <a:noFill/>
                </a:ln>
                <a:solidFill>
                  <a:prstClr val="black"/>
                </a:solidFill>
                <a:effectLst/>
                <a:uLnTx/>
                <a:uFillTx/>
                <a:latin typeface="Arial"/>
                <a:cs typeface="Arial"/>
              </a:rPr>
              <a:t> </a:t>
            </a:r>
            <a:endParaRPr lang="en-GB" b="0" i="0" u="none" strike="noStrike" kern="1200" cap="none" spc="0" normalizeH="0" baseline="0" noProof="0" dirty="0">
              <a:ln>
                <a:noFill/>
              </a:ln>
              <a:solidFill>
                <a:prstClr val="black"/>
              </a:solidFill>
              <a:effectLst/>
              <a:highlight>
                <a:srgbClr val="FFFF00"/>
              </a:highlight>
              <a:uLnTx/>
              <a:uFillTx/>
              <a:latin typeface="Arial"/>
              <a:cs typeface="Arial"/>
            </a:endParaRPr>
          </a:p>
          <a:p>
            <a:pPr marL="192405" marR="0" lvl="0" indent="-192405"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dirty="0">
              <a:ln>
                <a:noFill/>
              </a:ln>
              <a:solidFill>
                <a:prstClr val="black"/>
              </a:solidFill>
              <a:effectLst/>
              <a:uLnTx/>
              <a:uFillTx/>
            </a:endParaRPr>
          </a:p>
          <a:p>
            <a:pPr marL="192405" indent="-192405"/>
            <a:endParaRPr lang="en-GB" dirty="0"/>
          </a:p>
          <a:p>
            <a:pPr marL="192405" indent="-192405"/>
            <a:endParaRPr lang="en-GB" dirty="0">
              <a:highlight>
                <a:srgbClr val="FFFF00"/>
              </a:highlight>
            </a:endParaRP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192405"/>
            <a:endParaRPr lang="en-GB" dirty="0">
              <a:latin typeface="Arial"/>
              <a:cs typeface="Arial"/>
            </a:endParaRPr>
          </a:p>
          <a:p>
            <a:pPr marL="192405" indent="-20955"/>
            <a:endParaRPr lang="en-GB" sz="1400" dirty="0">
              <a:latin typeface="Arial"/>
              <a:cs typeface="Arial"/>
            </a:endParaRPr>
          </a:p>
          <a:p>
            <a:pPr marL="192405" indent="-20955"/>
            <a:endParaRPr lang="en-GB" sz="1400" dirty="0">
              <a:latin typeface="Arial"/>
              <a:cs typeface="Arial"/>
            </a:endParaRPr>
          </a:p>
          <a:p>
            <a:pPr marL="192405" indent="-20955"/>
            <a:r>
              <a:rPr lang="en-GB" sz="1400" dirty="0">
                <a:latin typeface="Arial"/>
                <a:cs typeface="Arial"/>
              </a:rPr>
              <a:t>On SND for the same period, there were six</a:t>
            </a:r>
            <a:r>
              <a:rPr lang="en-GB" sz="1400" dirty="0">
                <a:solidFill>
                  <a:schemeClr val="accent2"/>
                </a:solidFill>
                <a:latin typeface="Arial"/>
                <a:cs typeface="Arial"/>
              </a:rPr>
              <a:t> </a:t>
            </a:r>
            <a:r>
              <a:rPr lang="en-GB" sz="1400" dirty="0">
                <a:latin typeface="Arial"/>
                <a:cs typeface="Arial"/>
              </a:rPr>
              <a:t>enforcements. The Improvement Notice code was applied in error in respect to a Hygiene Improvement Notice that was issued in 2023-24 and no Detention or Seizure Notices were served. </a:t>
            </a:r>
          </a:p>
          <a:p>
            <a:pPr marL="192405" indent="-20955"/>
            <a:endParaRPr lang="en-GB" sz="1400" dirty="0">
              <a:latin typeface="Arial"/>
              <a:cs typeface="Arial"/>
            </a:endParaRPr>
          </a:p>
          <a:p>
            <a:pPr marL="192405" indent="-20955"/>
            <a:r>
              <a:rPr lang="en-GB" sz="1400" dirty="0">
                <a:latin typeface="Arial"/>
                <a:cs typeface="Arial"/>
              </a:rPr>
              <a:t>The Lead Food Officer is taking appropriate action to ensure any erroneous or missing data, including the IN, </a:t>
            </a:r>
            <a:r>
              <a:rPr lang="en-GB" sz="1400" dirty="0" err="1">
                <a:latin typeface="Arial"/>
                <a:cs typeface="Arial"/>
              </a:rPr>
              <a:t>HINs</a:t>
            </a:r>
            <a:r>
              <a:rPr lang="en-GB" sz="1400" dirty="0">
                <a:latin typeface="Arial"/>
                <a:cs typeface="Arial"/>
              </a:rPr>
              <a:t>, Detention Notices and Voluntary Closure agreements, is corrected/updated as necessary in SND. </a:t>
            </a:r>
            <a:endParaRPr lang="en-GB" sz="1400" dirty="0">
              <a:solidFill>
                <a:srgbClr val="FF0000"/>
              </a:solidFill>
              <a:latin typeface="Arial"/>
              <a:cs typeface="Arial"/>
            </a:endParaRPr>
          </a:p>
        </p:txBody>
      </p:sp>
      <p:sp>
        <p:nvSpPr>
          <p:cNvPr id="10" name="Oval 9">
            <a:extLst>
              <a:ext uri="{FF2B5EF4-FFF2-40B4-BE49-F238E27FC236}">
                <a16:creationId xmlns:a16="http://schemas.microsoft.com/office/drawing/2014/main" id="{C7FD0C9F-BBF1-A8EA-1CBE-24F0BC1871C6}"/>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Enforcement Actions </a:t>
            </a:r>
          </a:p>
        </p:txBody>
      </p:sp>
      <p:graphicFrame>
        <p:nvGraphicFramePr>
          <p:cNvPr id="4" name="Table 3">
            <a:extLst>
              <a:ext uri="{FF2B5EF4-FFF2-40B4-BE49-F238E27FC236}">
                <a16:creationId xmlns:a16="http://schemas.microsoft.com/office/drawing/2014/main" id="{C2B10F51-08ED-8353-5117-9F9F40FF4251}"/>
              </a:ext>
            </a:extLst>
          </p:cNvPr>
          <p:cNvGraphicFramePr>
            <a:graphicFrameLocks noGrp="1"/>
          </p:cNvGraphicFramePr>
          <p:nvPr>
            <p:extLst>
              <p:ext uri="{D42A27DB-BD31-4B8C-83A1-F6EECF244321}">
                <p14:modId xmlns:p14="http://schemas.microsoft.com/office/powerpoint/2010/main" val="1433845873"/>
              </p:ext>
            </p:extLst>
          </p:nvPr>
        </p:nvGraphicFramePr>
        <p:xfrm>
          <a:off x="3858304" y="2697346"/>
          <a:ext cx="6836700" cy="3291856"/>
        </p:xfrm>
        <a:graphic>
          <a:graphicData uri="http://schemas.openxmlformats.org/drawingml/2006/table">
            <a:tbl>
              <a:tblPr/>
              <a:tblGrid>
                <a:gridCol w="947964">
                  <a:extLst>
                    <a:ext uri="{9D8B030D-6E8A-4147-A177-3AD203B41FA5}">
                      <a16:colId xmlns:a16="http://schemas.microsoft.com/office/drawing/2014/main" val="4177869844"/>
                    </a:ext>
                  </a:extLst>
                </a:gridCol>
                <a:gridCol w="456358">
                  <a:extLst>
                    <a:ext uri="{9D8B030D-6E8A-4147-A177-3AD203B41FA5}">
                      <a16:colId xmlns:a16="http://schemas.microsoft.com/office/drawing/2014/main" val="1276721314"/>
                    </a:ext>
                  </a:extLst>
                </a:gridCol>
                <a:gridCol w="531194">
                  <a:extLst>
                    <a:ext uri="{9D8B030D-6E8A-4147-A177-3AD203B41FA5}">
                      <a16:colId xmlns:a16="http://schemas.microsoft.com/office/drawing/2014/main" val="1146127080"/>
                    </a:ext>
                  </a:extLst>
                </a:gridCol>
                <a:gridCol w="512064">
                  <a:extLst>
                    <a:ext uri="{9D8B030D-6E8A-4147-A177-3AD203B41FA5}">
                      <a16:colId xmlns:a16="http://schemas.microsoft.com/office/drawing/2014/main" val="2021597676"/>
                    </a:ext>
                  </a:extLst>
                </a:gridCol>
                <a:gridCol w="573024">
                  <a:extLst>
                    <a:ext uri="{9D8B030D-6E8A-4147-A177-3AD203B41FA5}">
                      <a16:colId xmlns:a16="http://schemas.microsoft.com/office/drawing/2014/main" val="2896771809"/>
                    </a:ext>
                  </a:extLst>
                </a:gridCol>
                <a:gridCol w="524256">
                  <a:extLst>
                    <a:ext uri="{9D8B030D-6E8A-4147-A177-3AD203B41FA5}">
                      <a16:colId xmlns:a16="http://schemas.microsoft.com/office/drawing/2014/main" val="3743824147"/>
                    </a:ext>
                  </a:extLst>
                </a:gridCol>
                <a:gridCol w="570404">
                  <a:extLst>
                    <a:ext uri="{9D8B030D-6E8A-4147-A177-3AD203B41FA5}">
                      <a16:colId xmlns:a16="http://schemas.microsoft.com/office/drawing/2014/main" val="4211746320"/>
                    </a:ext>
                  </a:extLst>
                </a:gridCol>
                <a:gridCol w="685372">
                  <a:extLst>
                    <a:ext uri="{9D8B030D-6E8A-4147-A177-3AD203B41FA5}">
                      <a16:colId xmlns:a16="http://schemas.microsoft.com/office/drawing/2014/main" val="3593241114"/>
                    </a:ext>
                  </a:extLst>
                </a:gridCol>
                <a:gridCol w="570404">
                  <a:extLst>
                    <a:ext uri="{9D8B030D-6E8A-4147-A177-3AD203B41FA5}">
                      <a16:colId xmlns:a16="http://schemas.microsoft.com/office/drawing/2014/main" val="2752181908"/>
                    </a:ext>
                  </a:extLst>
                </a:gridCol>
                <a:gridCol w="734140">
                  <a:extLst>
                    <a:ext uri="{9D8B030D-6E8A-4147-A177-3AD203B41FA5}">
                      <a16:colId xmlns:a16="http://schemas.microsoft.com/office/drawing/2014/main" val="1727767497"/>
                    </a:ext>
                  </a:extLst>
                </a:gridCol>
                <a:gridCol w="731520">
                  <a:extLst>
                    <a:ext uri="{9D8B030D-6E8A-4147-A177-3AD203B41FA5}">
                      <a16:colId xmlns:a16="http://schemas.microsoft.com/office/drawing/2014/main" val="2672047711"/>
                    </a:ext>
                  </a:extLst>
                </a:gridCol>
              </a:tblGrid>
              <a:tr h="383279">
                <a:tc>
                  <a:txBody>
                    <a:bodyPr/>
                    <a:lstStyle/>
                    <a:p>
                      <a:pPr algn="l" rtl="0" fontAlgn="base">
                        <a:lnSpc>
                          <a:spcPts val="1214"/>
                        </a:lnSpc>
                        <a:buNone/>
                      </a:pPr>
                      <a:r>
                        <a:rPr lang="en-GB" sz="1000" b="0" i="0" dirty="0">
                          <a:solidFill>
                            <a:srgbClr val="000000"/>
                          </a:solidFill>
                          <a:effectLst/>
                          <a:latin typeface="Arial" panose="020B0604020202020204" pitchFamily="34" charset="0"/>
                        </a:rPr>
                        <a:t>Enforcement Action   </a:t>
                      </a:r>
                      <a:endParaRPr lang="en-GB" sz="1000" b="0" i="0" dirty="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gridSpan="2">
                  <a:txBody>
                    <a:bodyPr/>
                    <a:lstStyle/>
                    <a:p>
                      <a:pPr algn="l" rtl="0" fontAlgn="base">
                        <a:lnSpc>
                          <a:spcPts val="1214"/>
                        </a:lnSpc>
                        <a:buNone/>
                      </a:pPr>
                      <a:r>
                        <a:rPr lang="en-GB" sz="1000" b="0" i="0">
                          <a:solidFill>
                            <a:srgbClr val="000000"/>
                          </a:solidFill>
                          <a:effectLst/>
                          <a:latin typeface="Arial" panose="020B0604020202020204" pitchFamily="34" charset="0"/>
                        </a:rPr>
                        <a:t>2022-23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l" rtl="0" fontAlgn="base">
                        <a:lnSpc>
                          <a:spcPts val="1214"/>
                        </a:lnSpc>
                        <a:buNone/>
                      </a:pPr>
                      <a:r>
                        <a:rPr lang="en-GB" sz="1000" b="0" i="0">
                          <a:solidFill>
                            <a:srgbClr val="000000"/>
                          </a:solidFill>
                          <a:effectLst/>
                          <a:latin typeface="Arial" panose="020B0604020202020204" pitchFamily="34" charset="0"/>
                        </a:rPr>
                        <a:t>2023-24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l" rtl="0" fontAlgn="base">
                        <a:lnSpc>
                          <a:spcPts val="1214"/>
                        </a:lnSpc>
                        <a:buNone/>
                      </a:pPr>
                      <a:r>
                        <a:rPr lang="en-GB" sz="1000" b="0" i="0">
                          <a:solidFill>
                            <a:srgbClr val="000000"/>
                          </a:solidFill>
                          <a:effectLst/>
                          <a:latin typeface="Arial" panose="020B0604020202020204" pitchFamily="34" charset="0"/>
                        </a:rPr>
                        <a:t>2024-25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l" rtl="0" fontAlgn="base">
                        <a:lnSpc>
                          <a:spcPts val="1214"/>
                        </a:lnSpc>
                        <a:buNone/>
                      </a:pPr>
                      <a:r>
                        <a:rPr lang="en-GB" sz="1000" b="0" i="0">
                          <a:solidFill>
                            <a:srgbClr val="000000"/>
                          </a:solidFill>
                          <a:effectLst/>
                          <a:latin typeface="Arial" panose="020B0604020202020204" pitchFamily="34" charset="0"/>
                        </a:rPr>
                        <a:t>2025-26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l" rtl="0" fontAlgn="base">
                        <a:lnSpc>
                          <a:spcPts val="1214"/>
                        </a:lnSpc>
                        <a:buNone/>
                      </a:pPr>
                      <a:r>
                        <a:rPr lang="en-GB" sz="1000" b="0" i="0">
                          <a:solidFill>
                            <a:srgbClr val="000000"/>
                          </a:solidFill>
                          <a:effectLst/>
                          <a:latin typeface="Arial" panose="020B0604020202020204" pitchFamily="34" charset="0"/>
                        </a:rPr>
                        <a:t>Total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2287505000"/>
                  </a:ext>
                </a:extLst>
              </a:tr>
              <a:tr h="363963">
                <a:tc>
                  <a:txBody>
                    <a:bodyPr/>
                    <a:lstStyle/>
                    <a:p>
                      <a:pPr algn="l" rtl="0" fontAlgn="base">
                        <a:lnSpc>
                          <a:spcPts val="1214"/>
                        </a:lnSpc>
                        <a:buNone/>
                      </a:pPr>
                      <a:r>
                        <a:rPr lang="en-GB" sz="1000" b="0" i="0">
                          <a:solidFill>
                            <a:srgbClr val="000000"/>
                          </a:solidFill>
                          <a:effectLst/>
                          <a:latin typeface="Arial" panose="020B0604020202020204" pitchFamily="34" charset="0"/>
                        </a:rPr>
                        <a:t>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LA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SND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LA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SND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LA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SND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LA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SND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LA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solidFill>
                            <a:srgbClr val="000000"/>
                          </a:solidFill>
                          <a:effectLst/>
                          <a:latin typeface="Arial" panose="020B0604020202020204" pitchFamily="34" charset="0"/>
                        </a:rPr>
                        <a:t>SND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5645431"/>
                  </a:ext>
                </a:extLst>
              </a:tr>
              <a:tr h="264331">
                <a:tc>
                  <a:txBody>
                    <a:bodyPr/>
                    <a:lstStyle/>
                    <a:p>
                      <a:pPr algn="l" rtl="0" fontAlgn="base">
                        <a:lnSpc>
                          <a:spcPts val="1214"/>
                        </a:lnSpc>
                        <a:buNone/>
                      </a:pPr>
                      <a:r>
                        <a:rPr lang="en-GB" sz="1000" b="0" i="0">
                          <a:solidFill>
                            <a:srgbClr val="000000"/>
                          </a:solidFill>
                          <a:effectLst/>
                          <a:latin typeface="Arial" panose="020B0604020202020204" pitchFamily="34" charset="0"/>
                        </a:rPr>
                        <a:t>HIN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2 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3 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0 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4098802"/>
                  </a:ext>
                </a:extLst>
              </a:tr>
              <a:tr h="264331">
                <a:tc>
                  <a:txBody>
                    <a:bodyPr/>
                    <a:lstStyle/>
                    <a:p>
                      <a:pPr algn="l" rtl="0" fontAlgn="base">
                        <a:lnSpc>
                          <a:spcPts val="1214"/>
                        </a:lnSpc>
                        <a:buNone/>
                      </a:pPr>
                      <a:r>
                        <a:rPr lang="en-GB" sz="1000" b="0" i="0">
                          <a:solidFill>
                            <a:srgbClr val="000000"/>
                          </a:solidFill>
                          <a:effectLst/>
                          <a:latin typeface="Arial" panose="020B0604020202020204" pitchFamily="34" charset="0"/>
                        </a:rPr>
                        <a:t>IN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dirty="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931521"/>
                  </a:ext>
                </a:extLst>
              </a:tr>
              <a:tr h="383279">
                <a:tc>
                  <a:txBody>
                    <a:bodyPr/>
                    <a:lstStyle/>
                    <a:p>
                      <a:pPr algn="l" rtl="0" fontAlgn="base">
                        <a:lnSpc>
                          <a:spcPts val="1214"/>
                        </a:lnSpc>
                        <a:buNone/>
                      </a:pPr>
                      <a:r>
                        <a:rPr lang="en-GB" sz="1000" b="0" i="0">
                          <a:solidFill>
                            <a:srgbClr val="000000"/>
                          </a:solidFill>
                          <a:effectLst/>
                          <a:latin typeface="Arial" panose="020B0604020202020204" pitchFamily="34" charset="0"/>
                        </a:rPr>
                        <a:t>Voluntary Closure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dirty="0">
                          <a:effectLst/>
                          <a:latin typeface="Arial" panose="020B0604020202020204" pitchFamily="34" charset="0"/>
                        </a:rPr>
                        <a:t>1 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2 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dirty="0">
                          <a:effectLst/>
                          <a:latin typeface="Arial" panose="020B0604020202020204" pitchFamily="34" charset="0"/>
                        </a:rPr>
                        <a:t>2 </a:t>
                      </a:r>
                      <a:endParaRPr lang="en-GB" sz="1000" b="0" i="0" dirty="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4 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2 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5481647"/>
                  </a:ext>
                </a:extLst>
              </a:tr>
              <a:tr h="264331">
                <a:tc>
                  <a:txBody>
                    <a:bodyPr/>
                    <a:lstStyle/>
                    <a:p>
                      <a:pPr algn="l" rtl="0" fontAlgn="base">
                        <a:lnSpc>
                          <a:spcPts val="1214"/>
                        </a:lnSpc>
                        <a:buNone/>
                      </a:pPr>
                      <a:r>
                        <a:rPr lang="en-GB" sz="1000" b="0" i="0">
                          <a:solidFill>
                            <a:srgbClr val="000000"/>
                          </a:solidFill>
                          <a:effectLst/>
                          <a:latin typeface="Arial" panose="020B0604020202020204" pitchFamily="34" charset="0"/>
                        </a:rPr>
                        <a:t>RAN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0940514"/>
                  </a:ext>
                </a:extLst>
              </a:tr>
              <a:tr h="383279">
                <a:tc>
                  <a:txBody>
                    <a:bodyPr/>
                    <a:lstStyle/>
                    <a:p>
                      <a:pPr algn="l" rtl="0" fontAlgn="base">
                        <a:lnSpc>
                          <a:spcPts val="1214"/>
                        </a:lnSpc>
                        <a:buNone/>
                      </a:pPr>
                      <a:r>
                        <a:rPr lang="en-GB" sz="1000" b="0" i="0" dirty="0">
                          <a:solidFill>
                            <a:srgbClr val="000000"/>
                          </a:solidFill>
                          <a:effectLst/>
                          <a:latin typeface="Arial" panose="020B0604020202020204" pitchFamily="34" charset="0"/>
                        </a:rPr>
                        <a:t>RAN withdrawn  </a:t>
                      </a:r>
                      <a:endParaRPr lang="en-GB" sz="1000" b="0" i="0" dirty="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dirty="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9963157"/>
                  </a:ext>
                </a:extLst>
              </a:tr>
              <a:tr h="530812">
                <a:tc>
                  <a:txBody>
                    <a:bodyPr/>
                    <a:lstStyle/>
                    <a:p>
                      <a:pPr algn="l" rtl="0" fontAlgn="base">
                        <a:lnSpc>
                          <a:spcPts val="1214"/>
                        </a:lnSpc>
                        <a:buNone/>
                      </a:pPr>
                      <a:r>
                        <a:rPr lang="en-GB" sz="1000" b="0" i="0" dirty="0">
                          <a:solidFill>
                            <a:srgbClr val="000000"/>
                          </a:solidFill>
                          <a:effectLst/>
                          <a:latin typeface="Arial" panose="020B0604020202020204" pitchFamily="34" charset="0"/>
                        </a:rPr>
                        <a:t>Deten &amp; Seizure – FIL </a:t>
                      </a:r>
                      <a:endParaRPr lang="en-GB" sz="1000" b="0" i="0" dirty="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2 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2 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8751353"/>
                  </a:ext>
                </a:extLst>
              </a:tr>
              <a:tr h="264331">
                <a:tc>
                  <a:txBody>
                    <a:bodyPr/>
                    <a:lstStyle/>
                    <a:p>
                      <a:pPr algn="l" rtl="0" fontAlgn="base">
                        <a:lnSpc>
                          <a:spcPts val="1214"/>
                        </a:lnSpc>
                        <a:buNone/>
                      </a:pPr>
                      <a:r>
                        <a:rPr lang="en-GB" sz="1000" b="0" i="0">
                          <a:solidFill>
                            <a:srgbClr val="000000"/>
                          </a:solidFill>
                          <a:effectLst/>
                          <a:latin typeface="Arial" panose="020B0604020202020204" pitchFamily="34" charset="0"/>
                        </a:rPr>
                        <a:t>Total   </a:t>
                      </a:r>
                      <a:endParaRPr lang="en-GB" sz="1000" b="0" i="0">
                        <a:effectLst/>
                      </a:endParaRPr>
                    </a:p>
                  </a:txBody>
                  <a:tcPr marL="91124" marR="91124" marT="45562" marB="4556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3 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1 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 </a:t>
                      </a: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6 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5 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a:effectLst/>
                          <a:latin typeface="Arial" panose="020B0604020202020204" pitchFamily="34" charset="0"/>
                        </a:rPr>
                        <a:t>8 </a:t>
                      </a:r>
                      <a:endParaRPr lang="en-GB" sz="1000" b="0" i="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ase">
                        <a:lnSpc>
                          <a:spcPts val="1457"/>
                        </a:lnSpc>
                        <a:buNone/>
                      </a:pPr>
                      <a:r>
                        <a:rPr lang="en-GB" sz="1200" b="0" i="0" dirty="0">
                          <a:effectLst/>
                          <a:latin typeface="Arial" panose="020B0604020202020204" pitchFamily="34" charset="0"/>
                        </a:rPr>
                        <a:t>6 </a:t>
                      </a:r>
                      <a:endParaRPr lang="en-GB" sz="1000" b="0" i="0" dirty="0">
                        <a:effectLst/>
                      </a:endParaRPr>
                    </a:p>
                  </a:txBody>
                  <a:tcPr marL="91124" marR="91124" marT="45562" marB="45562"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5337705"/>
                  </a:ext>
                </a:extLst>
              </a:tr>
            </a:tbl>
          </a:graphicData>
        </a:graphic>
      </p:graphicFrame>
    </p:spTree>
    <p:extLst>
      <p:ext uri="{BB962C8B-B14F-4D97-AF65-F5344CB8AC3E}">
        <p14:creationId xmlns:p14="http://schemas.microsoft.com/office/powerpoint/2010/main" val="51656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8CA2BD-54FC-6A05-7462-1BFCCB4800F1}"/>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C97144-31B0-FBBC-6270-A2DD18DFB512}"/>
              </a:ext>
            </a:extLst>
          </p:cNvPr>
          <p:cNvSpPr>
            <a:spLocks noGrp="1"/>
          </p:cNvSpPr>
          <p:nvPr>
            <p:ph type="sldNum" sz="quarter" idx="12"/>
          </p:nvPr>
        </p:nvSpPr>
        <p:spPr/>
        <p:txBody>
          <a:bodyPr/>
          <a:lstStyle/>
          <a:p>
            <a:fld id="{E5F5F000-6F02-0D4A-AE12-53456686C9A4}" type="slidenum">
              <a:rPr lang="en-US" smtClean="0"/>
              <a:pPr/>
              <a:t>8</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3CB8DB5-38F7-33DB-4538-69539937FDC9}"/>
              </a:ext>
            </a:extLst>
          </p:cNvPr>
          <p:cNvSpPr>
            <a:spLocks noGrp="1"/>
          </p:cNvSpPr>
          <p:nvPr>
            <p:ph type="body" sz="quarter" idx="14"/>
          </p:nvPr>
        </p:nvSpPr>
        <p:spPr>
          <a:xfrm>
            <a:off x="550872" y="1627101"/>
            <a:ext cx="5492719" cy="1837426"/>
          </a:xfrm>
        </p:spPr>
        <p:txBody>
          <a:bodyPr vert="horz" lIns="0" tIns="45720" rIns="91440" bIns="45720" rtlCol="0" anchor="t">
            <a:spAutoFit/>
          </a:bodyPr>
          <a:lstStyle/>
          <a:p>
            <a:r>
              <a:rPr lang="en-GB">
                <a:solidFill>
                  <a:schemeClr val="tx1"/>
                </a:solidFill>
                <a:latin typeface="Arial Black"/>
              </a:rPr>
              <a:t>Reasons cited and effectiveness of Enforcement Action</a:t>
            </a:r>
          </a:p>
          <a:p>
            <a:endParaRPr lang="en-GB"/>
          </a:p>
        </p:txBody>
      </p:sp>
      <p:sp>
        <p:nvSpPr>
          <p:cNvPr id="5" name="Content Placeholder 4">
            <a:extLst>
              <a:ext uri="{FF2B5EF4-FFF2-40B4-BE49-F238E27FC236}">
                <a16:creationId xmlns:a16="http://schemas.microsoft.com/office/drawing/2014/main" id="{DD2D3B9B-4CB0-053A-1E40-4D576D6A320D}"/>
              </a:ext>
            </a:extLst>
          </p:cNvPr>
          <p:cNvSpPr>
            <a:spLocks noGrp="1"/>
          </p:cNvSpPr>
          <p:nvPr>
            <p:ph sz="quarter" idx="15"/>
          </p:nvPr>
        </p:nvSpPr>
        <p:spPr/>
        <p:txBody>
          <a:bodyPr vert="horz" lIns="91440" tIns="45720" rIns="91440" bIns="45720" rtlCol="0" anchor="t">
            <a:normAutofit lnSpcReduction="10000"/>
          </a:bodyPr>
          <a:lstStyle/>
          <a:p>
            <a:pPr marL="192405" indent="-192405"/>
            <a:r>
              <a:rPr lang="en-GB" b="1">
                <a:latin typeface="Arial"/>
                <a:cs typeface="Arial"/>
              </a:rPr>
              <a:t>HIN</a:t>
            </a:r>
            <a:r>
              <a:rPr lang="en-GB">
                <a:latin typeface="Arial"/>
                <a:cs typeface="Arial"/>
              </a:rPr>
              <a:t> – 3 issued (lack of supervision, instruction and training (2) and defective</a:t>
            </a:r>
            <a:endParaRPr lang="en-US">
              <a:latin typeface="Arial"/>
              <a:cs typeface="Arial"/>
            </a:endParaRPr>
          </a:p>
          <a:p>
            <a:pPr marL="192405" indent="-192405"/>
            <a:r>
              <a:rPr lang="en-GB">
                <a:latin typeface="Arial"/>
                <a:cs typeface="Arial"/>
              </a:rPr>
              <a:t>           floor covering (1).</a:t>
            </a:r>
            <a:endParaRPr lang="en-US">
              <a:latin typeface="Arial"/>
              <a:cs typeface="Arial"/>
            </a:endParaRPr>
          </a:p>
          <a:p>
            <a:pPr marL="192405" indent="-192405"/>
            <a:endParaRPr lang="en-GB"/>
          </a:p>
          <a:p>
            <a:pPr marL="192405" indent="-192405"/>
            <a:r>
              <a:rPr lang="en-GB" b="1">
                <a:latin typeface="Arial"/>
                <a:cs typeface="Arial"/>
              </a:rPr>
              <a:t>IN</a:t>
            </a:r>
            <a:r>
              <a:rPr lang="en-GB">
                <a:latin typeface="Arial"/>
                <a:cs typeface="Arial"/>
              </a:rPr>
              <a:t> – 1 code applied in error; this was one of the HINs above.</a:t>
            </a:r>
          </a:p>
          <a:p>
            <a:pPr marL="192405" indent="-192405"/>
            <a:endParaRPr lang="en-GB">
              <a:latin typeface="Arial"/>
              <a:cs typeface="Arial"/>
            </a:endParaRPr>
          </a:p>
          <a:p>
            <a:pPr marL="192405" indent="-192405"/>
            <a:r>
              <a:rPr lang="en-GB" b="1">
                <a:latin typeface="Arial"/>
                <a:cs typeface="Arial"/>
              </a:rPr>
              <a:t>Voluntary Closure</a:t>
            </a:r>
            <a:r>
              <a:rPr lang="en-GB">
                <a:latin typeface="Arial"/>
                <a:cs typeface="Arial"/>
              </a:rPr>
              <a:t> – 4 agreed (poor hygiene standards (4)). </a:t>
            </a:r>
            <a:endParaRPr lang="en-GB"/>
          </a:p>
          <a:p>
            <a:pPr marL="192405" indent="-192405"/>
            <a:endParaRPr lang="en-GB"/>
          </a:p>
          <a:p>
            <a:pPr marL="192405" indent="-192405"/>
            <a:r>
              <a:rPr lang="en-GB" b="1">
                <a:latin typeface="Arial"/>
                <a:cs typeface="Arial"/>
              </a:rPr>
              <a:t>RAN</a:t>
            </a:r>
            <a:r>
              <a:rPr lang="en-GB">
                <a:latin typeface="Arial"/>
                <a:cs typeface="Arial"/>
              </a:rPr>
              <a:t> – 1 issued (poor hygiene standard of outhouse used for storing food).</a:t>
            </a:r>
          </a:p>
          <a:p>
            <a:pPr marL="192405" indent="-192405"/>
            <a:endParaRPr lang="en-GB"/>
          </a:p>
          <a:p>
            <a:pPr marL="192405" indent="-192405"/>
            <a:r>
              <a:rPr lang="en-GB" b="1">
                <a:latin typeface="Arial"/>
                <a:cs typeface="Arial"/>
              </a:rPr>
              <a:t>Detention Notice (Food Information Law)</a:t>
            </a:r>
            <a:r>
              <a:rPr lang="en-GB">
                <a:latin typeface="Arial"/>
                <a:cs typeface="Arial"/>
              </a:rPr>
              <a:t> - two voluntary surrenders of food (meat with no labelling and Swedish fish sweets with unauthorised additives) were carried out, but no evidence was provided that two Detention of Food Notices were served.</a:t>
            </a:r>
          </a:p>
          <a:p>
            <a:pPr marL="192405" indent="-192405"/>
            <a:endParaRPr lang="en-GB"/>
          </a:p>
          <a:p>
            <a:pPr marL="0" indent="0"/>
            <a:r>
              <a:rPr lang="en-GB">
                <a:latin typeface="Arial"/>
                <a:cs typeface="Arial"/>
              </a:rPr>
              <a:t>The relatively low number of enforcement actions taken in the past three years is considered by the Authority to be because Food Law c</a:t>
            </a:r>
            <a:r>
              <a:rPr lang="en-GB">
                <a:solidFill>
                  <a:schemeClr val="tx1"/>
                </a:solidFill>
                <a:latin typeface="Arial"/>
                <a:cs typeface="Arial"/>
              </a:rPr>
              <a:t>ompliance is generally good due to previous posts on X (tweets) that happened for every business rated Improvement Required under FHIS. </a:t>
            </a:r>
          </a:p>
          <a:p>
            <a:pPr marL="192405" indent="-192405"/>
            <a:r>
              <a:rPr lang="en-GB">
                <a:latin typeface="Arial"/>
                <a:cs typeface="Arial"/>
              </a:rPr>
              <a:t>.</a:t>
            </a:r>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p:txBody>
      </p:sp>
    </p:spTree>
    <p:extLst>
      <p:ext uri="{BB962C8B-B14F-4D97-AF65-F5344CB8AC3E}">
        <p14:creationId xmlns:p14="http://schemas.microsoft.com/office/powerpoint/2010/main" val="145943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5456CC-B127-5979-4327-3A66A3516A41}"/>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9DFD830E-0EDA-99B4-77C5-456F16896E59}"/>
              </a:ext>
            </a:extLst>
          </p:cNvPr>
          <p:cNvSpPr>
            <a:spLocks noGrp="1"/>
          </p:cNvSpPr>
          <p:nvPr>
            <p:ph type="sldNum" sz="quarter" idx="12"/>
          </p:nvPr>
        </p:nvSpPr>
        <p:spPr/>
        <p:txBody>
          <a:bodyPr/>
          <a:lstStyle/>
          <a:p>
            <a:fld id="{E5F5F000-6F02-0D4A-AE12-53456686C9A4}" type="slidenum">
              <a:rPr lang="en-US" smtClean="0"/>
              <a:pPr/>
              <a:t>9</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41B4FCE-55E7-9555-C758-E29F8A2B6CC7}"/>
              </a:ext>
            </a:extLst>
          </p:cNvPr>
          <p:cNvSpPr>
            <a:spLocks noGrp="1"/>
          </p:cNvSpPr>
          <p:nvPr>
            <p:ph sz="quarter" idx="18"/>
          </p:nvPr>
        </p:nvSpPr>
        <p:spPr>
          <a:xfrm>
            <a:off x="3875965" y="1630016"/>
            <a:ext cx="6960358" cy="5968800"/>
          </a:xfrm>
        </p:spPr>
        <p:txBody>
          <a:bodyPr vert="horz" lIns="91440" tIns="45720" rIns="91440" bIns="45720" rtlCol="0" anchor="t">
            <a:normAutofit fontScale="85000" lnSpcReduction="2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sz="1400" dirty="0">
                <a:solidFill>
                  <a:prstClr val="black"/>
                </a:solidFill>
                <a:latin typeface="Arial"/>
                <a:ea typeface="Times New Roman" panose="02020603050405020304" pitchFamily="18" charset="0"/>
                <a:cs typeface="Arial"/>
              </a:rPr>
              <a:t>The authority employs qualified, trained and experienced officers.</a:t>
            </a:r>
            <a:endParaRPr lang="en-GB" sz="1400" dirty="0">
              <a:solidFill>
                <a:prstClr val="black"/>
              </a:solidFill>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400"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sz="1400" dirty="0">
                <a:solidFill>
                  <a:prstClr val="black"/>
                </a:solidFill>
                <a:latin typeface="Arial"/>
                <a:ea typeface="Times New Roman" panose="02020603050405020304" pitchFamily="18" charset="0"/>
                <a:cs typeface="Arial"/>
              </a:rPr>
              <a:t>Staffing – 6.5 FTE filled out of 6.8 establishment posts.</a:t>
            </a:r>
          </a:p>
          <a:p>
            <a:pPr marL="285750" indent="-285750">
              <a:buFont typeface="Arial" panose="020B0604020202020204" pitchFamily="34" charset="0"/>
              <a:buChar char="•"/>
              <a:defRPr/>
            </a:pPr>
            <a:endParaRPr lang="en-GB" sz="1400"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sz="1400" dirty="0">
                <a:solidFill>
                  <a:prstClr val="black"/>
                </a:solidFill>
                <a:latin typeface="Arial"/>
                <a:ea typeface="Times New Roman" panose="02020603050405020304" pitchFamily="18" charset="0"/>
                <a:cs typeface="Arial"/>
              </a:rPr>
              <a:t>A required resource calculation carried out in conjunction with FSS in January 2025 calculated that 9.66 FTE would be required to deliver the full range of food law related activities. To support future capacity and resilience, permission has been given to </a:t>
            </a:r>
            <a:r>
              <a:rPr lang="en-GB" sz="1400" dirty="0">
                <a:latin typeface="Arial"/>
                <a:ea typeface="Times New Roman" panose="02020603050405020304" pitchFamily="18" charset="0"/>
                <a:cs typeface="Arial"/>
              </a:rPr>
              <a:t>recruit another Environmental  Health Officer which relates to 0.6 FTE of a food officer. Due to the current financial climate, it is unlikely that further posts will be created to meet any identified shortfall.</a:t>
            </a:r>
          </a:p>
          <a:p>
            <a:pPr marL="0" indent="0">
              <a:defRPr/>
            </a:pPr>
            <a:endParaRPr lang="en-GB" sz="1400" dirty="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sz="1400" dirty="0">
                <a:effectLst/>
                <a:ea typeface="Aptos" panose="020B0004020202020204" pitchFamily="34" charset="0"/>
              </a:rPr>
              <a:t>Whilst the FTE available for food hygiene enforcement is less than required to execute the full range of duties expected by the FSS of a Scottish local authority, South Ayrshire have maximised the impact of officers in post through central location of accommodation, equipment, sampling storage, evidence storage, car parking and electrical charging points. This has greatly mitigated the effect of limited resources.</a:t>
            </a:r>
            <a:endParaRPr lang="en-GB" sz="1400" dirty="0">
              <a:ea typeface="Times New Roman" panose="02020603050405020304" pitchFamily="18" charset="0"/>
            </a:endParaRPr>
          </a:p>
          <a:p>
            <a:pPr marL="285750" indent="-285750">
              <a:buFont typeface="Arial" panose="020B0604020202020204" pitchFamily="34" charset="0"/>
              <a:buChar char="•"/>
              <a:defRPr/>
            </a:pPr>
            <a:endParaRPr lang="en-GB" sz="1400" dirty="0">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sz="1400" dirty="0">
                <a:solidFill>
                  <a:prstClr val="black"/>
                </a:solidFill>
                <a:latin typeface="Arial"/>
                <a:ea typeface="Times New Roman" panose="02020603050405020304" pitchFamily="18" charset="0"/>
                <a:cs typeface="Arial"/>
              </a:rPr>
              <a:t>The </a:t>
            </a:r>
            <a:r>
              <a:rPr lang="en-GB" sz="1400" dirty="0">
                <a:solidFill>
                  <a:prstClr val="black"/>
                </a:solidFill>
                <a:latin typeface="Arial"/>
                <a:cs typeface="Arial"/>
              </a:rPr>
              <a:t>Authority sourced and funded bespoke legal procedures training for officers in June 2024 and Food Certifying Officer training is being arranged in 2026. Any training organised by South Ayrshire is routinely offered to the other Ayrshire Authorities. </a:t>
            </a:r>
            <a:endParaRPr lang="en-GB" dirty="0">
              <a:solidFill>
                <a:prstClr val="black"/>
              </a:solidFill>
            </a:endParaRPr>
          </a:p>
          <a:p>
            <a:pPr marL="285750" indent="-285750">
              <a:buFont typeface="Arial" panose="020B0604020202020204" pitchFamily="34" charset="0"/>
              <a:buChar char="•"/>
              <a:defRPr/>
            </a:pPr>
            <a:endParaRPr lang="en-GB" sz="1400" dirty="0">
              <a:solidFill>
                <a:prstClr val="black"/>
              </a:solidFill>
              <a:latin typeface="Arial"/>
              <a:ea typeface="Calibri"/>
              <a:cs typeface="Arial"/>
            </a:endParaRPr>
          </a:p>
          <a:p>
            <a:pPr marL="285750" indent="-285750">
              <a:buFont typeface="Arial" panose="020B0604020202020204" pitchFamily="34" charset="0"/>
              <a:buChar char="•"/>
              <a:defRPr/>
            </a:pPr>
            <a:r>
              <a:rPr lang="en-GB" sz="1400" dirty="0">
                <a:solidFill>
                  <a:prstClr val="black"/>
                </a:solidFill>
                <a:latin typeface="Arial"/>
                <a:ea typeface="Calibri"/>
                <a:cs typeface="Arial"/>
              </a:rPr>
              <a:t>Performance Development Reviews are conducted annually to consider officer competencies, training completed, experience, specialist involvement, supervision needs and any authorisation changes required.</a:t>
            </a:r>
          </a:p>
          <a:p>
            <a:pPr marL="285750" indent="-285750">
              <a:buFont typeface="Arial" panose="020B0604020202020204" pitchFamily="34" charset="0"/>
              <a:buChar char="•"/>
              <a:defRPr/>
            </a:pPr>
            <a:endParaRPr lang="en-GB" sz="1400" dirty="0">
              <a:solidFill>
                <a:prstClr val="black"/>
              </a:solidFill>
              <a:latin typeface="Arial"/>
              <a:ea typeface="Calibri"/>
              <a:cs typeface="Arial"/>
            </a:endParaRPr>
          </a:p>
          <a:p>
            <a:pPr marL="285750" indent="-285750">
              <a:buFont typeface="Arial" panose="020B0604020202020204" pitchFamily="34" charset="0"/>
              <a:buChar char="•"/>
              <a:defRPr/>
            </a:pPr>
            <a:r>
              <a:rPr lang="en-GB" sz="1400" dirty="0">
                <a:solidFill>
                  <a:prstClr val="black"/>
                </a:solidFill>
                <a:latin typeface="Arial"/>
                <a:ea typeface="Calibri"/>
                <a:cs typeface="Arial"/>
              </a:rPr>
              <a:t>Aide-memoire checklists, standard paragraphs and controlled templates are all used to support consistency.</a:t>
            </a:r>
          </a:p>
          <a:p>
            <a:pPr marL="285750" indent="-285750">
              <a:buFont typeface="Arial" panose="020B0604020202020204" pitchFamily="34" charset="0"/>
              <a:buChar char="•"/>
              <a:defRPr/>
            </a:pPr>
            <a:endParaRPr lang="en-GB" sz="1400" dirty="0">
              <a:solidFill>
                <a:prstClr val="black"/>
              </a:solidFill>
              <a:latin typeface="Arial"/>
              <a:ea typeface="Calibri"/>
              <a:cs typeface="Arial"/>
            </a:endParaRPr>
          </a:p>
          <a:p>
            <a:pPr marL="285750" indent="-285750">
              <a:buFont typeface="Arial" panose="020B0604020202020204" pitchFamily="34" charset="0"/>
              <a:buChar char="•"/>
              <a:defRPr/>
            </a:pPr>
            <a:r>
              <a:rPr lang="en-GB" sz="1400" dirty="0">
                <a:solidFill>
                  <a:prstClr val="black"/>
                </a:solidFill>
                <a:latin typeface="Arial"/>
                <a:ea typeface="Calibri"/>
                <a:cs typeface="Arial"/>
              </a:rPr>
              <a:t>Communication – The officers involved in food enforcement meet monthly or bimonthly to discuss common issues, share information and experiences to aid consistency of enforcement.  It is acknowledged that detailed minutes are taken.</a:t>
            </a:r>
          </a:p>
          <a:p>
            <a:pPr marL="285750" indent="-285750">
              <a:buFont typeface="Arial" panose="020B0604020202020204" pitchFamily="34" charset="0"/>
              <a:buChar char="•"/>
              <a:defRPr/>
            </a:pPr>
            <a:endParaRPr lang="en-GB" sz="1400" dirty="0">
              <a:solidFill>
                <a:prstClr val="black"/>
              </a:solidFill>
              <a:latin typeface="Arial"/>
              <a:ea typeface="Calibri"/>
              <a:cs typeface="Arial"/>
            </a:endParaRPr>
          </a:p>
          <a:p>
            <a:pPr marL="285750" indent="-285750">
              <a:buFont typeface="Arial" panose="020B0604020202020204" pitchFamily="34" charset="0"/>
              <a:buChar char="•"/>
              <a:defRPr/>
            </a:pPr>
            <a:endParaRPr lang="en-GB" sz="1400"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405" indent="-192405"/>
            <a:endParaRPr lang="en-GB" dirty="0"/>
          </a:p>
        </p:txBody>
      </p:sp>
      <p:sp>
        <p:nvSpPr>
          <p:cNvPr id="9" name="Oval 8">
            <a:extLst>
              <a:ext uri="{FF2B5EF4-FFF2-40B4-BE49-F238E27FC236}">
                <a16:creationId xmlns:a16="http://schemas.microsoft.com/office/drawing/2014/main" id="{4B461034-752A-A464-F7F3-C4B310D12487}"/>
              </a:ext>
            </a:extLst>
          </p:cNvPr>
          <p:cNvSpPr/>
          <p:nvPr/>
        </p:nvSpPr>
        <p:spPr>
          <a:xfrm>
            <a:off x="562618" y="280093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Competence   </a:t>
            </a:r>
          </a:p>
        </p:txBody>
      </p:sp>
    </p:spTree>
    <p:extLst>
      <p:ext uri="{BB962C8B-B14F-4D97-AF65-F5344CB8AC3E}">
        <p14:creationId xmlns:p14="http://schemas.microsoft.com/office/powerpoint/2010/main" val="69187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6.xml.rels>&#65279;<?xml version="1.0" encoding="utf-8"?><Relationships xmlns="http://schemas.openxmlformats.org/package/2006/relationships"><Relationship Type="http://schemas.openxmlformats.org/officeDocument/2006/relationships/customXmlProps" Target="/customXML/itemProps6.xml" Id="Rd3c4172d526e4b2384ade4b889302c76" /></Relationships>
</file>

<file path=customXML/item6.xml><?xml version="1.0" encoding="utf-8"?>
<metadata xmlns="http://www.objective.com/ecm/document/metadata/53D26341A57B383EE0540010E0463CCA" version="1.0.0">
  <systemFields>
    <field name="Objective-Id">
      <value order="0">A55656339</value>
    </field>
    <field name="Objective-Title">
      <value order="0">766 - South Ayrshire Council - Enforcement Actions Audit - Audit Findings Presentation Final Agreed</value>
    </field>
    <field name="Objective-Description">
      <value order="0"/>
    </field>
    <field name="Objective-CreationStamp">
      <value order="0">2026-03-04T12:54:10Z</value>
    </field>
    <field name="Objective-IsApproved">
      <value order="0">false</value>
    </field>
    <field name="Objective-IsPublished">
      <value order="0">true</value>
    </field>
    <field name="Objective-DatePublished">
      <value order="0">2026-03-04T12:54:13Z</value>
    </field>
    <field name="Objective-ModificationStamp">
      <value order="0">2026-03-04T12:54:13Z</value>
    </field>
    <field name="Objective-Owner">
      <value order="0">Matthew, Lindsay L (U451485)</value>
    </field>
    <field name="Objective-Path">
      <value order="0">Objective Global Folder:Food Standards Scotland File Plan:Administration:Corporate Governance:External Audit:Audit Assignments: External Audit (Food Standards Scotland):Local Authority Audit: South Ayrshire Council: Enforcement Actions: 2025-2026</value>
    </field>
    <field name="Objective-Parent">
      <value order="0">Local Authority Audit: South Ayrshire Council: Enforcement Actions: 2025-2026</value>
    </field>
    <field name="Objective-State">
      <value order="0">Published</value>
    </field>
    <field name="Objective-VersionId">
      <value order="0">vA84439442</value>
    </field>
    <field name="Objective-Version">
      <value order="0">1.0</value>
    </field>
    <field name="Objective-VersionNumber">
      <value order="0">1</value>
    </field>
    <field name="Objective-VersionComment">
      <value order="0"/>
    </field>
    <field name="Objective-FileNumber">
      <value order="0">AUD/7501</value>
    </field>
    <field name="Objective-Classification">
      <value order="0">OFFICIAL</value>
    </field>
    <field name="Objective-Caveats">
      <value order="0">Caveat for access to Food Standards Scotland</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field name="Objective-Shared By">
        <value order="0"/>
      </field>
      <field name="Objective-Access Conditions">
        <value order="0"/>
      </field>
      <field name="Objective-Access Status">
        <value order="0"/>
      </field>
      <field name="Objective-Date Open From">
        <value order="0"/>
      </field>
    </catalogue>
  </catalogues>
</metadata>
</file>

<file path=customXML/itemProps6.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89A391FA07554F9829E0D2C2726F4F" ma:contentTypeVersion="14" ma:contentTypeDescription="Create a new document." ma:contentTypeScope="" ma:versionID="b3bd3228060c62bc208ea6f277248baf">
  <xsd:schema xmlns:xsd="http://www.w3.org/2001/XMLSchema" xmlns:xs="http://www.w3.org/2001/XMLSchema" xmlns:p="http://schemas.microsoft.com/office/2006/metadata/properties" xmlns:ns2="f971851b-31fc-4c8a-bceb-d5f8e6b1d1bc" xmlns:ns3="7205395f-a9d4-4121-b9f2-f3a31068bfd5" targetNamespace="http://schemas.microsoft.com/office/2006/metadata/properties" ma:root="true" ma:fieldsID="b9b94e1f8ced8ed6125662dcf941a9c9" ns2:_="" ns3:_="">
    <xsd:import namespace="f971851b-31fc-4c8a-bceb-d5f8e6b1d1bc"/>
    <xsd:import namespace="7205395f-a9d4-4121-b9f2-f3a31068bfd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LengthInSecond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1851b-31fc-4c8a-bceb-d5f8e6b1d1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e6cb2f8b-7d4a-483f-b9cc-63950ad20842}" ma:internalName="TaxCatchAll" ma:showField="CatchAllData" ma:web="f971851b-31fc-4c8a-bceb-d5f8e6b1d1bc">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05395f-a9d4-4121-b9f2-f3a31068bfd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e673333-76d4-4305-ac4c-1be93cd646e3"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lcf76f155ced4ddcb4097134ff3c332f xmlns="7205395f-a9d4-4121-b9f2-f3a31068bfd5">
      <Terms xmlns="http://schemas.microsoft.com/office/infopath/2007/PartnerControls"/>
    </lcf76f155ced4ddcb4097134ff3c332f>
    <TaxCatchAll xmlns="f971851b-31fc-4c8a-bceb-d5f8e6b1d1bc" xsi:nil="true"/>
    <_dlc_DocId xmlns="f971851b-31fc-4c8a-bceb-d5f8e6b1d1bc">Y7AQNHN7YTDP-1409570643-55303</_dlc_DocId>
    <_dlc_DocIdUrl xmlns="f971851b-31fc-4c8a-bceb-d5f8e6b1d1bc">
      <Url>https://southayrshiregovuk.sharepoint.com/sites/EnvHealth/_layouts/15/DocIdRedir.aspx?ID=Y7AQNHN7YTDP-1409570643-55303</Url>
      <Description>Y7AQNHN7YTDP-1409570643-55303</Description>
    </_dlc_DocIdUrl>
  </documentManagement>
</p:properties>
</file>

<file path=customXml/itemProps1.xml><?xml version="1.0" encoding="utf-8"?>
<ds:datastoreItem xmlns:ds="http://schemas.openxmlformats.org/officeDocument/2006/customXml" ds:itemID="{C96A1BFD-3C09-4B66-AF60-7595558E3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71851b-31fc-4c8a-bceb-d5f8e6b1d1bc"/>
    <ds:schemaRef ds:uri="7205395f-a9d4-4121-b9f2-f3a31068b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29171B-BD70-4A7D-B316-5D19175EBAC6}">
  <ds:schemaRefs>
    <ds:schemaRef ds:uri="http://schemas.microsoft.com/sharepoint/events"/>
  </ds:schemaRefs>
</ds:datastoreItem>
</file>

<file path=customXml/itemProps4.xml><?xml version="1.0" encoding="utf-8"?>
<ds:datastoreItem xmlns:ds="http://schemas.openxmlformats.org/officeDocument/2006/customXml" ds:itemID="{9D53A75C-9DDB-443A-93B1-74BDFE849DFA}">
  <ds:schemaRefs>
    <ds:schemaRef ds:uri="http://schemas.microsoft.com/sharepoint/v3/contenttype/forms"/>
  </ds:schemaRefs>
</ds:datastoreItem>
</file>

<file path=customXml/itemProps5.xml><?xml version="1.0" encoding="utf-8"?>
<ds:datastoreItem xmlns:ds="http://schemas.openxmlformats.org/officeDocument/2006/customXml" ds:itemID="{56771139-131C-4449-9EF3-236810D37CD8}">
  <ds:schemaRefs>
    <ds:schemaRef ds:uri="8595806c-a27a-4530-8239-da17bfa8afe5"/>
    <ds:schemaRef ds:uri="d7803841-2d19-43b3-92a8-d0b25f54bd62"/>
    <ds:schemaRef ds:uri="ef75e3ab-2268-4b89-92a4-eefe8a0ee0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205395f-a9d4-4121-b9f2-f3a31068bfd5"/>
    <ds:schemaRef ds:uri="f971851b-31fc-4c8a-bceb-d5f8e6b1d1bc"/>
  </ds:schemaRefs>
</ds:datastoreItem>
</file>

<file path=docMetadata/LabelInfo.xml><?xml version="1.0" encoding="utf-8"?>
<clbl:labelList xmlns:clbl="http://schemas.microsoft.com/office/2020/mipLabelMetadata">
  <clbl:label id="{0ef77447-1083-4dec-b89f-27c765076840}" enabled="0" method="" siteId="{0ef77447-1083-4dec-b89f-27c765076840}" removed="1"/>
</clbl:labelList>
</file>

<file path=docProps/app.xml><?xml version="1.0" encoding="utf-8"?>
<Properties xmlns="http://schemas.openxmlformats.org/officeDocument/2006/extended-properties" xmlns:vt="http://schemas.openxmlformats.org/officeDocument/2006/docPropsVTypes">
  <Template>Wash up slides</Template>
  <TotalTime>509</TotalTime>
  <Words>2809</Words>
  <Application>Microsoft Office PowerPoint</Application>
  <PresentationFormat>Custom</PresentationFormat>
  <Paragraphs>414</Paragraphs>
  <Slides>15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Aptos</vt:lpstr>
      <vt:lpstr>Arial</vt:lpstr>
      <vt:lpstr>Arial Black</vt:lpstr>
      <vt:lpstr>Arial,Sans-Serif</vt:lpstr>
      <vt:lpstr>Calibri</vt:lpstr>
      <vt:lpstr>Times New Roman</vt:lpstr>
      <vt:lpstr>Office Theme</vt:lpstr>
      <vt:lpstr>1_Office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Scottish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Wilson R (Rich)</dc:creator>
  <cp:keywords/>
  <dc:description/>
  <cp:lastModifiedBy>Lindsay Matthew</cp:lastModifiedBy>
  <cp:revision>87</cp:revision>
  <cp:lastPrinted>2024-07-02T10:55:59Z</cp:lastPrinted>
  <dcterms:created xsi:type="dcterms:W3CDTF">2021-04-21T14:11:54Z</dcterms:created>
  <dcterms:modified xsi:type="dcterms:W3CDTF">2026-03-03T10:30:23Z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A55656339</vt:lpwstr>
  </property>
  <property fmtid="{D5CDD505-2E9C-101B-9397-08002B2CF9AE}" pid="4" name="Objective-Title">
    <vt:lpwstr>766 - South Ayrshire Council - Enforcement Actions Audit - Audit Findings Presentation Final Agreed</vt:lpwstr>
  </property>
  <property fmtid="{D5CDD505-2E9C-101B-9397-08002B2CF9AE}" pid="5" name="Objective-Description">
    <vt:lpwstr/>
  </property>
  <property fmtid="{D5CDD505-2E9C-101B-9397-08002B2CF9AE}" pid="6" name="Objective-CreationStamp">
    <vt:filetime>2026-03-04T12:54:10Z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2026-03-04T12:54:13Z</vt:filetime>
  </property>
  <property fmtid="{D5CDD505-2E9C-101B-9397-08002B2CF9AE}" pid="10" name="Objective-ModificationStamp">
    <vt:filetime>2026-03-04T12:54:13Z</vt:filetime>
  </property>
  <property fmtid="{D5CDD505-2E9C-101B-9397-08002B2CF9AE}" pid="11" name="Objective-Owner">
    <vt:lpwstr>Matthew, Lindsay L (U451485)</vt:lpwstr>
  </property>
  <property fmtid="{D5CDD505-2E9C-101B-9397-08002B2CF9AE}" pid="12" name="Objective-Path">
    <vt:lpwstr>Objective Global Folder:Food Standards Scotland File Plan:Administration:Corporate Governance:External Audit:Audit Assignments: External Audit (Food Standards Scotland):Local Authority Audit: South Ayrshire Council: Enforcement Actions: 2025-2026</vt:lpwstr>
  </property>
  <property fmtid="{D5CDD505-2E9C-101B-9397-08002B2CF9AE}" pid="13" name="Objective-Parent">
    <vt:lpwstr>Local Authority Audit: South Ayrshire Council: Enforcement Actions: 2025-2026</vt:lpwstr>
  </property>
  <property fmtid="{D5CDD505-2E9C-101B-9397-08002B2CF9AE}" pid="14" name="Objective-State">
    <vt:lpwstr>Published</vt:lpwstr>
  </property>
  <property fmtid="{D5CDD505-2E9C-101B-9397-08002B2CF9AE}" pid="15" name="Objective-VersionId">
    <vt:lpwstr>vA84439442</vt:lpwstr>
  </property>
  <property fmtid="{D5CDD505-2E9C-101B-9397-08002B2CF9AE}" pid="16" name="Objective-Version">
    <vt:lpwstr>1.0</vt:lpwstr>
  </property>
  <property fmtid="{D5CDD505-2E9C-101B-9397-08002B2CF9AE}" pid="17" name="Objective-VersionNumber">
    <vt:r8>1</vt:r8>
  </property>
  <property fmtid="{D5CDD505-2E9C-101B-9397-08002B2CF9AE}" pid="18" name="Objective-VersionComment">
    <vt:lpwstr/>
  </property>
  <property fmtid="{D5CDD505-2E9C-101B-9397-08002B2CF9AE}" pid="19" name="Objective-FileNumber">
    <vt:lpwstr>AUD/7501</vt:lpwstr>
  </property>
  <property fmtid="{D5CDD505-2E9C-101B-9397-08002B2CF9AE}" pid="20" name="Objective-Classification">
    <vt:lpwstr>OFFICIAL</vt:lpwstr>
  </property>
  <property fmtid="{D5CDD505-2E9C-101B-9397-08002B2CF9AE}" pid="21" name="Objective-Caveats">
    <vt:lpwstr>Caveat for access to Food Standards Scotland</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0x010100A289A391FA07554F9829E0D2C2726F4F</vt:lpwstr>
  </property>
  <property fmtid="{D5CDD505-2E9C-101B-9397-08002B2CF9AE}" pid="34" name="Objective-Required Redaction">
    <vt:lpwstr/>
  </property>
  <property fmtid="{D5CDD505-2E9C-101B-9397-08002B2CF9AE}" pid="35" name="MediaServiceImageTags">
    <vt:lpwstr/>
  </property>
  <property fmtid="{D5CDD505-2E9C-101B-9397-08002B2CF9AE}" pid="36" name="Objective-Shared By">
    <vt:lpwstr/>
  </property>
  <property fmtid="{D5CDD505-2E9C-101B-9397-08002B2CF9AE}" pid="37" name="Objective-Access Conditions">
    <vt:lpwstr/>
  </property>
  <property fmtid="{D5CDD505-2E9C-101B-9397-08002B2CF9AE}" pid="38" name="Objective-Access Status">
    <vt:lpwstr/>
  </property>
  <property fmtid="{D5CDD505-2E9C-101B-9397-08002B2CF9AE}" pid="39" name="Objective-Date Open From">
    <vt:lpwstr/>
  </property>
  <property fmtid="{D5CDD505-2E9C-101B-9397-08002B2CF9AE}" pid="40" name="_dlc_DocIdItemGuid">
    <vt:lpwstr>138b342e-568a-4302-b670-3298fd8c5b70</vt:lpwstr>
  </property>
</Properties>
</file>