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 id="2147483681" r:id="rId6"/>
  </p:sldMasterIdLst>
  <p:notesMasterIdLst>
    <p:notesMasterId r:id="rId22"/>
  </p:notesMasterIdLst>
  <p:sldIdLst>
    <p:sldId id="333" r:id="rId7"/>
    <p:sldId id="396" r:id="rId8"/>
    <p:sldId id="402" r:id="rId9"/>
    <p:sldId id="401" r:id="rId10"/>
    <p:sldId id="403" r:id="rId11"/>
    <p:sldId id="411" r:id="rId12"/>
    <p:sldId id="404" r:id="rId13"/>
    <p:sldId id="414" r:id="rId14"/>
    <p:sldId id="405" r:id="rId15"/>
    <p:sldId id="406" r:id="rId16"/>
    <p:sldId id="407" r:id="rId17"/>
    <p:sldId id="408" r:id="rId18"/>
    <p:sldId id="399" r:id="rId19"/>
    <p:sldId id="412" r:id="rId20"/>
    <p:sldId id="397" r:id="rId21"/>
  </p:sldIdLst>
  <p:sldSz cx="12193588" cy="9144000"/>
  <p:notesSz cx="6797675" cy="9928225"/>
  <p:defaultTextStyle>
    <a:defPPr>
      <a:defRPr lang="en-US"/>
    </a:defPPr>
    <a:lvl1pPr marL="0" algn="l" defTabSz="512064" rtl="0" eaLnBrk="1" latinLnBrk="0" hangingPunct="1">
      <a:defRPr sz="2016" kern="1200">
        <a:solidFill>
          <a:schemeClr val="tx1"/>
        </a:solidFill>
        <a:latin typeface="+mn-lt"/>
        <a:ea typeface="+mn-ea"/>
        <a:cs typeface="+mn-cs"/>
      </a:defRPr>
    </a:lvl1pPr>
    <a:lvl2pPr marL="512064" algn="l" defTabSz="512064" rtl="0" eaLnBrk="1" latinLnBrk="0" hangingPunct="1">
      <a:defRPr sz="2016" kern="1200">
        <a:solidFill>
          <a:schemeClr val="tx1"/>
        </a:solidFill>
        <a:latin typeface="+mn-lt"/>
        <a:ea typeface="+mn-ea"/>
        <a:cs typeface="+mn-cs"/>
      </a:defRPr>
    </a:lvl2pPr>
    <a:lvl3pPr marL="1024128" algn="l" defTabSz="512064" rtl="0" eaLnBrk="1" latinLnBrk="0" hangingPunct="1">
      <a:defRPr sz="2016" kern="1200">
        <a:solidFill>
          <a:schemeClr val="tx1"/>
        </a:solidFill>
        <a:latin typeface="+mn-lt"/>
        <a:ea typeface="+mn-ea"/>
        <a:cs typeface="+mn-cs"/>
      </a:defRPr>
    </a:lvl3pPr>
    <a:lvl4pPr marL="1536192" algn="l" defTabSz="512064" rtl="0" eaLnBrk="1" latinLnBrk="0" hangingPunct="1">
      <a:defRPr sz="2016" kern="1200">
        <a:solidFill>
          <a:schemeClr val="tx1"/>
        </a:solidFill>
        <a:latin typeface="+mn-lt"/>
        <a:ea typeface="+mn-ea"/>
        <a:cs typeface="+mn-cs"/>
      </a:defRPr>
    </a:lvl4pPr>
    <a:lvl5pPr marL="2048256" algn="l" defTabSz="512064" rtl="0" eaLnBrk="1" latinLnBrk="0" hangingPunct="1">
      <a:defRPr sz="2016" kern="1200">
        <a:solidFill>
          <a:schemeClr val="tx1"/>
        </a:solidFill>
        <a:latin typeface="+mn-lt"/>
        <a:ea typeface="+mn-ea"/>
        <a:cs typeface="+mn-cs"/>
      </a:defRPr>
    </a:lvl5pPr>
    <a:lvl6pPr marL="2560320" algn="l" defTabSz="512064" rtl="0" eaLnBrk="1" latinLnBrk="0" hangingPunct="1">
      <a:defRPr sz="2016" kern="1200">
        <a:solidFill>
          <a:schemeClr val="tx1"/>
        </a:solidFill>
        <a:latin typeface="+mn-lt"/>
        <a:ea typeface="+mn-ea"/>
        <a:cs typeface="+mn-cs"/>
      </a:defRPr>
    </a:lvl6pPr>
    <a:lvl7pPr marL="3072384" algn="l" defTabSz="512064" rtl="0" eaLnBrk="1" latinLnBrk="0" hangingPunct="1">
      <a:defRPr sz="2016" kern="1200">
        <a:solidFill>
          <a:schemeClr val="tx1"/>
        </a:solidFill>
        <a:latin typeface="+mn-lt"/>
        <a:ea typeface="+mn-ea"/>
        <a:cs typeface="+mn-cs"/>
      </a:defRPr>
    </a:lvl7pPr>
    <a:lvl8pPr marL="3584448" algn="l" defTabSz="512064" rtl="0" eaLnBrk="1" latinLnBrk="0" hangingPunct="1">
      <a:defRPr sz="2016" kern="1200">
        <a:solidFill>
          <a:schemeClr val="tx1"/>
        </a:solidFill>
        <a:latin typeface="+mn-lt"/>
        <a:ea typeface="+mn-ea"/>
        <a:cs typeface="+mn-cs"/>
      </a:defRPr>
    </a:lvl8pPr>
    <a:lvl9pPr marL="4096512" algn="l" defTabSz="512064"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amp; Diagrams" id="{9891E6D9-4824-4F26-AFB4-D2EEC684DD08}">
          <p14:sldIdLst>
            <p14:sldId id="333"/>
            <p14:sldId id="396"/>
            <p14:sldId id="402"/>
            <p14:sldId id="401"/>
            <p14:sldId id="403"/>
            <p14:sldId id="411"/>
            <p14:sldId id="404"/>
            <p14:sldId id="414"/>
            <p14:sldId id="405"/>
            <p14:sldId id="406"/>
            <p14:sldId id="407"/>
            <p14:sldId id="408"/>
            <p14:sldId id="399"/>
            <p14:sldId id="412"/>
            <p14:sldId id="397"/>
          </p14:sldIdLst>
        </p14:section>
        <p14:section name="Tools and Templates" id="{461D3064-4FBF-41A2-BB7F-2AC03A401E23}">
          <p14:sldIdLst/>
        </p14:section>
      </p14:sectionLst>
    </p:ex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4EC04-8FF5-C1D5-4BD3-EDBB8D2D26A5}" name="Neil Douglas" initials="ND" userId="S::Neil.Douglas@fss.scot::f2d07364-ef79-4abd-8d5c-13cfdc56cb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meda-Hodge T (Tanya)" initials="OT(" lastIdx="51" clrIdx="0">
    <p:extLst>
      <p:ext uri="{19B8F6BF-5375-455C-9EA6-DF929625EA0E}">
        <p15:presenceInfo xmlns:p15="http://schemas.microsoft.com/office/powerpoint/2012/main" userId="S-1-5-21-765483983-692928010-316617838-332464" providerId="AD"/>
      </p:ext>
    </p:extLst>
  </p:cmAuthor>
  <p:cmAuthor id="2" name="Darren Grimes" initials="DG" lastIdx="10" clrIdx="1">
    <p:extLst>
      <p:ext uri="{19B8F6BF-5375-455C-9EA6-DF929625EA0E}">
        <p15:presenceInfo xmlns:p15="http://schemas.microsoft.com/office/powerpoint/2012/main" userId="S::darren.grimes@theapsgroup.com::d0f171b2-caa0-414b-84fb-340ba9c4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357"/>
    <a:srgbClr val="332A57"/>
    <a:srgbClr val="3D2A54"/>
    <a:srgbClr val="71CC98"/>
    <a:srgbClr val="607875"/>
    <a:srgbClr val="949300"/>
    <a:srgbClr val="3F2A56"/>
    <a:srgbClr val="A15A95"/>
    <a:srgbClr val="009CBD"/>
    <a:srgbClr val="BABD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794" y="96"/>
      </p:cViewPr>
      <p:guideLst>
        <p:guide orient="horz" pos="2880"/>
        <p:guide pos="3841"/>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viewProps" Target="viewProps.xml" Id="rId25"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presProps" Target="presProps.xml" Id="rId24"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commentAuthors" Target="commentAuthors.xml" Id="rId23" /><Relationship Type="http://schemas.microsoft.com/office/2018/10/relationships/authors" Target="authors.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notesMaster" Target="notesMasters/notesMaster1.xml" Id="rId22" /><Relationship Type="http://schemas.openxmlformats.org/officeDocument/2006/relationships/tableStyles" Target="tableStyles.xml" Id="rId27" /><Relationship Type="http://schemas.openxmlformats.org/officeDocument/2006/relationships/customXml" Target="/customXML/item5.xml" Id="R60bf31a3bf90454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E957C8-3717-426F-908C-055DE6E9CADD}" type="datetimeFigureOut">
              <a:rPr lang="en-GB" smtClean="0"/>
              <a:t>16/12/2025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BC431D-86E7-4FF9-B33E-04F39A2A138C}" type="slidenum">
              <a:rPr lang="en-GB" smtClean="0"/>
              <a:t>‹#›</a:t>
            </a:fld>
            <a:endParaRPr lang="en-GB"/>
          </a:p>
        </p:txBody>
      </p:sp>
    </p:spTree>
    <p:extLst>
      <p:ext uri="{BB962C8B-B14F-4D97-AF65-F5344CB8AC3E}">
        <p14:creationId xmlns:p14="http://schemas.microsoft.com/office/powerpoint/2010/main" val="788567059"/>
      </p:ext>
    </p:extLst>
  </p:cSld>
  <p:clrMap bg1="lt1" tx1="dk1" bg2="lt2" tx2="dk2" accent1="accent1" accent2="accent2" accent3="accent3" accent4="accent4" accent5="accent5" accent6="accent6" hlink="hlink" folHlink="folHlink"/>
  <p:notesStyle>
    <a:lvl1pPr marL="0" algn="l" defTabSz="1024128" rtl="0" eaLnBrk="1" latinLnBrk="0" hangingPunct="1">
      <a:defRPr sz="1344" kern="1200">
        <a:solidFill>
          <a:schemeClr val="tx1"/>
        </a:solidFill>
        <a:latin typeface="+mn-lt"/>
        <a:ea typeface="+mn-ea"/>
        <a:cs typeface="+mn-cs"/>
      </a:defRPr>
    </a:lvl1pPr>
    <a:lvl2pPr marL="512064" algn="l" defTabSz="1024128" rtl="0" eaLnBrk="1" latinLnBrk="0" hangingPunct="1">
      <a:defRPr sz="1344" kern="1200">
        <a:solidFill>
          <a:schemeClr val="tx1"/>
        </a:solidFill>
        <a:latin typeface="+mn-lt"/>
        <a:ea typeface="+mn-ea"/>
        <a:cs typeface="+mn-cs"/>
      </a:defRPr>
    </a:lvl2pPr>
    <a:lvl3pPr marL="1024128" algn="l" defTabSz="1024128" rtl="0" eaLnBrk="1" latinLnBrk="0" hangingPunct="1">
      <a:defRPr sz="1344" kern="1200">
        <a:solidFill>
          <a:schemeClr val="tx1"/>
        </a:solidFill>
        <a:latin typeface="+mn-lt"/>
        <a:ea typeface="+mn-ea"/>
        <a:cs typeface="+mn-cs"/>
      </a:defRPr>
    </a:lvl3pPr>
    <a:lvl4pPr marL="1536192" algn="l" defTabSz="1024128" rtl="0" eaLnBrk="1" latinLnBrk="0" hangingPunct="1">
      <a:defRPr sz="1344" kern="1200">
        <a:solidFill>
          <a:schemeClr val="tx1"/>
        </a:solidFill>
        <a:latin typeface="+mn-lt"/>
        <a:ea typeface="+mn-ea"/>
        <a:cs typeface="+mn-cs"/>
      </a:defRPr>
    </a:lvl4pPr>
    <a:lvl5pPr marL="2048256" algn="l" defTabSz="1024128" rtl="0" eaLnBrk="1" latinLnBrk="0" hangingPunct="1">
      <a:defRPr sz="1344" kern="1200">
        <a:solidFill>
          <a:schemeClr val="tx1"/>
        </a:solidFill>
        <a:latin typeface="+mn-lt"/>
        <a:ea typeface="+mn-ea"/>
        <a:cs typeface="+mn-cs"/>
      </a:defRPr>
    </a:lvl5pPr>
    <a:lvl6pPr marL="2560320" algn="l" defTabSz="1024128" rtl="0" eaLnBrk="1" latinLnBrk="0" hangingPunct="1">
      <a:defRPr sz="1344" kern="1200">
        <a:solidFill>
          <a:schemeClr val="tx1"/>
        </a:solidFill>
        <a:latin typeface="+mn-lt"/>
        <a:ea typeface="+mn-ea"/>
        <a:cs typeface="+mn-cs"/>
      </a:defRPr>
    </a:lvl6pPr>
    <a:lvl7pPr marL="3072384" algn="l" defTabSz="1024128" rtl="0" eaLnBrk="1" latinLnBrk="0" hangingPunct="1">
      <a:defRPr sz="1344" kern="1200">
        <a:solidFill>
          <a:schemeClr val="tx1"/>
        </a:solidFill>
        <a:latin typeface="+mn-lt"/>
        <a:ea typeface="+mn-ea"/>
        <a:cs typeface="+mn-cs"/>
      </a:defRPr>
    </a:lvl7pPr>
    <a:lvl8pPr marL="3584448" algn="l" defTabSz="1024128" rtl="0" eaLnBrk="1" latinLnBrk="0" hangingPunct="1">
      <a:defRPr sz="1344" kern="1200">
        <a:solidFill>
          <a:schemeClr val="tx1"/>
        </a:solidFill>
        <a:latin typeface="+mn-lt"/>
        <a:ea typeface="+mn-ea"/>
        <a:cs typeface="+mn-cs"/>
      </a:defRPr>
    </a:lvl8pPr>
    <a:lvl9pPr marL="4096512" algn="l" defTabSz="102412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2</a:t>
            </a:fld>
            <a:endParaRPr lang="en-GB"/>
          </a:p>
        </p:txBody>
      </p:sp>
    </p:spTree>
    <p:extLst>
      <p:ext uri="{BB962C8B-B14F-4D97-AF65-F5344CB8AC3E}">
        <p14:creationId xmlns:p14="http://schemas.microsoft.com/office/powerpoint/2010/main" val="8488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12</a:t>
            </a:fld>
            <a:endParaRPr lang="en-GB"/>
          </a:p>
        </p:txBody>
      </p:sp>
    </p:spTree>
    <p:extLst>
      <p:ext uri="{BB962C8B-B14F-4D97-AF65-F5344CB8AC3E}">
        <p14:creationId xmlns:p14="http://schemas.microsoft.com/office/powerpoint/2010/main" val="28860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13</a:t>
            </a:fld>
            <a:endParaRPr lang="en-GB"/>
          </a:p>
        </p:txBody>
      </p:sp>
    </p:spTree>
    <p:extLst>
      <p:ext uri="{BB962C8B-B14F-4D97-AF65-F5344CB8AC3E}">
        <p14:creationId xmlns:p14="http://schemas.microsoft.com/office/powerpoint/2010/main" val="407885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14</a:t>
            </a:fld>
            <a:endParaRPr lang="en-GB"/>
          </a:p>
        </p:txBody>
      </p:sp>
    </p:spTree>
    <p:extLst>
      <p:ext uri="{BB962C8B-B14F-4D97-AF65-F5344CB8AC3E}">
        <p14:creationId xmlns:p14="http://schemas.microsoft.com/office/powerpoint/2010/main" val="15769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15</a:t>
            </a:fld>
            <a:endParaRPr lang="en-GB"/>
          </a:p>
        </p:txBody>
      </p:sp>
    </p:spTree>
    <p:extLst>
      <p:ext uri="{BB962C8B-B14F-4D97-AF65-F5344CB8AC3E}">
        <p14:creationId xmlns:p14="http://schemas.microsoft.com/office/powerpoint/2010/main" val="349010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3</a:t>
            </a:fld>
            <a:endParaRPr lang="en-GB"/>
          </a:p>
        </p:txBody>
      </p:sp>
    </p:spTree>
    <p:extLst>
      <p:ext uri="{BB962C8B-B14F-4D97-AF65-F5344CB8AC3E}">
        <p14:creationId xmlns:p14="http://schemas.microsoft.com/office/powerpoint/2010/main" val="27050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4</a:t>
            </a:fld>
            <a:endParaRPr lang="en-GB"/>
          </a:p>
        </p:txBody>
      </p:sp>
    </p:spTree>
    <p:extLst>
      <p:ext uri="{BB962C8B-B14F-4D97-AF65-F5344CB8AC3E}">
        <p14:creationId xmlns:p14="http://schemas.microsoft.com/office/powerpoint/2010/main" val="21835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5</a:t>
            </a:fld>
            <a:endParaRPr lang="en-GB"/>
          </a:p>
        </p:txBody>
      </p:sp>
    </p:spTree>
    <p:extLst>
      <p:ext uri="{BB962C8B-B14F-4D97-AF65-F5344CB8AC3E}">
        <p14:creationId xmlns:p14="http://schemas.microsoft.com/office/powerpoint/2010/main" val="293052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512064" rtl="0" eaLnBrk="1" fontAlgn="auto" latinLnBrk="0" hangingPunct="1">
              <a:lnSpc>
                <a:spcPct val="100000"/>
              </a:lnSpc>
              <a:spcBef>
                <a:spcPts val="0"/>
              </a:spcBef>
              <a:spcAft>
                <a:spcPts val="0"/>
              </a:spcAft>
              <a:buClrTx/>
              <a:buSzTx/>
              <a:buFontTx/>
              <a:buNone/>
              <a:tabLst/>
              <a:defRPr/>
            </a:pPr>
            <a:fld id="{34BC431D-86E7-4FF9-B33E-04F39A2A1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206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5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7</a:t>
            </a:fld>
            <a:endParaRPr lang="en-GB"/>
          </a:p>
        </p:txBody>
      </p:sp>
    </p:spTree>
    <p:extLst>
      <p:ext uri="{BB962C8B-B14F-4D97-AF65-F5344CB8AC3E}">
        <p14:creationId xmlns:p14="http://schemas.microsoft.com/office/powerpoint/2010/main" val="18835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9</a:t>
            </a:fld>
            <a:endParaRPr lang="en-GB"/>
          </a:p>
        </p:txBody>
      </p:sp>
    </p:spTree>
    <p:extLst>
      <p:ext uri="{BB962C8B-B14F-4D97-AF65-F5344CB8AC3E}">
        <p14:creationId xmlns:p14="http://schemas.microsoft.com/office/powerpoint/2010/main" val="334117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10</a:t>
            </a:fld>
            <a:endParaRPr lang="en-GB"/>
          </a:p>
        </p:txBody>
      </p:sp>
    </p:spTree>
    <p:extLst>
      <p:ext uri="{BB962C8B-B14F-4D97-AF65-F5344CB8AC3E}">
        <p14:creationId xmlns:p14="http://schemas.microsoft.com/office/powerpoint/2010/main" val="158195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11</a:t>
            </a:fld>
            <a:endParaRPr lang="en-GB"/>
          </a:p>
        </p:txBody>
      </p:sp>
    </p:spTree>
    <p:extLst>
      <p:ext uri="{BB962C8B-B14F-4D97-AF65-F5344CB8AC3E}">
        <p14:creationId xmlns:p14="http://schemas.microsoft.com/office/powerpoint/2010/main" val="40740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4095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5" name="Content Placeholder 4">
            <a:extLst>
              <a:ext uri="{FF2B5EF4-FFF2-40B4-BE49-F238E27FC236}">
                <a16:creationId xmlns:a16="http://schemas.microsoft.com/office/drawing/2014/main" id="{D176222C-26DC-1743-BB90-8258ACA9D4F2}"/>
              </a:ext>
            </a:extLst>
          </p:cNvPr>
          <p:cNvSpPr>
            <a:spLocks noGrp="1"/>
          </p:cNvSpPr>
          <p:nvPr>
            <p:ph sz="quarter" idx="15"/>
          </p:nvPr>
        </p:nvSpPr>
        <p:spPr>
          <a:xfrm>
            <a:off x="546172" y="3153834"/>
            <a:ext cx="11137828" cy="4466167"/>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3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p:nvPr>
        </p:nvSpPr>
        <p:spPr>
          <a:xfrm>
            <a:off x="536645" y="3153833"/>
            <a:ext cx="6278493" cy="4506384"/>
          </a:xfrm>
        </p:spPr>
        <p:txBody>
          <a:bodyPr/>
          <a:lstStyle>
            <a:lvl1pPr marL="0" indent="0" fontAlgn="t">
              <a:spcBef>
                <a:spcPts val="0"/>
              </a:spcBef>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1076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p:nvPr>
        </p:nvSpPr>
        <p:spPr>
          <a:xfrm>
            <a:off x="546171" y="3153834"/>
            <a:ext cx="6283254" cy="4559300"/>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4225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277626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89493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96940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657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8062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6309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45129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130273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4699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126113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4556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9513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44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280223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7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4225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65066465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005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Date:</a:t>
            </a:r>
            <a:endParaRPr lang="en-US" dirty="0"/>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dirty="0"/>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14035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Date:</a:t>
            </a:r>
            <a:endParaRPr lang="en-US" dirty="0"/>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dirty="0"/>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99933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dirty="0"/>
              <a:t>Presentation</a:t>
            </a:r>
            <a:br>
              <a:rPr lang="en-GB" dirty="0"/>
            </a:br>
            <a:r>
              <a:rPr lang="en-GB" dirty="0"/>
              <a:t>Title</a:t>
            </a:r>
            <a:endParaRPr lang="en-US" dirty="0"/>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dirty="0"/>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3368018987"/>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dirty="0"/>
              <a:t>Presentation</a:t>
            </a:r>
            <a:br>
              <a:rPr lang="en-GB" dirty="0"/>
            </a:br>
            <a:r>
              <a:rPr lang="en-GB" dirty="0"/>
              <a:t>Title</a:t>
            </a:r>
            <a:endParaRPr lang="en-US" dirty="0"/>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dirty="0"/>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4116677716"/>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hasCustomPrompt="1"/>
          </p:nvPr>
        </p:nvSpPr>
        <p:spPr>
          <a:xfrm>
            <a:off x="546861" y="3088402"/>
            <a:ext cx="11093378" cy="5088189"/>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563050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hasCustomPrompt="1"/>
          </p:nvPr>
        </p:nvSpPr>
        <p:spPr>
          <a:xfrm>
            <a:off x="546171" y="3075518"/>
            <a:ext cx="11093308" cy="5061317"/>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3452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hasCustomPrompt="1"/>
          </p:nvPr>
        </p:nvSpPr>
        <p:spPr>
          <a:xfrm>
            <a:off x="557285" y="3048000"/>
            <a:ext cx="11063141" cy="508883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47889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hasCustomPrompt="1"/>
          </p:nvPr>
        </p:nvSpPr>
        <p:spPr>
          <a:xfrm>
            <a:off x="546171" y="3048002"/>
            <a:ext cx="11064729" cy="510208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11488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86675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2" name="Content Placeholder 4">
            <a:extLst>
              <a:ext uri="{FF2B5EF4-FFF2-40B4-BE49-F238E27FC236}">
                <a16:creationId xmlns:a16="http://schemas.microsoft.com/office/drawing/2014/main" id="{D2FCC6F4-7DC9-1110-47FE-9AA34E2FC848}"/>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3979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3427156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hasCustomPrompt="1"/>
          </p:nvPr>
        </p:nvSpPr>
        <p:spPr>
          <a:xfrm>
            <a:off x="536645" y="3153833"/>
            <a:ext cx="6278493" cy="4506384"/>
          </a:xfrm>
        </p:spPr>
        <p:txBody>
          <a:bodyPr/>
          <a:lstStyle>
            <a:lvl1pPr marL="0" indent="0" fontAlgn="t">
              <a:spcBef>
                <a:spcPts val="0"/>
              </a:spcBef>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dirty="0"/>
              <a:t>Edit text styles</a:t>
            </a:r>
          </a:p>
          <a:p>
            <a:pPr lvl="1"/>
            <a:r>
              <a:rPr lang="en-US" dirty="0"/>
              <a:t>Second Master level</a:t>
            </a:r>
          </a:p>
          <a:p>
            <a:pPr lvl="2"/>
            <a:r>
              <a:rPr lang="en-US" dirty="0"/>
              <a:t>Third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72472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hasCustomPrompt="1"/>
          </p:nvPr>
        </p:nvSpPr>
        <p:spPr>
          <a:xfrm>
            <a:off x="546171" y="3153834"/>
            <a:ext cx="6283254" cy="4559300"/>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1655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39050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3992385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147065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3789788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763027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96998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683964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42410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p:nvPr>
        </p:nvSpPr>
        <p:spPr>
          <a:xfrm>
            <a:off x="546861" y="3088402"/>
            <a:ext cx="11093378" cy="5088189"/>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97636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668872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2786051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381255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1744057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090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702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dirty="0"/>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4230603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63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425656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71" y="3075518"/>
            <a:ext cx="11093308" cy="5061317"/>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1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p:nvPr>
        </p:nvSpPr>
        <p:spPr>
          <a:xfrm>
            <a:off x="557285" y="3048000"/>
            <a:ext cx="11063141" cy="508883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12045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p:nvPr>
        </p:nvSpPr>
        <p:spPr>
          <a:xfrm>
            <a:off x="546171" y="3048002"/>
            <a:ext cx="11064729" cy="510208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32470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p:nvPr>
        </p:nvSpPr>
        <p:spPr>
          <a:xfrm>
            <a:off x="546171" y="3166535"/>
            <a:ext cx="10878185" cy="4002893"/>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634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03783544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50" r:id="rId3"/>
    <p:sldLayoutId id="2147483670" r:id="rId4"/>
    <p:sldLayoutId id="2147483655" r:id="rId5"/>
    <p:sldLayoutId id="2147483671" r:id="rId6"/>
    <p:sldLayoutId id="2147483668" r:id="rId7"/>
    <p:sldLayoutId id="2147483672" r:id="rId8"/>
    <p:sldLayoutId id="2147483663" r:id="rId9"/>
    <p:sldLayoutId id="2147483673" r:id="rId10"/>
    <p:sldLayoutId id="2147483674" r:id="rId11"/>
    <p:sldLayoutId id="2147483664" r:id="rId12"/>
    <p:sldLayoutId id="2147483651" r:id="rId13"/>
    <p:sldLayoutId id="2147483675" r:id="rId14"/>
    <p:sldLayoutId id="2147483666" r:id="rId15"/>
    <p:sldLayoutId id="2147483676" r:id="rId16"/>
    <p:sldLayoutId id="2147483665" r:id="rId17"/>
    <p:sldLayoutId id="2147483677" r:id="rId18"/>
    <p:sldLayoutId id="2147483667" r:id="rId19"/>
    <p:sldLayoutId id="2147483678" r:id="rId20"/>
    <p:sldLayoutId id="2147483679" r:id="rId21"/>
    <p:sldLayoutId id="2147483680" r:id="rId22"/>
    <p:sldLayoutId id="2147483652" r:id="rId23"/>
    <p:sldLayoutId id="2147483653" r:id="rId24"/>
    <p:sldLayoutId id="2147483654" r:id="rId25"/>
    <p:sldLayoutId id="2147483656" r:id="rId26"/>
    <p:sldLayoutId id="2147483657" r:id="rId27"/>
    <p:sldLayoutId id="2147483658" r:id="rId28"/>
    <p:sldLayoutId id="2147483659"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t>‹#›</a:t>
            </a:fld>
            <a:endParaRPr lang="en-US" dirty="0"/>
          </a:p>
        </p:txBody>
      </p:sp>
    </p:spTree>
    <p:extLst>
      <p:ext uri="{BB962C8B-B14F-4D97-AF65-F5344CB8AC3E}">
        <p14:creationId xmlns:p14="http://schemas.microsoft.com/office/powerpoint/2010/main" val="21422352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7FD4EA-DD02-DC44-B20C-B66E4E29EAC1}"/>
              </a:ext>
            </a:extLst>
          </p:cNvPr>
          <p:cNvSpPr>
            <a:spLocks noGrp="1"/>
          </p:cNvSpPr>
          <p:nvPr>
            <p:ph type="body" sz="quarter" idx="14"/>
          </p:nvPr>
        </p:nvSpPr>
        <p:spPr>
          <a:xfrm>
            <a:off x="186470" y="2906613"/>
            <a:ext cx="6353671" cy="323165"/>
          </a:xfrm>
        </p:spPr>
        <p:txBody>
          <a:bodyPr vert="horz" wrap="square" lIns="0" tIns="45720" rIns="91440" bIns="45720" rtlCol="0" anchor="t">
            <a:spAutoFit/>
          </a:bodyPr>
          <a:lstStyle/>
          <a:p>
            <a:r>
              <a:rPr lang="en-US" dirty="0">
                <a:latin typeface="Arial"/>
                <a:cs typeface="Arial"/>
              </a:rPr>
              <a:t>Date: October – December 2025</a:t>
            </a:r>
          </a:p>
        </p:txBody>
      </p:sp>
      <p:sp>
        <p:nvSpPr>
          <p:cNvPr id="10" name="Text Placeholder 9">
            <a:extLst>
              <a:ext uri="{FF2B5EF4-FFF2-40B4-BE49-F238E27FC236}">
                <a16:creationId xmlns:a16="http://schemas.microsoft.com/office/drawing/2014/main" id="{B88E183F-3E5B-CB4D-8DDE-46E42D4B429F}"/>
              </a:ext>
            </a:extLst>
          </p:cNvPr>
          <p:cNvSpPr>
            <a:spLocks noGrp="1"/>
          </p:cNvSpPr>
          <p:nvPr>
            <p:ph type="body" sz="quarter" idx="16"/>
          </p:nvPr>
        </p:nvSpPr>
        <p:spPr>
          <a:xfrm>
            <a:off x="186470" y="3221056"/>
            <a:ext cx="6931880" cy="323165"/>
          </a:xfrm>
        </p:spPr>
        <p:txBody>
          <a:bodyPr/>
          <a:lstStyle/>
          <a:p>
            <a:r>
              <a:rPr lang="en-GB" dirty="0"/>
              <a:t>Audit Assurance Division</a:t>
            </a:r>
            <a:r>
              <a:rPr lang="en-US" dirty="0"/>
              <a:t> </a:t>
            </a:r>
          </a:p>
        </p:txBody>
      </p:sp>
      <p:sp>
        <p:nvSpPr>
          <p:cNvPr id="3" name="Title 2">
            <a:extLst>
              <a:ext uri="{FF2B5EF4-FFF2-40B4-BE49-F238E27FC236}">
                <a16:creationId xmlns:a16="http://schemas.microsoft.com/office/drawing/2014/main" id="{53C01EAD-B414-2E55-13D2-C8CDDC3DC6C9}"/>
              </a:ext>
            </a:extLst>
          </p:cNvPr>
          <p:cNvSpPr>
            <a:spLocks noGrp="1"/>
          </p:cNvSpPr>
          <p:nvPr>
            <p:ph type="title" idx="4294967295"/>
          </p:nvPr>
        </p:nvSpPr>
        <p:spPr>
          <a:xfrm>
            <a:off x="609680" y="-1524000"/>
            <a:ext cx="10974229" cy="1524000"/>
          </a:xfrm>
        </p:spPr>
        <p:txBody>
          <a:bodyPr vert="horz" lIns="91440" tIns="45720" rIns="91440" bIns="45720" rtlCol="0" anchor="b">
            <a:normAutofit/>
          </a:bodyPr>
          <a:lstStyle/>
          <a:p>
            <a:r>
              <a:rPr lang="en-GB" dirty="0"/>
              <a:t>Title slide</a:t>
            </a:r>
          </a:p>
        </p:txBody>
      </p:sp>
      <p:sp>
        <p:nvSpPr>
          <p:cNvPr id="6" name="TextBox 5">
            <a:extLst>
              <a:ext uri="{FF2B5EF4-FFF2-40B4-BE49-F238E27FC236}">
                <a16:creationId xmlns:a16="http://schemas.microsoft.com/office/drawing/2014/main" id="{19DFC6A2-7302-3C69-B221-C86E542D510E}"/>
              </a:ext>
            </a:extLst>
          </p:cNvPr>
          <p:cNvSpPr txBox="1"/>
          <p:nvPr/>
        </p:nvSpPr>
        <p:spPr>
          <a:xfrm>
            <a:off x="2933700" y="-100707"/>
            <a:ext cx="7937500" cy="1787541"/>
          </a:xfrm>
          <a:prstGeom prst="rect">
            <a:avLst/>
          </a:prstGeom>
          <a:noFill/>
        </p:spPr>
        <p:txBody>
          <a:bodyPr wrap="square" rtlCol="0">
            <a:spAutoFit/>
          </a:bodyPr>
          <a:lstStyle/>
          <a:p>
            <a:pPr marL="0" marR="0" lvl="0" indent="0" algn="ctr" defTabSz="512064" rtl="0" eaLnBrk="1" fontAlgn="auto" latinLnBrk="0" hangingPunct="1">
              <a:lnSpc>
                <a:spcPct val="100000"/>
              </a:lnSpc>
              <a:spcBef>
                <a:spcPts val="0"/>
              </a:spcBef>
              <a:spcAft>
                <a:spcPts val="0"/>
              </a:spcAft>
              <a:buClrTx/>
              <a:buSzTx/>
              <a:buFontTx/>
              <a:buNone/>
              <a:tabLst/>
              <a:defRPr/>
            </a:pPr>
            <a:endParaRPr kumimoji="0" lang="en-GB" sz="2016"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panose="020B0604020202020204" pitchFamily="34" charset="0"/>
              </a:rPr>
              <a:t>Local Authority                             Food Law Enforcement Actions Audit 2025 - 26</a:t>
            </a:r>
          </a:p>
        </p:txBody>
      </p:sp>
      <p:sp>
        <p:nvSpPr>
          <p:cNvPr id="7" name="TextBox 6">
            <a:extLst>
              <a:ext uri="{FF2B5EF4-FFF2-40B4-BE49-F238E27FC236}">
                <a16:creationId xmlns:a16="http://schemas.microsoft.com/office/drawing/2014/main" id="{88899BE6-C708-19CD-A4B1-AA4F0E5FE0C9}"/>
              </a:ext>
            </a:extLst>
          </p:cNvPr>
          <p:cNvSpPr txBox="1"/>
          <p:nvPr/>
        </p:nvSpPr>
        <p:spPr>
          <a:xfrm>
            <a:off x="3543300" y="1833587"/>
            <a:ext cx="6718300" cy="1015663"/>
          </a:xfrm>
          <a:prstGeom prst="rect">
            <a:avLst/>
          </a:prstGeom>
          <a:noFill/>
        </p:spPr>
        <p:txBody>
          <a:bodyPr wrap="square" lIns="91440" tIns="45720" rIns="91440" bIns="45720" rtlCol="0" anchor="t">
            <a:spAutoFit/>
          </a:bodyPr>
          <a:lstStyle/>
          <a:p>
            <a:pPr algn="ctr">
              <a:defRPr/>
            </a:pPr>
            <a:r>
              <a:rPr kumimoji="0" lang="en-GB" sz="3000" b="1" i="0" u="none" strike="noStrike" kern="1200" cap="none" spc="0" normalizeH="0" baseline="0" noProof="0" dirty="0">
                <a:ln>
                  <a:noFill/>
                </a:ln>
                <a:solidFill>
                  <a:prstClr val="white"/>
                </a:solidFill>
                <a:effectLst/>
                <a:uLnTx/>
                <a:uFillTx/>
                <a:latin typeface="Arial Black"/>
                <a:cs typeface="Arial"/>
              </a:rPr>
              <a:t>Presentation of Audit Findings </a:t>
            </a:r>
            <a:endParaRPr lang="en-GB" sz="3000" b="1" dirty="0">
              <a:solidFill>
                <a:prstClr val="white"/>
              </a:solidFill>
              <a:latin typeface="Arial Black"/>
              <a:cs typeface="Arial"/>
            </a:endParaRPr>
          </a:p>
          <a:p>
            <a:pPr algn="ctr">
              <a:defRPr/>
            </a:pPr>
            <a:r>
              <a:rPr kumimoji="0" lang="en-GB" sz="3000" b="1" i="0" u="none" strike="noStrike" kern="1200" cap="none" spc="0" normalizeH="0" baseline="0" noProof="0" dirty="0">
                <a:ln>
                  <a:noFill/>
                </a:ln>
                <a:solidFill>
                  <a:prstClr val="white"/>
                </a:solidFill>
                <a:effectLst/>
                <a:uLnTx/>
                <a:uFillTx/>
                <a:latin typeface="Arial Black"/>
                <a:cs typeface="Arial"/>
              </a:rPr>
              <a:t>– </a:t>
            </a:r>
            <a:r>
              <a:rPr lang="en-GB" sz="3000" b="1" dirty="0">
                <a:solidFill>
                  <a:prstClr val="white"/>
                </a:solidFill>
                <a:latin typeface="Arial Black"/>
                <a:cs typeface="Arial"/>
              </a:rPr>
              <a:t>Angus Council</a:t>
            </a:r>
            <a:endParaRPr lang="en-GB" sz="3000" b="1" i="0" u="none" strike="noStrike" kern="1200" cap="none" spc="0" normalizeH="0" baseline="0" noProof="0" dirty="0">
              <a:ln>
                <a:noFill/>
              </a:ln>
              <a:solidFill>
                <a:prstClr val="white"/>
              </a:solidFill>
              <a:effectLst/>
              <a:uLnTx/>
              <a:uFillTx/>
              <a:latin typeface="Arial Black"/>
              <a:cs typeface="Arial"/>
            </a:endParaRPr>
          </a:p>
        </p:txBody>
      </p:sp>
    </p:spTree>
    <p:extLst>
      <p:ext uri="{BB962C8B-B14F-4D97-AF65-F5344CB8AC3E}">
        <p14:creationId xmlns:p14="http://schemas.microsoft.com/office/powerpoint/2010/main" val="210080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8F08C3-FC87-6399-FCB2-AB678BD6E4E6}"/>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513276B0-E12C-142A-C83A-7C27FD63CBB6}"/>
              </a:ext>
            </a:extLst>
          </p:cNvPr>
          <p:cNvSpPr>
            <a:spLocks noGrp="1"/>
          </p:cNvSpPr>
          <p:nvPr>
            <p:ph type="sldNum" sz="quarter" idx="12"/>
          </p:nvPr>
        </p:nvSpPr>
        <p:spPr/>
        <p:txBody>
          <a:bodyPr/>
          <a:lstStyle/>
          <a:p>
            <a:fld id="{E5F5F000-6F02-0D4A-AE12-53456686C9A4}" type="slidenum">
              <a:rPr lang="en-US" smtClean="0"/>
              <a:pPr/>
              <a:t>10</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909C1CB-37B4-BAAD-77DA-56106626D306}"/>
              </a:ext>
            </a:extLst>
          </p:cNvPr>
          <p:cNvSpPr>
            <a:spLocks noGrp="1"/>
          </p:cNvSpPr>
          <p:nvPr>
            <p:ph sz="quarter" idx="18"/>
          </p:nvPr>
        </p:nvSpPr>
        <p:spPr>
          <a:xfrm>
            <a:off x="4135272" y="1347421"/>
            <a:ext cx="6619164" cy="6649283"/>
          </a:xfrm>
        </p:spPr>
        <p:txBody>
          <a:bodyPr vert="horz" lIns="91440" tIns="45720" rIns="91440" bIns="45720" rtlCol="0" anchor="t">
            <a:normAutofit fontScale="92500"/>
          </a:bodyPr>
          <a:lstStyle/>
          <a:p>
            <a:pPr marL="0" indent="0">
              <a:defRPr/>
            </a:pPr>
            <a:endParaRPr lang="en-GB" dirty="0">
              <a:solidFill>
                <a:prstClr val="black"/>
              </a:solidFill>
              <a:latin typeface="Arial"/>
              <a:ea typeface="Times New Roman" panose="02020603050405020304" pitchFamily="18" charset="0"/>
              <a:cs typeface="Arial"/>
            </a:endParaRPr>
          </a:p>
          <a:p>
            <a:pPr marL="285750" indent="-285750">
              <a:buFont typeface="Arial"/>
              <a:buChar char="•"/>
              <a:defRPr/>
            </a:pPr>
            <a:r>
              <a:rPr lang="en-GB" dirty="0">
                <a:solidFill>
                  <a:prstClr val="black"/>
                </a:solidFill>
                <a:latin typeface="Arial"/>
                <a:ea typeface="Times New Roman" panose="02020603050405020304" pitchFamily="18" charset="0"/>
                <a:cs typeface="Arial"/>
              </a:rPr>
              <a:t>The Authority uses its FED to schedule due dates for all its food premises</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endParaRPr lang="en-GB" sz="1600" b="0" i="0" u="none" strike="noStrike" kern="1200" cap="none" spc="0" normalizeH="0" baseline="0" noProof="0" dirty="0">
              <a:ln>
                <a:noFill/>
              </a:ln>
              <a:solidFill>
                <a:prstClr val="black"/>
              </a:solidFill>
              <a:effectLst/>
              <a:uLnTx/>
              <a:uFillTx/>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Data entry is explained to new starts, who are mostly experienced officers. A process of shadowing and mentoring exists until officers are familiar and understand what they need to do.</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There were no Enforcement actions code errors (Value not recognised) on SND indicating that enforcement codes are correctly mapped.</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Enforcement actions data is reasonably accurate but some data, namely 1 RAN, 2 RAN withdrawals and 1 Detention Notice were missing in SND. The Lead Food Officer is taking appropriate action to resolve this.</a:t>
            </a:r>
          </a:p>
          <a:p>
            <a:pPr marL="0" indent="0">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Eight of the Authority’s nine AEs are accurately listed on SND and the conditional approval will be listed on SND if it becomes fully approved.</a:t>
            </a:r>
            <a:endParaRPr lang="en-GB" dirty="0">
              <a:solidFill>
                <a:prstClr val="black"/>
              </a:solidFill>
              <a:highlight>
                <a:srgbClr val="FFFF00"/>
              </a:highlight>
              <a:latin typeface="Arial"/>
              <a:ea typeface="Times New Roman" panose="02020603050405020304" pitchFamily="18" charset="0"/>
              <a:cs typeface="Arial"/>
            </a:endParaRPr>
          </a:p>
          <a:p>
            <a:pPr marL="0" indent="0">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Inputting following interventions is undertaken by the Inspecting Officers. Business Support link letters and notices to inspections that have been inputted by officers.</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The Service is moving to a new FED supplier (</a:t>
            </a:r>
            <a:r>
              <a:rPr lang="en-GB" dirty="0" err="1">
                <a:solidFill>
                  <a:prstClr val="black"/>
                </a:solidFill>
                <a:latin typeface="Arial"/>
                <a:cs typeface="Arial"/>
              </a:rPr>
              <a:t>IDox</a:t>
            </a:r>
            <a:r>
              <a:rPr lang="en-GB" dirty="0">
                <a:solidFill>
                  <a:prstClr val="black"/>
                </a:solidFill>
                <a:latin typeface="Arial"/>
                <a:cs typeface="Arial"/>
              </a:rPr>
              <a:t> Uniform with Enterprise) from April 2026. </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p:txBody>
      </p:sp>
      <p:sp>
        <p:nvSpPr>
          <p:cNvPr id="10" name="Oval 9">
            <a:extLst>
              <a:ext uri="{FF2B5EF4-FFF2-40B4-BE49-F238E27FC236}">
                <a16:creationId xmlns:a16="http://schemas.microsoft.com/office/drawing/2014/main" id="{8EFE1C08-2B98-F017-ED1E-AFB3D079B7C2}"/>
              </a:ext>
            </a:extLst>
          </p:cNvPr>
          <p:cNvSpPr/>
          <p:nvPr/>
        </p:nvSpPr>
        <p:spPr>
          <a:xfrm>
            <a:off x="562618" y="2866578"/>
            <a:ext cx="2361444" cy="2284297"/>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Food Enforcement Database</a:t>
            </a:r>
          </a:p>
        </p:txBody>
      </p:sp>
    </p:spTree>
    <p:extLst>
      <p:ext uri="{BB962C8B-B14F-4D97-AF65-F5344CB8AC3E}">
        <p14:creationId xmlns:p14="http://schemas.microsoft.com/office/powerpoint/2010/main" val="28008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5BF93D-6AA4-C9E2-319A-7807C0EF9294}"/>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0E54F8FE-6CFF-536F-C7D2-9CC6E385FB43}"/>
              </a:ext>
            </a:extLst>
          </p:cNvPr>
          <p:cNvSpPr>
            <a:spLocks noGrp="1"/>
          </p:cNvSpPr>
          <p:nvPr>
            <p:ph type="sldNum" sz="quarter" idx="12"/>
          </p:nvPr>
        </p:nvSpPr>
        <p:spPr/>
        <p:txBody>
          <a:bodyPr/>
          <a:lstStyle/>
          <a:p>
            <a:fld id="{E5F5F000-6F02-0D4A-AE12-53456686C9A4}" type="slidenum">
              <a:rPr lang="en-US" smtClean="0"/>
              <a:pPr/>
              <a:t>11</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41EA7B-4A60-CCE5-BB87-836FDE18AA82}"/>
              </a:ext>
            </a:extLst>
          </p:cNvPr>
          <p:cNvSpPr>
            <a:spLocks noGrp="1"/>
          </p:cNvSpPr>
          <p:nvPr>
            <p:ph sz="quarter" idx="18"/>
          </p:nvPr>
        </p:nvSpPr>
        <p:spPr>
          <a:xfrm>
            <a:off x="4271748" y="1560684"/>
            <a:ext cx="7171200" cy="5968800"/>
          </a:xfrm>
        </p:spPr>
        <p:txBody>
          <a:bodyPr vert="horz" lIns="91440" tIns="45720" rIns="91440" bIns="45720" rtlCol="0" anchor="t">
            <a:normAutofit/>
          </a:bodyPr>
          <a:lstStyle/>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indent="-192405">
              <a:buFont typeface="Arial" panose="020B0604020202020204" pitchFamily="34" charset="0"/>
              <a:buChar char="•"/>
              <a:defRPr/>
            </a:pPr>
            <a:r>
              <a:rPr lang="en-GB" dirty="0">
                <a:solidFill>
                  <a:prstClr val="black"/>
                </a:solidFill>
                <a:latin typeface="Arial"/>
                <a:cs typeface="Arial"/>
              </a:rPr>
              <a:t>An annual sampling programme is prepared each year and is focused on products that are manufactured in Angus as well as regional and national surveillance programmes</a:t>
            </a:r>
            <a:r>
              <a:rPr kumimoji="0" lang="en-GB" sz="1600" b="0" i="0" u="none" strike="noStrike" kern="1200" cap="none" spc="0" normalizeH="0" baseline="0" noProof="0" dirty="0">
                <a:ln>
                  <a:noFill/>
                </a:ln>
                <a:solidFill>
                  <a:prstClr val="black"/>
                </a:solidFill>
                <a:effectLst/>
                <a:uLnTx/>
                <a:uFillTx/>
                <a:latin typeface="Arial"/>
                <a:cs typeface="Arial"/>
              </a:rPr>
              <a:t>. </a:t>
            </a:r>
            <a:endParaRPr lang="en-GB" dirty="0">
              <a:solidFill>
                <a:prstClr val="black"/>
              </a:solidFill>
            </a:endParaRPr>
          </a:p>
          <a:p>
            <a:pPr marL="192405" indent="-192405">
              <a:buFont typeface="Arial" panose="020B0604020202020204" pitchFamily="34" charset="0"/>
              <a:buChar char="•"/>
              <a:defRPr/>
            </a:pPr>
            <a:endParaRPr lang="en-GB" dirty="0">
              <a:solidFill>
                <a:prstClr val="black"/>
              </a:solidFill>
            </a:endParaRPr>
          </a:p>
          <a:p>
            <a:pPr marL="192405" indent="-192405">
              <a:buFont typeface="Arial" panose="020B0604020202020204" pitchFamily="34" charset="0"/>
              <a:buChar char="•"/>
              <a:defRPr/>
            </a:pPr>
            <a:r>
              <a:rPr lang="en-GB" dirty="0">
                <a:solidFill>
                  <a:prstClr val="black"/>
                </a:solidFill>
                <a:latin typeface="Arial"/>
                <a:cs typeface="Arial"/>
              </a:rPr>
              <a:t>733 samples were taken in Angus in the past 3 years. Unsatisfactory samples of interest included:</a:t>
            </a:r>
            <a:endParaRPr lang="en-GB" dirty="0">
              <a:solidFill>
                <a:prstClr val="black"/>
              </a:solidFil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417830" lvl="1" indent="-160655">
              <a:defRPr/>
            </a:pPr>
            <a:r>
              <a:rPr lang="en-GB" dirty="0">
                <a:solidFill>
                  <a:prstClr val="black"/>
                </a:solidFill>
                <a:latin typeface="Arial"/>
                <a:cs typeface="Arial"/>
              </a:rPr>
              <a:t>4 micro that failed for L. Mono (2 x hot smoked salmon and 2 x dressed crab)</a:t>
            </a:r>
            <a:endParaRPr lang="en-GB" dirty="0">
              <a:solidFill>
                <a:prstClr val="black"/>
              </a:solidFill>
              <a:cs typeface="Arial"/>
            </a:endParaRPr>
          </a:p>
          <a:p>
            <a:pPr marL="417830" lvl="1" indent="-160655">
              <a:defRPr/>
            </a:pPr>
            <a:r>
              <a:rPr lang="en-GB" dirty="0">
                <a:solidFill>
                  <a:prstClr val="black"/>
                </a:solidFill>
                <a:latin typeface="Arial"/>
                <a:cs typeface="Arial"/>
              </a:rPr>
              <a:t>Substitution – one product described as heather honey which wasn't.</a:t>
            </a:r>
            <a:endParaRPr lang="en-GB" dirty="0">
              <a:solidFill>
                <a:prstClr val="black"/>
              </a:solidFill>
              <a:cs typeface="Arial"/>
            </a:endParaRPr>
          </a:p>
          <a:p>
            <a:pPr marL="417830" lvl="1" indent="-160655">
              <a:defRPr/>
            </a:pPr>
            <a:r>
              <a:rPr lang="en-GB" dirty="0">
                <a:solidFill>
                  <a:prstClr val="black"/>
                </a:solidFill>
                <a:latin typeface="Arial"/>
                <a:cs typeface="Arial"/>
              </a:rPr>
              <a:t>Chemical - 5 tuna steaks that failed for histamine; 2 chicken and mushroom with fried rice that failed due to presence of egg that wasn't declared as an allergen; gluten free Mars bar cake which contained gluten and dairy free chocolate and coconut oaties, which contained milk.</a:t>
            </a:r>
            <a:endParaRPr lang="en-GB" dirty="0">
              <a:solidFill>
                <a:prstClr val="black"/>
              </a:solidFill>
              <a:cs typeface="Arial"/>
            </a:endParaRPr>
          </a:p>
          <a:p>
            <a:pPr marL="257175" lvl="1" indent="0">
              <a:buNone/>
              <a:defRPr/>
            </a:pPr>
            <a:endParaRPr lang="en-GB" dirty="0">
              <a:solidFill>
                <a:prstClr val="black"/>
              </a:solidFill>
              <a:latin typeface="Arial"/>
              <a:cs typeface="Arial"/>
            </a:endParaRPr>
          </a:p>
          <a:p>
            <a:pPr marL="285750" lvl="1" indent="-285750">
              <a:defRPr/>
            </a:pPr>
            <a:r>
              <a:rPr lang="en-GB" sz="1600" dirty="0">
                <a:solidFill>
                  <a:prstClr val="black"/>
                </a:solidFill>
                <a:latin typeface="Arial"/>
                <a:cs typeface="Arial"/>
              </a:rPr>
              <a:t>No enforcement action was taken in the last 3 years in response to any unsatisfactory sample result.</a:t>
            </a:r>
            <a:endParaRPr lang="en-GB" dirty="0">
              <a:solidFill>
                <a:prstClr val="black"/>
              </a:solidFill>
              <a:latin typeface="Arial"/>
            </a:endParaRPr>
          </a:p>
          <a:p>
            <a:pPr marL="0" lvl="1" indent="0">
              <a:buNone/>
              <a:defRPr/>
            </a:pPr>
            <a:endParaRPr lang="en-GB" dirty="0">
              <a:solidFill>
                <a:prstClr val="black"/>
              </a:solidFill>
              <a:latin typeface="Arial"/>
              <a:cs typeface="Arial"/>
            </a:endParaRPr>
          </a:p>
          <a:p>
            <a:pPr marL="192405" indent="-192405">
              <a:buFont typeface="Arial" panose="020B0604020202020204" pitchFamily="34" charset="0"/>
              <a:buChar char="•"/>
              <a:defRPr/>
            </a:pPr>
            <a:r>
              <a:rPr lang="en-GB" dirty="0">
                <a:latin typeface="Arial"/>
                <a:cs typeface="Times New Roman"/>
              </a:rPr>
              <a:t>There are 93 regulated private water supplies in Angus 14 of which are food businesses, including two hotels, a village hall and game larders</a:t>
            </a:r>
          </a:p>
          <a:p>
            <a:pPr marL="192405" indent="-192405">
              <a:buFont typeface="Arial" panose="020B0604020202020204" pitchFamily="34" charset="0"/>
              <a:buChar char="•"/>
              <a:defRPr/>
            </a:pPr>
            <a:endParaRPr lang="en-GB" dirty="0">
              <a:latin typeface="Arial"/>
              <a:cs typeface="Times New Roman"/>
            </a:endParaRPr>
          </a:p>
          <a:p>
            <a:pPr marL="192405" indent="-192405">
              <a:buFont typeface="Arial" panose="020B0604020202020204" pitchFamily="34" charset="0"/>
              <a:buChar char="•"/>
              <a:defRPr/>
            </a:pPr>
            <a:endParaRPr lang="en-GB" dirty="0">
              <a:latin typeface="Arial"/>
              <a:cs typeface="Arial"/>
            </a:endParaRPr>
          </a:p>
        </p:txBody>
      </p:sp>
      <p:sp>
        <p:nvSpPr>
          <p:cNvPr id="9" name="Oval 8">
            <a:extLst>
              <a:ext uri="{FF2B5EF4-FFF2-40B4-BE49-F238E27FC236}">
                <a16:creationId xmlns:a16="http://schemas.microsoft.com/office/drawing/2014/main" id="{7C2CBC6A-819B-60E5-DADB-6D52583636B1}"/>
              </a:ext>
            </a:extLst>
          </p:cNvPr>
          <p:cNvSpPr/>
          <p:nvPr/>
        </p:nvSpPr>
        <p:spPr>
          <a:xfrm>
            <a:off x="843282" y="3088402"/>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Sampling</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604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CB179-B646-62FE-428B-6B8AD5DE932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D2FD62DD-71DB-85B0-9AD9-2473B87DCCED}"/>
              </a:ext>
            </a:extLst>
          </p:cNvPr>
          <p:cNvSpPr>
            <a:spLocks noGrp="1"/>
          </p:cNvSpPr>
          <p:nvPr>
            <p:ph type="sldNum" sz="quarter" idx="12"/>
          </p:nvPr>
        </p:nvSpPr>
        <p:spPr/>
        <p:txBody>
          <a:bodyPr/>
          <a:lstStyle/>
          <a:p>
            <a:fld id="{E5F5F000-6F02-0D4A-AE12-53456686C9A4}" type="slidenum">
              <a:rPr lang="en-US" smtClean="0"/>
              <a:pPr/>
              <a:t>12</a:t>
            </a:fld>
            <a:endParaRPr lang="en-US">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A595979-3F93-B4DB-1930-32E5322A1F33}"/>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Internal Monitoring</a:t>
            </a:r>
          </a:p>
        </p:txBody>
      </p:sp>
      <p:sp>
        <p:nvSpPr>
          <p:cNvPr id="6" name="Content Placeholder 5">
            <a:extLst>
              <a:ext uri="{FF2B5EF4-FFF2-40B4-BE49-F238E27FC236}">
                <a16:creationId xmlns:a16="http://schemas.microsoft.com/office/drawing/2014/main" id="{40D2A279-0C9D-F00E-40DB-5AC90A4FCACF}"/>
              </a:ext>
            </a:extLst>
          </p:cNvPr>
          <p:cNvSpPr>
            <a:spLocks noGrp="1"/>
          </p:cNvSpPr>
          <p:nvPr>
            <p:ph sz="quarter" idx="18"/>
          </p:nvPr>
        </p:nvSpPr>
        <p:spPr>
          <a:xfrm>
            <a:off x="3123330" y="1825842"/>
            <a:ext cx="8516909" cy="5419769"/>
          </a:xfrm>
        </p:spPr>
        <p:txBody>
          <a:bodyPr vert="horz" lIns="91440" tIns="45720" rIns="91440" bIns="45720" rtlCol="0" anchor="t">
            <a:normAutofit fontScale="92500" lnSpcReduction="10000"/>
          </a:bodyPr>
          <a:lstStyle/>
          <a:p>
            <a:pPr marL="342900" indent="-342900">
              <a:spcBef>
                <a:spcPts val="0"/>
              </a:spcBef>
              <a:buFont typeface="Arial,Sans-Serif"/>
              <a:buChar char="•"/>
            </a:pPr>
            <a:endParaRPr lang="en-GB" dirty="0">
              <a:latin typeface="Arial"/>
              <a:cs typeface="Arial"/>
            </a:endParaRPr>
          </a:p>
          <a:p>
            <a:pPr marL="285750" indent="-285750">
              <a:spcBef>
                <a:spcPts val="0"/>
              </a:spcBef>
              <a:buFont typeface="Arial" panose="020B0604020202020204" pitchFamily="34" charset="0"/>
              <a:buChar char="•"/>
            </a:pPr>
            <a:r>
              <a:rPr lang="en-GB" dirty="0">
                <a:latin typeface="Arial"/>
                <a:cs typeface="Arial"/>
              </a:rPr>
              <a:t>Management monitoring systems exist for monitoring and maintaining a consistent level of quality in the way officers carry out food law enforcement, such as accompanied visits, team meetings, one-to-one meetings and group messaging. Internal monitoring checks are now being documented in Action Diaries. </a:t>
            </a:r>
            <a:endParaRPr lang="en-US" dirty="0">
              <a:highlight>
                <a:srgbClr val="FFFF00"/>
              </a:highlight>
            </a:endParaRPr>
          </a:p>
          <a:p>
            <a:pPr marL="342900" indent="-342900">
              <a:spcBef>
                <a:spcPts val="0"/>
              </a:spcBef>
              <a:buFont typeface="Arial,Sans-Serif"/>
              <a:buChar char="•"/>
            </a:pPr>
            <a:endParaRPr lang="en-GB" dirty="0"/>
          </a:p>
          <a:p>
            <a:pPr marL="342900" indent="-342900">
              <a:spcBef>
                <a:spcPts val="0"/>
              </a:spcBef>
              <a:buFont typeface="Arial,Sans-Serif"/>
              <a:buChar char="•"/>
            </a:pPr>
            <a:r>
              <a:rPr lang="en-GB" dirty="0">
                <a:latin typeface="Arial"/>
                <a:cs typeface="Arial"/>
              </a:rPr>
              <a:t>Evidence was provided that accompanied visits are carried out and documented using a checklist.</a:t>
            </a:r>
            <a:endParaRPr lang="en-GB" dirty="0"/>
          </a:p>
          <a:p>
            <a:pPr marL="342900" indent="-342900">
              <a:spcBef>
                <a:spcPts val="0"/>
              </a:spcBef>
              <a:buFont typeface="Arial,Sans-Serif"/>
              <a:buChar char="•"/>
            </a:pPr>
            <a:endParaRPr lang="en-GB" dirty="0"/>
          </a:p>
          <a:p>
            <a:pPr marL="342900" indent="-342900">
              <a:spcBef>
                <a:spcPts val="0"/>
              </a:spcBef>
              <a:buFont typeface="Arial,Sans-Serif"/>
              <a:buChar char="•"/>
            </a:pPr>
            <a:r>
              <a:rPr lang="en-GB" dirty="0">
                <a:latin typeface="Arial"/>
                <a:cs typeface="Arial"/>
              </a:rPr>
              <a:t>The Authority demonstrated that it is effectively implementing a management system that ensures intervention frequencies are being maintained. Monthly and quarterly checking permits early identification of deficiencies and taking suitable corrective action, where resources allow. This improves the likelihood that all premises due a visit within each risk category are visited.</a:t>
            </a:r>
            <a:endParaRPr lang="en-GB" dirty="0"/>
          </a:p>
          <a:p>
            <a:pPr marL="342900" indent="-342900">
              <a:spcBef>
                <a:spcPts val="0"/>
              </a:spcBef>
              <a:buFont typeface="Arial,Sans-Serif"/>
              <a:buChar char="•"/>
            </a:pPr>
            <a:endParaRPr lang="en-GB" dirty="0"/>
          </a:p>
          <a:p>
            <a:pPr marL="342900" indent="-342900">
              <a:spcBef>
                <a:spcPts val="0"/>
              </a:spcBef>
              <a:buFont typeface="Arial,Sans-Serif"/>
              <a:buChar char="•"/>
            </a:pPr>
            <a:r>
              <a:rPr lang="en-GB" dirty="0">
                <a:latin typeface="Arial"/>
                <a:cs typeface="Arial"/>
              </a:rPr>
              <a:t>Procedures require to be enhanced to verify on a regular basis that data transferred to SND accurately represents data held in the LA FED.</a:t>
            </a:r>
          </a:p>
          <a:p>
            <a:pPr marL="342900" indent="-342900">
              <a:spcBef>
                <a:spcPts val="0"/>
              </a:spcBef>
              <a:buFont typeface="Arial,Sans-Serif"/>
              <a:buChar char="•"/>
            </a:pPr>
            <a:endParaRPr lang="en-GB" dirty="0"/>
          </a:p>
          <a:p>
            <a:pPr marL="342900" indent="-342900">
              <a:spcBef>
                <a:spcPts val="0"/>
              </a:spcBef>
              <a:buFont typeface="Arial,Sans-Serif"/>
              <a:buChar char="•"/>
            </a:pPr>
            <a:r>
              <a:rPr lang="en-GB" dirty="0">
                <a:latin typeface="Arial"/>
                <a:cs typeface="Arial"/>
              </a:rPr>
              <a:t>Inspection protocols and post inspection duties for officers to follow are documented in the Food Safety Law Enforcement Policy. Periodic peer reviews using verification checklists should be considered to help improve quality and consistency.</a:t>
            </a:r>
            <a:endParaRPr lang="en-GB" dirty="0" err="1"/>
          </a:p>
          <a:p>
            <a:pPr marL="342900" indent="-342900">
              <a:spcBef>
                <a:spcPts val="0"/>
              </a:spcBef>
              <a:buFont typeface="Arial,Sans-Serif"/>
              <a:buChar char="•"/>
            </a:pPr>
            <a:endParaRPr lang="en-GB" dirty="0"/>
          </a:p>
          <a:p>
            <a:pPr marL="342900" indent="-342900">
              <a:spcBef>
                <a:spcPts val="0"/>
              </a:spcBef>
              <a:buFont typeface="Arial,Sans-Serif"/>
              <a:buChar char="•"/>
            </a:pPr>
            <a:r>
              <a:rPr lang="en-GB" dirty="0">
                <a:latin typeface="Arial"/>
                <a:cs typeface="Arial"/>
              </a:rPr>
              <a:t>The Power BI app is available within the Authority, but further training is required prior to utilising it effectively to analyse and review performance in food law enforcement.</a:t>
            </a:r>
            <a:endParaRPr lang="en-GB" dirty="0"/>
          </a:p>
          <a:p>
            <a:pPr marL="342900" indent="-342900">
              <a:spcBef>
                <a:spcPts val="0"/>
              </a:spcBef>
              <a:buFont typeface="Arial,Sans-Serif"/>
              <a:buChar char="•"/>
            </a:pPr>
            <a:endParaRPr lang="en-GB" dirty="0"/>
          </a:p>
          <a:p>
            <a:pPr marL="342900" indent="-342900">
              <a:spcBef>
                <a:spcPts val="0"/>
              </a:spcBef>
              <a:buFont typeface="Arial,Sans-Serif"/>
              <a:buChar char="•"/>
            </a:pPr>
            <a:endParaRPr lang="en-GB" dirty="0"/>
          </a:p>
          <a:p>
            <a:pPr marL="192405" indent="-192405"/>
            <a:endParaRPr lang="en-GB" dirty="0"/>
          </a:p>
        </p:txBody>
      </p:sp>
    </p:spTree>
    <p:extLst>
      <p:ext uri="{BB962C8B-B14F-4D97-AF65-F5344CB8AC3E}">
        <p14:creationId xmlns:p14="http://schemas.microsoft.com/office/powerpoint/2010/main" val="60112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6FADC5-C4DE-335D-CFF3-BFBB1926CBEE}"/>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EA3D913-D5DC-6029-855B-630A2A29D308}"/>
              </a:ext>
            </a:extLst>
          </p:cNvPr>
          <p:cNvSpPr>
            <a:spLocks noGrp="1"/>
          </p:cNvSpPr>
          <p:nvPr>
            <p:ph type="sldNum" sz="quarter" idx="12"/>
          </p:nvPr>
        </p:nvSpPr>
        <p:spPr/>
        <p:txBody>
          <a:bodyPr/>
          <a:lstStyle/>
          <a:p>
            <a:fld id="{E5F5F000-6F02-0D4A-AE12-53456686C9A4}" type="slidenum">
              <a:rPr lang="en-US" smtClean="0"/>
              <a:pPr/>
              <a:t>13</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EDAECCD-9E99-7BCB-9614-4FED74CED5E4}"/>
              </a:ext>
            </a:extLst>
          </p:cNvPr>
          <p:cNvSpPr>
            <a:spLocks noGrp="1"/>
          </p:cNvSpPr>
          <p:nvPr>
            <p:ph type="body" sz="quarter" idx="14"/>
          </p:nvPr>
        </p:nvSpPr>
        <p:spPr/>
        <p:txBody>
          <a:bodyPr/>
          <a:lstStyle/>
          <a:p>
            <a:r>
              <a:rPr lang="en-GB" dirty="0">
                <a:solidFill>
                  <a:schemeClr val="tx1"/>
                </a:solidFill>
              </a:rPr>
              <a:t>Conclusions </a:t>
            </a:r>
          </a:p>
        </p:txBody>
      </p:sp>
      <p:sp>
        <p:nvSpPr>
          <p:cNvPr id="5" name="Content Placeholder 4">
            <a:extLst>
              <a:ext uri="{FF2B5EF4-FFF2-40B4-BE49-F238E27FC236}">
                <a16:creationId xmlns:a16="http://schemas.microsoft.com/office/drawing/2014/main" id="{979A6DB7-9308-7427-7769-6B337DA00696}"/>
              </a:ext>
            </a:extLst>
          </p:cNvPr>
          <p:cNvSpPr>
            <a:spLocks noGrp="1"/>
          </p:cNvSpPr>
          <p:nvPr>
            <p:ph sz="quarter" idx="19"/>
          </p:nvPr>
        </p:nvSpPr>
        <p:spPr/>
        <p:txBody>
          <a:bodyPr vert="horz" lIns="91440" tIns="45720" rIns="91440" bIns="45720" rtlCol="0" anchor="t">
            <a:normAutofit/>
          </a:bodyPr>
          <a:lstStyle/>
          <a:p>
            <a:pPr marL="285750" indent="-285750">
              <a:buFont typeface="Arial" panose="020B0604020202020204" pitchFamily="34" charset="0"/>
              <a:buChar char="•"/>
            </a:pPr>
            <a:r>
              <a:rPr lang="en-GB" dirty="0">
                <a:latin typeface="Arial"/>
                <a:cs typeface="Arial"/>
              </a:rPr>
              <a:t>The Authority provided two Enforcement Policies that were both reviewed and updated in 2025.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Over 3500 interventions had been carried out, with 15 enforcement actions taken since 1 April 2022. Correlation between the data held on the FED and SND was generally good with some gaps, namely 1 RAN, 2 RAN withdrawals, a Detention Notice and an AE.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Enforcement action taken was effective, proportionate and timely, resulting in improvements in standards. The detection and escalation of the kebab meat incident deserves specific mention and appreciation.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For the files reviewed,</a:t>
            </a:r>
            <a:r>
              <a:rPr lang="en-GB" dirty="0">
                <a:latin typeface="Arial"/>
                <a:ea typeface="Calibri"/>
                <a:cs typeface="Arial"/>
              </a:rPr>
              <a:t> Notice wording was clear and easy to understand, listed legislation contravened and works required to comply. Appropriate timescales were given and right of appeal to the relevant court was included.</a:t>
            </a:r>
            <a:r>
              <a:rPr lang="en-GB" dirty="0">
                <a:latin typeface="Arial"/>
                <a:cs typeface="Arial"/>
              </a:rPr>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A sampling plan is prepared each year, with sampling targeted at the highest risk establishments as well as FSS surveys.</a:t>
            </a:r>
          </a:p>
          <a:p>
            <a:pPr marL="0" indent="0"/>
            <a:endParaRPr lang="en-GB" dirty="0"/>
          </a:p>
          <a:p>
            <a:pPr marL="285750" indent="-285750">
              <a:buFont typeface="Arial" panose="020B0604020202020204" pitchFamily="34" charset="0"/>
              <a:buChar char="•"/>
            </a:pPr>
            <a:r>
              <a:rPr lang="en-GB" dirty="0">
                <a:latin typeface="Arial"/>
                <a:cs typeface="Arial"/>
              </a:rPr>
              <a:t>There is a potential need for improved SND data validation and verification.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p:txBody>
      </p:sp>
    </p:spTree>
    <p:extLst>
      <p:ext uri="{BB962C8B-B14F-4D97-AF65-F5344CB8AC3E}">
        <p14:creationId xmlns:p14="http://schemas.microsoft.com/office/powerpoint/2010/main" val="20175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6FB5C-7F54-EC7C-11F2-1D264F5CD5C8}"/>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6F81569-D0F9-64C6-57AE-8103F6310A6A}"/>
              </a:ext>
            </a:extLst>
          </p:cNvPr>
          <p:cNvSpPr>
            <a:spLocks noGrp="1"/>
          </p:cNvSpPr>
          <p:nvPr>
            <p:ph type="sldNum" sz="quarter" idx="12"/>
          </p:nvPr>
        </p:nvSpPr>
        <p:spPr/>
        <p:txBody>
          <a:bodyPr/>
          <a:lstStyle/>
          <a:p>
            <a:fld id="{E5F5F000-6F02-0D4A-AE12-53456686C9A4}" type="slidenum">
              <a:rPr lang="en-US" smtClean="0"/>
              <a:pPr/>
              <a:t>14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5C9E9CC-69DB-68BF-2755-242E2B24BD76}"/>
              </a:ext>
            </a:extLst>
          </p:cNvPr>
          <p:cNvSpPr>
            <a:spLocks noGrp="1"/>
          </p:cNvSpPr>
          <p:nvPr>
            <p:ph type="body" sz="quarter" idx="14"/>
          </p:nvPr>
        </p:nvSpPr>
        <p:spPr>
          <a:xfrm>
            <a:off x="551401" y="1627101"/>
            <a:ext cx="6497718" cy="923330"/>
          </a:xfrm>
        </p:spPr>
        <p:txBody>
          <a:bodyPr vert="horz" wrap="square" lIns="0" tIns="45720" rIns="91440" bIns="45720" rtlCol="0" anchor="t">
            <a:spAutoFit/>
          </a:bodyPr>
          <a:lstStyle/>
          <a:p>
            <a:r>
              <a:rPr lang="en-GB" dirty="0">
                <a:solidFill>
                  <a:schemeClr val="tx1"/>
                </a:solidFill>
                <a:latin typeface="Arial Black"/>
              </a:rPr>
              <a:t>Angus Council’s Comments &amp; Feedback </a:t>
            </a:r>
          </a:p>
        </p:txBody>
      </p:sp>
      <p:sp>
        <p:nvSpPr>
          <p:cNvPr id="5" name="Content Placeholder 4">
            <a:extLst>
              <a:ext uri="{FF2B5EF4-FFF2-40B4-BE49-F238E27FC236}">
                <a16:creationId xmlns:a16="http://schemas.microsoft.com/office/drawing/2014/main" id="{D2BB9247-9B06-3BD4-206D-925B195985F5}"/>
              </a:ext>
            </a:extLst>
          </p:cNvPr>
          <p:cNvSpPr>
            <a:spLocks noGrp="1"/>
          </p:cNvSpPr>
          <p:nvPr>
            <p:ph sz="quarter" idx="15"/>
          </p:nvPr>
        </p:nvSpPr>
        <p:spPr/>
        <p:txBody>
          <a:bodyPr/>
          <a:lstStyle/>
          <a:p>
            <a:endParaRPr lang="en-GB" dirty="0"/>
          </a:p>
          <a:p>
            <a:r>
              <a:rPr lang="en-GB" dirty="0"/>
              <a:t>	Angus Council agrees with the comments and conclusions provided by the audit team and are pleased with the audit outcome.	</a:t>
            </a:r>
          </a:p>
          <a:p>
            <a:r>
              <a:rPr lang="en-GB" dirty="0"/>
              <a:t>	The audit was a positive experience from the information gathering, the audit interview through to the audit feedback. The audit team were accommodating, helpful and understanding of the position of Local Authority Food Safety teams.</a:t>
            </a:r>
          </a:p>
          <a:p>
            <a:r>
              <a:rPr lang="en-GB" dirty="0"/>
              <a:t>	The audit process encourages self assessment and identification of areas for improvement.  This is welcomed by Angus Council.</a:t>
            </a:r>
          </a:p>
          <a:p>
            <a:endParaRPr lang="en-GB" dirty="0"/>
          </a:p>
          <a:p>
            <a:r>
              <a:rPr lang="en-GB" dirty="0"/>
              <a:t>	Actions following the audit feedback:</a:t>
            </a:r>
          </a:p>
          <a:p>
            <a:r>
              <a:rPr lang="en-GB" dirty="0"/>
              <a:t>	The discrepancies between information held on Civica APP and that on the Scottish National Database have, in the main, been rectified and discussions are ongoing with Civica and FSS to tighten up on coding to ensure more accurate information transfer to SND</a:t>
            </a:r>
          </a:p>
          <a:p>
            <a:r>
              <a:rPr lang="en-GB" dirty="0"/>
              <a:t>	A code has been added to Civica APP to record manager checks on notices.</a:t>
            </a:r>
          </a:p>
          <a:p>
            <a:endParaRPr lang="en-GB" dirty="0"/>
          </a:p>
          <a:p>
            <a:endParaRPr lang="en-GB" dirty="0"/>
          </a:p>
        </p:txBody>
      </p:sp>
    </p:spTree>
    <p:extLst>
      <p:ext uri="{BB962C8B-B14F-4D97-AF65-F5344CB8AC3E}">
        <p14:creationId xmlns:p14="http://schemas.microsoft.com/office/powerpoint/2010/main" val="23624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9A6616-ADF4-877B-3CE0-2AC0D695B1F5}"/>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C060FE4-37D3-076F-B536-64785C4E8F64}"/>
              </a:ext>
            </a:extLst>
          </p:cNvPr>
          <p:cNvSpPr>
            <a:spLocks noGrp="1"/>
          </p:cNvSpPr>
          <p:nvPr>
            <p:ph type="sldNum" sz="quarter" idx="12"/>
          </p:nvPr>
        </p:nvSpPr>
        <p:spPr/>
        <p:txBody>
          <a:bodyPr/>
          <a:lstStyle/>
          <a:p>
            <a:fld id="{E5F5F000-6F02-0D4A-AE12-53456686C9A4}" type="slidenum">
              <a:rPr lang="en-US" smtClean="0"/>
              <a:pPr/>
              <a:t>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93F5783-0FD1-B816-2076-5C2EBB914FD1}"/>
              </a:ext>
            </a:extLst>
          </p:cNvPr>
          <p:cNvSpPr>
            <a:spLocks noGrp="1"/>
          </p:cNvSpPr>
          <p:nvPr>
            <p:ph type="body" sz="quarter" idx="14"/>
          </p:nvPr>
        </p:nvSpPr>
        <p:spPr/>
        <p:txBody>
          <a:bodyPr/>
          <a:lstStyle/>
          <a:p>
            <a:r>
              <a:rPr lang="en-GB" dirty="0">
                <a:solidFill>
                  <a:schemeClr val="tx1"/>
                </a:solidFill>
              </a:rPr>
              <a:t>Next Steps </a:t>
            </a:r>
          </a:p>
        </p:txBody>
      </p:sp>
      <p:sp>
        <p:nvSpPr>
          <p:cNvPr id="5" name="Content Placeholder 4">
            <a:extLst>
              <a:ext uri="{FF2B5EF4-FFF2-40B4-BE49-F238E27FC236}">
                <a16:creationId xmlns:a16="http://schemas.microsoft.com/office/drawing/2014/main" id="{99518A9F-E8A5-0EC4-78CB-D357DF699683}"/>
              </a:ext>
            </a:extLst>
          </p:cNvPr>
          <p:cNvSpPr>
            <a:spLocks noGrp="1"/>
          </p:cNvSpPr>
          <p:nvPr>
            <p:ph sz="quarter" idx="19"/>
          </p:nvPr>
        </p:nvSpPr>
        <p:spPr/>
        <p:txBody>
          <a:bodyPr vert="horz" lIns="91440" tIns="45720" rIns="91440" bIns="45720" rtlCol="0" anchor="t">
            <a:normAutofit/>
          </a:bodyPr>
          <a:lstStyle/>
          <a:p>
            <a:pPr marL="285750" indent="-285750">
              <a:buFont typeface="Arial" panose="020B0604020202020204" pitchFamily="34" charset="0"/>
              <a:buChar char="•"/>
            </a:pPr>
            <a:r>
              <a:rPr lang="en-GB" dirty="0">
                <a:solidFill>
                  <a:srgbClr val="000000"/>
                </a:solidFill>
                <a:latin typeface="Arial"/>
                <a:cs typeface="Arial"/>
              </a:rPr>
              <a:t>Angus Council</a:t>
            </a:r>
            <a:r>
              <a:rPr lang="en-GB" dirty="0">
                <a:latin typeface="Arial"/>
                <a:cs typeface="Arial"/>
              </a:rPr>
              <a:t> is the fourth Authority to have been audited under the programme. </a:t>
            </a:r>
          </a:p>
          <a:p>
            <a:pPr marL="0" indent="0"/>
            <a:endParaRPr lang="en-GB" dirty="0"/>
          </a:p>
          <a:p>
            <a:pPr marL="285750" indent="-285750">
              <a:buFont typeface="Arial" panose="020B0604020202020204" pitchFamily="34" charset="0"/>
              <a:buChar char="•"/>
            </a:pPr>
            <a:r>
              <a:rPr lang="en-GB" dirty="0"/>
              <a:t>The programme will run until the end of financial year or until an adequate representation of Authorities has been achieved. </a:t>
            </a:r>
          </a:p>
          <a:p>
            <a:pPr marL="0" indent="0"/>
            <a:endParaRPr lang="en-GB" dirty="0"/>
          </a:p>
          <a:p>
            <a:pPr marL="285750" indent="-285750">
              <a:buFont typeface="Arial" panose="020B0604020202020204" pitchFamily="34" charset="0"/>
              <a:buChar char="•"/>
            </a:pPr>
            <a:r>
              <a:rPr lang="en-GB" dirty="0"/>
              <a:t>The findings from each audit, including your comments and feedback, will be published on FSS’ website and collated into an overall summary report which will be produced and published at the end of the programme.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presentation once agreed, will be sent to your Chief Executive along with a covering letter. There is an expectation that the Local Authority will use the findings of the audit to help improve their performance. You may consider sharing the audit findings with elected members within the appropriate local public committee.</a:t>
            </a:r>
          </a:p>
          <a:p>
            <a:pPr marL="0" indent="0"/>
            <a:endParaRPr lang="en-GB" dirty="0"/>
          </a:p>
          <a:p>
            <a:pPr marL="285750" indent="-285750">
              <a:buFont typeface="Arial" panose="020B0604020202020204" pitchFamily="34" charset="0"/>
              <a:buChar char="•"/>
            </a:pPr>
            <a:r>
              <a:rPr lang="en-GB" dirty="0"/>
              <a:t>Any feedback you provide will also be incorporated into the summary report. The report will be made available on our website, and you will be notified once it has been published.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1298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D5DE47-775F-7C90-961C-000647ACEE53}"/>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39835BB-C810-881A-9FC9-16CB790A9480}"/>
              </a:ext>
            </a:extLst>
          </p:cNvPr>
          <p:cNvSpPr>
            <a:spLocks noGrp="1"/>
          </p:cNvSpPr>
          <p:nvPr>
            <p:ph type="sldNum" sz="quarter" idx="12"/>
          </p:nvPr>
        </p:nvSpPr>
        <p:spPr/>
        <p:txBody>
          <a:bodyPr/>
          <a:lstStyle/>
          <a:p>
            <a:fld id="{E5F5F000-6F02-0D4A-AE12-53456686C9A4}" type="slidenum">
              <a:rPr lang="en-US" smtClean="0"/>
              <a:pPr/>
              <a:t>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E90B168-2EB3-7062-2D2C-4ADDB88D4A19}"/>
              </a:ext>
            </a:extLst>
          </p:cNvPr>
          <p:cNvSpPr>
            <a:spLocks noGrp="1"/>
          </p:cNvSpPr>
          <p:nvPr>
            <p:ph sz="quarter" idx="19"/>
          </p:nvPr>
        </p:nvSpPr>
        <p:spPr>
          <a:xfrm>
            <a:off x="558871" y="3060702"/>
            <a:ext cx="11064729" cy="5102085"/>
          </a:xfrm>
        </p:spPr>
        <p:txBody>
          <a:bodyPr vert="horz" lIns="91440" tIns="45720" rIns="91440" bIns="45720" rtlCol="0" anchor="t">
            <a:normAutofit/>
          </a:bodyPr>
          <a:lstStyle/>
          <a:p>
            <a:pPr marL="192405" indent="-192405"/>
            <a:r>
              <a:rPr lang="en-GB" b="1" dirty="0"/>
              <a:t>Audit Aim </a:t>
            </a:r>
            <a:endParaRPr lang="en-US" dirty="0"/>
          </a:p>
          <a:p>
            <a:pPr marL="192405" indent="-192405"/>
            <a:endParaRPr lang="en-GB" dirty="0"/>
          </a:p>
          <a:p>
            <a:pPr marL="285750" indent="-285750">
              <a:buFont typeface="Arial" panose="020B0604020202020204" pitchFamily="34" charset="0"/>
              <a:buChar char="•"/>
            </a:pPr>
            <a:r>
              <a:rPr lang="en-GB" dirty="0"/>
              <a:t>The aim of the audit programme is to assess and verify the arrangements in place at Local Authorities to ensure the adequate and effective delivery of Official Controls, specifically enforcement actions in LA enforced establishments. </a:t>
            </a:r>
          </a:p>
          <a:p>
            <a:pPr marL="0" indent="0"/>
            <a:endParaRPr lang="en-GB" dirty="0"/>
          </a:p>
          <a:p>
            <a:pPr marL="192405" indent="-192405"/>
            <a:r>
              <a:rPr lang="en-GB" b="1" dirty="0"/>
              <a:t>Audit Scope </a:t>
            </a:r>
          </a:p>
          <a:p>
            <a:pPr marL="192405" indent="-192405"/>
            <a:endParaRPr lang="en-GB" dirty="0"/>
          </a:p>
          <a:p>
            <a:pPr marL="285750" indent="-285750">
              <a:buFont typeface="Arial" panose="020B0604020202020204" pitchFamily="34" charset="0"/>
              <a:buChar char="•"/>
            </a:pPr>
            <a:r>
              <a:rPr lang="en-GB" dirty="0">
                <a:latin typeface="Arial"/>
                <a:cs typeface="Arial"/>
              </a:rPr>
              <a:t>The audit covered the organisation, planning, implementation and review of official controls carried out by Angus Council's Environmental Health Service. </a:t>
            </a:r>
          </a:p>
          <a:p>
            <a:pPr marL="285750" indent="-285750">
              <a:buFont typeface="Arial" panose="020B0604020202020204" pitchFamily="34" charset="0"/>
              <a:buChar char="•"/>
            </a:pPr>
            <a:endParaRPr lang="en-GB" dirty="0"/>
          </a:p>
          <a:p>
            <a:pPr marL="0" indent="0"/>
            <a:r>
              <a:rPr lang="en-GB" b="1" dirty="0"/>
              <a:t>Audit Process </a:t>
            </a:r>
          </a:p>
          <a:p>
            <a:pPr marL="0" indent="0"/>
            <a:endParaRPr lang="en-GB" dirty="0"/>
          </a:p>
          <a:p>
            <a:pPr marL="285750" indent="-285750">
              <a:buFont typeface="Arial" panose="020B0604020202020204" pitchFamily="34" charset="0"/>
              <a:buChar char="•"/>
            </a:pPr>
            <a:r>
              <a:rPr lang="en-GB" dirty="0">
                <a:latin typeface="Arial"/>
                <a:cs typeface="Arial"/>
              </a:rPr>
              <a:t>The Audit primarily consisted of a documentation review with one online meeting held with the Audit Liaison Officer over the course of ten days.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findings of the audit will be presented here and will also be compiled into an overall summary report at the end of the Audit Programme. </a:t>
            </a: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p:txBody>
      </p:sp>
      <p:grpSp>
        <p:nvGrpSpPr>
          <p:cNvPr id="12" name="Group 11">
            <a:extLst>
              <a:ext uri="{FF2B5EF4-FFF2-40B4-BE49-F238E27FC236}">
                <a16:creationId xmlns:a16="http://schemas.microsoft.com/office/drawing/2014/main" id="{18BEB6DB-E932-FE53-21BE-A82173031E94}"/>
              </a:ext>
            </a:extLst>
          </p:cNvPr>
          <p:cNvGrpSpPr/>
          <p:nvPr/>
        </p:nvGrpSpPr>
        <p:grpSpPr>
          <a:xfrm>
            <a:off x="562618" y="1411457"/>
            <a:ext cx="7102934" cy="1527858"/>
            <a:chOff x="0" y="2554839"/>
            <a:chExt cx="7102934" cy="1619058"/>
          </a:xfrm>
        </p:grpSpPr>
        <p:sp>
          <p:nvSpPr>
            <p:cNvPr id="13" name="object 31">
              <a:extLst>
                <a:ext uri="{FF2B5EF4-FFF2-40B4-BE49-F238E27FC236}">
                  <a16:creationId xmlns:a16="http://schemas.microsoft.com/office/drawing/2014/main" id="{54204479-1CE9-CACC-A58C-54462BB852E2}"/>
                </a:ext>
              </a:extLst>
            </p:cNvPr>
            <p:cNvSpPr/>
            <p:nvPr/>
          </p:nvSpPr>
          <p:spPr>
            <a:xfrm>
              <a:off x="510364" y="2666203"/>
              <a:ext cx="6592570" cy="1080149"/>
            </a:xfrm>
            <a:custGeom>
              <a:avLst/>
              <a:gdLst/>
              <a:ahLst/>
              <a:cxnLst/>
              <a:rect l="l" t="t" r="r" b="b"/>
              <a:pathLst>
                <a:path w="6592570" h="1236979">
                  <a:moveTo>
                    <a:pt x="6441249" y="0"/>
                  </a:moveTo>
                  <a:lnTo>
                    <a:pt x="151180" y="0"/>
                  </a:lnTo>
                  <a:lnTo>
                    <a:pt x="103397" y="7707"/>
                  </a:lnTo>
                  <a:lnTo>
                    <a:pt x="61897" y="29170"/>
                  </a:lnTo>
                  <a:lnTo>
                    <a:pt x="29170" y="61897"/>
                  </a:lnTo>
                  <a:lnTo>
                    <a:pt x="7707" y="103397"/>
                  </a:lnTo>
                  <a:lnTo>
                    <a:pt x="0" y="151180"/>
                  </a:lnTo>
                  <a:lnTo>
                    <a:pt x="0" y="1085646"/>
                  </a:lnTo>
                  <a:lnTo>
                    <a:pt x="7707" y="1133429"/>
                  </a:lnTo>
                  <a:lnTo>
                    <a:pt x="29170" y="1174930"/>
                  </a:lnTo>
                  <a:lnTo>
                    <a:pt x="61897" y="1207657"/>
                  </a:lnTo>
                  <a:lnTo>
                    <a:pt x="103397" y="1229119"/>
                  </a:lnTo>
                  <a:lnTo>
                    <a:pt x="151180" y="1236827"/>
                  </a:lnTo>
                  <a:lnTo>
                    <a:pt x="6441249" y="1236827"/>
                  </a:lnTo>
                  <a:lnTo>
                    <a:pt x="6489037" y="1229119"/>
                  </a:lnTo>
                  <a:lnTo>
                    <a:pt x="6530538" y="1207657"/>
                  </a:lnTo>
                  <a:lnTo>
                    <a:pt x="6563263" y="1174930"/>
                  </a:lnTo>
                  <a:lnTo>
                    <a:pt x="6584723" y="1133429"/>
                  </a:lnTo>
                  <a:lnTo>
                    <a:pt x="6592430" y="1085646"/>
                  </a:lnTo>
                  <a:lnTo>
                    <a:pt x="6592430" y="151180"/>
                  </a:lnTo>
                  <a:lnTo>
                    <a:pt x="6584723" y="103397"/>
                  </a:lnTo>
                  <a:lnTo>
                    <a:pt x="6563263" y="61897"/>
                  </a:lnTo>
                  <a:lnTo>
                    <a:pt x="6530538" y="29170"/>
                  </a:lnTo>
                  <a:lnTo>
                    <a:pt x="6489037" y="7707"/>
                  </a:lnTo>
                  <a:lnTo>
                    <a:pt x="6441249" y="0"/>
                  </a:lnTo>
                  <a:close/>
                </a:path>
              </a:pathLst>
            </a:custGeom>
            <a:solidFill>
              <a:srgbClr val="3D2B56"/>
            </a:solidFill>
          </p:spPr>
          <p:txBody>
            <a:bodyPr wrap="square" lIns="0" tIns="0" rIns="0" bIns="0" rtlCol="0"/>
            <a:lstStyle/>
            <a:p>
              <a:pPr algn="ctr"/>
              <a:r>
                <a:rPr lang="en-GB" sz="3600" dirty="0">
                  <a:solidFill>
                    <a:schemeClr val="bg1"/>
                  </a:solidFill>
                  <a:latin typeface="Arial" panose="020B0604020202020204" pitchFamily="34" charset="0"/>
                  <a:cs typeface="Arial" panose="020B0604020202020204" pitchFamily="34" charset="0"/>
                </a:rPr>
                <a:t>Introduction</a:t>
              </a:r>
              <a:endParaRPr sz="3600" dirty="0">
                <a:solidFill>
                  <a:schemeClr val="bg1"/>
                </a:solidFill>
              </a:endParaRPr>
            </a:p>
          </p:txBody>
        </p:sp>
        <p:sp>
          <p:nvSpPr>
            <p:cNvPr id="14" name="object 32">
              <a:extLst>
                <a:ext uri="{FF2B5EF4-FFF2-40B4-BE49-F238E27FC236}">
                  <a16:creationId xmlns:a16="http://schemas.microsoft.com/office/drawing/2014/main" id="{D23180CE-5C66-D2D5-F961-012D805BE3FC}"/>
                </a:ext>
              </a:extLst>
            </p:cNvPr>
            <p:cNvSpPr/>
            <p:nvPr/>
          </p:nvSpPr>
          <p:spPr>
            <a:xfrm>
              <a:off x="0" y="2823252"/>
              <a:ext cx="881380" cy="1350645"/>
            </a:xfrm>
            <a:custGeom>
              <a:avLst/>
              <a:gdLst/>
              <a:ahLst/>
              <a:cxnLst/>
              <a:rect l="l" t="t" r="r" b="b"/>
              <a:pathLst>
                <a:path w="881380" h="1350645">
                  <a:moveTo>
                    <a:pt x="866700" y="0"/>
                  </a:moveTo>
                  <a:lnTo>
                    <a:pt x="426010" y="0"/>
                  </a:lnTo>
                  <a:lnTo>
                    <a:pt x="385641" y="2348"/>
                  </a:lnTo>
                  <a:lnTo>
                    <a:pt x="345269" y="10194"/>
                  </a:lnTo>
                  <a:lnTo>
                    <a:pt x="307098" y="24742"/>
                  </a:lnTo>
                  <a:lnTo>
                    <a:pt x="273330" y="47193"/>
                  </a:lnTo>
                  <a:lnTo>
                    <a:pt x="235024" y="82990"/>
                  </a:lnTo>
                  <a:lnTo>
                    <a:pt x="197994" y="121551"/>
                  </a:lnTo>
                  <a:lnTo>
                    <a:pt x="162116" y="161303"/>
                  </a:lnTo>
                  <a:lnTo>
                    <a:pt x="127267" y="200672"/>
                  </a:lnTo>
                  <a:lnTo>
                    <a:pt x="102132" y="228138"/>
                  </a:lnTo>
                  <a:lnTo>
                    <a:pt x="75604" y="259018"/>
                  </a:lnTo>
                  <a:lnTo>
                    <a:pt x="53133" y="292328"/>
                  </a:lnTo>
                  <a:lnTo>
                    <a:pt x="40171" y="327088"/>
                  </a:lnTo>
                  <a:lnTo>
                    <a:pt x="33991" y="365340"/>
                  </a:lnTo>
                  <a:lnTo>
                    <a:pt x="34788" y="390739"/>
                  </a:lnTo>
                  <a:lnTo>
                    <a:pt x="45130" y="414669"/>
                  </a:lnTo>
                  <a:lnTo>
                    <a:pt x="67590" y="448513"/>
                  </a:lnTo>
                  <a:lnTo>
                    <a:pt x="63335" y="456750"/>
                  </a:lnTo>
                  <a:lnTo>
                    <a:pt x="62937" y="470309"/>
                  </a:lnTo>
                  <a:lnTo>
                    <a:pt x="67313" y="498923"/>
                  </a:lnTo>
                  <a:lnTo>
                    <a:pt x="77382" y="552322"/>
                  </a:lnTo>
                  <a:lnTo>
                    <a:pt x="0" y="625017"/>
                  </a:lnTo>
                  <a:lnTo>
                    <a:pt x="0" y="1350640"/>
                  </a:lnTo>
                  <a:lnTo>
                    <a:pt x="383426" y="968628"/>
                  </a:lnTo>
                  <a:lnTo>
                    <a:pt x="401008" y="949653"/>
                  </a:lnTo>
                  <a:lnTo>
                    <a:pt x="420549" y="929020"/>
                  </a:lnTo>
                  <a:lnTo>
                    <a:pt x="441880" y="911764"/>
                  </a:lnTo>
                  <a:lnTo>
                    <a:pt x="464833" y="902919"/>
                  </a:lnTo>
                  <a:lnTo>
                    <a:pt x="475571" y="902262"/>
                  </a:lnTo>
                  <a:lnTo>
                    <a:pt x="634622" y="902262"/>
                  </a:lnTo>
                  <a:lnTo>
                    <a:pt x="651295" y="899210"/>
                  </a:lnTo>
                  <a:lnTo>
                    <a:pt x="700467" y="882774"/>
                  </a:lnTo>
                  <a:lnTo>
                    <a:pt x="786397" y="826528"/>
                  </a:lnTo>
                  <a:lnTo>
                    <a:pt x="781718" y="823717"/>
                  </a:lnTo>
                  <a:lnTo>
                    <a:pt x="510236" y="663968"/>
                  </a:lnTo>
                  <a:lnTo>
                    <a:pt x="520671" y="658551"/>
                  </a:lnTo>
                  <a:lnTo>
                    <a:pt x="580466" y="597033"/>
                  </a:lnTo>
                  <a:lnTo>
                    <a:pt x="614033" y="528815"/>
                  </a:lnTo>
                  <a:lnTo>
                    <a:pt x="636499" y="462594"/>
                  </a:lnTo>
                  <a:lnTo>
                    <a:pt x="639500" y="417671"/>
                  </a:lnTo>
                  <a:lnTo>
                    <a:pt x="618998" y="373481"/>
                  </a:lnTo>
                  <a:lnTo>
                    <a:pt x="570955" y="309460"/>
                  </a:lnTo>
                  <a:lnTo>
                    <a:pt x="672395" y="309460"/>
                  </a:lnTo>
                  <a:lnTo>
                    <a:pt x="724638" y="297893"/>
                  </a:lnTo>
                  <a:lnTo>
                    <a:pt x="800101" y="248742"/>
                  </a:lnTo>
                  <a:lnTo>
                    <a:pt x="854027" y="191970"/>
                  </a:lnTo>
                  <a:lnTo>
                    <a:pt x="878939" y="147135"/>
                  </a:lnTo>
                  <a:lnTo>
                    <a:pt x="881082" y="90918"/>
                  </a:lnTo>
                  <a:lnTo>
                    <a:pt x="866700" y="0"/>
                  </a:lnTo>
                  <a:close/>
                </a:path>
                <a:path w="881380" h="1350645">
                  <a:moveTo>
                    <a:pt x="634622" y="902262"/>
                  </a:moveTo>
                  <a:lnTo>
                    <a:pt x="475571" y="902262"/>
                  </a:lnTo>
                  <a:lnTo>
                    <a:pt x="486336" y="902692"/>
                  </a:lnTo>
                  <a:lnTo>
                    <a:pt x="497104" y="903781"/>
                  </a:lnTo>
                  <a:lnTo>
                    <a:pt x="507848" y="905103"/>
                  </a:lnTo>
                  <a:lnTo>
                    <a:pt x="543764" y="908201"/>
                  </a:lnTo>
                  <a:lnTo>
                    <a:pt x="579876" y="908548"/>
                  </a:lnTo>
                  <a:lnTo>
                    <a:pt x="615837" y="905700"/>
                  </a:lnTo>
                  <a:lnTo>
                    <a:pt x="634622" y="902262"/>
                  </a:lnTo>
                  <a:close/>
                </a:path>
                <a:path w="881380" h="1350645">
                  <a:moveTo>
                    <a:pt x="672395" y="309460"/>
                  </a:moveTo>
                  <a:lnTo>
                    <a:pt x="570955" y="309460"/>
                  </a:lnTo>
                  <a:lnTo>
                    <a:pt x="593539" y="313194"/>
                  </a:lnTo>
                  <a:lnTo>
                    <a:pt x="650276" y="314358"/>
                  </a:lnTo>
                  <a:lnTo>
                    <a:pt x="672395" y="309460"/>
                  </a:lnTo>
                  <a:close/>
                </a:path>
              </a:pathLst>
            </a:custGeom>
            <a:solidFill>
              <a:srgbClr val="E3E48D"/>
            </a:solidFill>
          </p:spPr>
          <p:txBody>
            <a:bodyPr wrap="square" lIns="0" tIns="0" rIns="0" bIns="0" rtlCol="0"/>
            <a:lstStyle/>
            <a:p>
              <a:endParaRPr/>
            </a:p>
          </p:txBody>
        </p:sp>
        <p:sp>
          <p:nvSpPr>
            <p:cNvPr id="15" name="object 33">
              <a:extLst>
                <a:ext uri="{FF2B5EF4-FFF2-40B4-BE49-F238E27FC236}">
                  <a16:creationId xmlns:a16="http://schemas.microsoft.com/office/drawing/2014/main" id="{98DBD46A-A567-7B0F-BD59-1E525EC0FE33}"/>
                </a:ext>
              </a:extLst>
            </p:cNvPr>
            <p:cNvSpPr/>
            <p:nvPr/>
          </p:nvSpPr>
          <p:spPr>
            <a:xfrm>
              <a:off x="510364" y="3487493"/>
              <a:ext cx="370840" cy="161925"/>
            </a:xfrm>
            <a:custGeom>
              <a:avLst/>
              <a:gdLst/>
              <a:ahLst/>
              <a:cxnLst/>
              <a:rect l="l" t="t" r="r" b="b"/>
              <a:pathLst>
                <a:path w="370840" h="161925">
                  <a:moveTo>
                    <a:pt x="0" y="0"/>
                  </a:moveTo>
                  <a:lnTo>
                    <a:pt x="0" y="10401"/>
                  </a:lnTo>
                  <a:lnTo>
                    <a:pt x="7707" y="58184"/>
                  </a:lnTo>
                  <a:lnTo>
                    <a:pt x="29170" y="99684"/>
                  </a:lnTo>
                  <a:lnTo>
                    <a:pt x="61897" y="132411"/>
                  </a:lnTo>
                  <a:lnTo>
                    <a:pt x="103397" y="153874"/>
                  </a:lnTo>
                  <a:lnTo>
                    <a:pt x="151180" y="161582"/>
                  </a:lnTo>
                  <a:lnTo>
                    <a:pt x="370306" y="161582"/>
                  </a:lnTo>
                  <a:lnTo>
                    <a:pt x="321030" y="13258"/>
                  </a:lnTo>
                  <a:lnTo>
                    <a:pt x="0" y="0"/>
                  </a:lnTo>
                  <a:close/>
                </a:path>
              </a:pathLst>
            </a:custGeom>
            <a:solidFill>
              <a:srgbClr val="3D2B56"/>
            </a:solidFill>
          </p:spPr>
          <p:txBody>
            <a:bodyPr wrap="square" lIns="0" tIns="0" rIns="0" bIns="0" rtlCol="0"/>
            <a:lstStyle/>
            <a:p>
              <a:endParaRPr/>
            </a:p>
          </p:txBody>
        </p:sp>
        <p:sp>
          <p:nvSpPr>
            <p:cNvPr id="16" name="object 34">
              <a:extLst>
                <a:ext uri="{FF2B5EF4-FFF2-40B4-BE49-F238E27FC236}">
                  <a16:creationId xmlns:a16="http://schemas.microsoft.com/office/drawing/2014/main" id="{95BF39E4-174A-AEA4-65E5-50E640F57064}"/>
                </a:ext>
              </a:extLst>
            </p:cNvPr>
            <p:cNvSpPr txBox="1"/>
            <p:nvPr/>
          </p:nvSpPr>
          <p:spPr>
            <a:xfrm>
              <a:off x="1047851" y="2554839"/>
              <a:ext cx="5748954" cy="226600"/>
            </a:xfrm>
            <a:prstGeom prst="rect">
              <a:avLst/>
            </a:prstGeom>
          </p:spPr>
          <p:txBody>
            <a:bodyPr vert="horz" wrap="square" lIns="0" tIns="12700" rIns="0" bIns="0" rtlCol="0">
              <a:spAutoFit/>
            </a:bodyPr>
            <a:lstStyle/>
            <a:p>
              <a:pPr marL="12700" marR="5080">
                <a:lnSpc>
                  <a:spcPct val="107200"/>
                </a:lnSpc>
                <a:spcBef>
                  <a:spcPts val="100"/>
                </a:spcBef>
              </a:pPr>
              <a:endParaRPr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0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7EFDED-1956-3A2B-8467-674E1D6A811A}"/>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A61E5743-B9E6-25F9-6E3E-0BAC90BE1050}"/>
              </a:ext>
            </a:extLst>
          </p:cNvPr>
          <p:cNvSpPr>
            <a:spLocks noGrp="1"/>
          </p:cNvSpPr>
          <p:nvPr>
            <p:ph type="sldNum" sz="quarter" idx="12"/>
          </p:nvPr>
        </p:nvSpPr>
        <p:spPr/>
        <p:txBody>
          <a:bodyPr/>
          <a:lstStyle/>
          <a:p>
            <a:fld id="{E5F5F000-6F02-0D4A-AE12-53456686C9A4}" type="slidenum">
              <a:rPr lang="en-US" smtClean="0"/>
              <a:pPr/>
              <a:t>3</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CDC2735-8DB3-A388-DBCB-3304A91ACCE9}"/>
              </a:ext>
            </a:extLst>
          </p:cNvPr>
          <p:cNvSpPr>
            <a:spLocks noGrp="1"/>
          </p:cNvSpPr>
          <p:nvPr>
            <p:ph sz="quarter" idx="18"/>
          </p:nvPr>
        </p:nvSpPr>
        <p:spPr>
          <a:xfrm>
            <a:off x="3934756" y="1587675"/>
            <a:ext cx="7169247" cy="596865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ndParaRPr>
          </a:p>
          <a:p>
            <a:pPr marL="0" indent="0">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dirty="0">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0" indent="0">
              <a:defRPr/>
            </a:pPr>
            <a:endParaRPr lang="en-GB" dirty="0">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r>
              <a:rPr lang="en-GB" dirty="0">
                <a:effectLst/>
                <a:latin typeface="Arial"/>
                <a:ea typeface="Times New Roman" panose="02020603050405020304" pitchFamily="18" charset="0"/>
                <a:cs typeface="Arial"/>
              </a:rPr>
              <a:t> </a:t>
            </a:r>
          </a:p>
          <a:p>
            <a:pPr marL="0" indent="0">
              <a:defRPr/>
            </a:pPr>
            <a:endParaRPr lang="en-GB" dirty="0">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ea typeface="Times New Roman" panose="02020603050405020304" pitchFamily="18" charset="0"/>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highlight>
                <a:srgbClr val="FFFF00"/>
              </a:highlight>
              <a:ea typeface="Times New Roman" panose="02020603050405020304" pitchFamily="18" charset="0"/>
            </a:endParaRPr>
          </a:p>
          <a:p>
            <a:pPr marL="285750" indent="-285750">
              <a:buFont typeface="Arial" panose="020B0604020202020204" pitchFamily="34" charset="0"/>
              <a:buChar char="•"/>
              <a:defRPr/>
            </a:pPr>
            <a:endParaRPr lang="en-GB" dirty="0">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19668541-748B-98C7-578C-0322D195AF21}"/>
              </a:ext>
            </a:extLst>
          </p:cNvPr>
          <p:cNvSpPr/>
          <p:nvPr/>
        </p:nvSpPr>
        <p:spPr>
          <a:xfrm>
            <a:off x="831566" y="2771790"/>
            <a:ext cx="2361444" cy="2288853"/>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Organisation &amp; Management </a:t>
            </a:r>
          </a:p>
        </p:txBody>
      </p:sp>
      <p:sp>
        <p:nvSpPr>
          <p:cNvPr id="4" name="Content Placeholder 4">
            <a:extLst>
              <a:ext uri="{FF2B5EF4-FFF2-40B4-BE49-F238E27FC236}">
                <a16:creationId xmlns:a16="http://schemas.microsoft.com/office/drawing/2014/main" id="{447EA152-4E3D-6975-F26E-356D25C676FB}"/>
              </a:ext>
            </a:extLst>
          </p:cNvPr>
          <p:cNvSpPr txBox="1">
            <a:spLocks/>
          </p:cNvSpPr>
          <p:nvPr/>
        </p:nvSpPr>
        <p:spPr>
          <a:xfrm>
            <a:off x="3974108" y="1531540"/>
            <a:ext cx="7171200" cy="5968800"/>
          </a:xfrm>
          <a:prstGeom prst="rect">
            <a:avLst/>
          </a:prstGeom>
        </p:spPr>
        <p:txBody>
          <a:bodyPr vert="horz" lIns="91440" tIns="45720" rIns="91440" bIns="45720" rtlCol="0" anchor="t">
            <a:normAutofit lnSpcReduction="10000"/>
          </a:bodyPr>
          <a:lstStyle>
            <a:lvl1pPr marL="192891" indent="-192891" algn="l" defTabSz="257188" rtl="0" eaLnBrk="1" latinLnBrk="0" hangingPunct="1">
              <a:spcBef>
                <a:spcPct val="20000"/>
              </a:spcBef>
              <a:buFontTx/>
              <a:buNone/>
              <a:defRPr sz="1600" kern="1200">
                <a:solidFill>
                  <a:schemeClr val="tx1"/>
                </a:solidFill>
                <a:latin typeface="Arial" panose="020B0604020202020204" pitchFamily="34" charset="0"/>
                <a:ea typeface="+mn-ea"/>
                <a:cs typeface="Arial" panose="020B0604020202020204" pitchFamily="34" charset="0"/>
              </a:defRPr>
            </a:lvl1pPr>
            <a:lvl2pPr marL="417931" indent="-160743" algn="l" defTabSz="257188"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642970" indent="-128595" algn="l" defTabSz="257188" rtl="0" eaLnBrk="1" latinLnBrk="0" hangingPunct="1">
              <a:spcBef>
                <a:spcPct val="20000"/>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900158"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346"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a:lstStyle>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provided a draft copy of a 2025-26 Food Law Service Plan, which will be approved at Director level.  </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plan outlines how food safety will be monitored and controlled within Angus. The Authority's approach to carrying out inspections out-with normal office hours is included in the plan.</a:t>
            </a:r>
          </a:p>
          <a:p>
            <a:pPr marL="0" indent="0">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has 1679 registered food premises, including 82 (101 SND) manufacturers and packers, and 9 Approved Establishments (AE) in total.</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FHIS – there are 1014 premises on the platform and 94% have a Pass.</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On SND there are 113 premises showing as unrated, (6.7%) of premises cohort and 141 rated Group 3 Band A (8.4%)</a:t>
            </a:r>
            <a:endParaRPr lang="en-GB" dirty="0">
              <a:solidFill>
                <a:prstClr val="black"/>
              </a:solidFill>
            </a:endParaRPr>
          </a:p>
          <a:p>
            <a:pPr marL="0" indent="0">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716 premises were programmed for inspection in 2025–26; 701 inspections were accomplished and 292 were missed in 2024-25.</a:t>
            </a:r>
          </a:p>
          <a:p>
            <a:pPr marL="0" indent="0">
              <a:defRPr/>
            </a:pPr>
            <a:endParaRPr lang="en-GB" dirty="0">
              <a:solidFill>
                <a:prstClr val="black"/>
              </a:solidFill>
              <a:highlight>
                <a:srgbClr val="FFFF00"/>
              </a:highlight>
            </a:endParaRPr>
          </a:p>
          <a:p>
            <a:pPr marL="285750" indent="-285750">
              <a:buFont typeface="Arial" panose="020B0604020202020204" pitchFamily="34" charset="0"/>
              <a:buChar char="•"/>
              <a:defRPr/>
            </a:pPr>
            <a:r>
              <a:rPr lang="en-GB" dirty="0">
                <a:solidFill>
                  <a:prstClr val="black"/>
                </a:solidFill>
                <a:latin typeface="Arial"/>
                <a:cs typeface="Arial"/>
              </a:rPr>
              <a:t>186 new business registrations were received in 2024-25, compared to 71 the previous year. Efforts are made to carry out an inspection within 28 days of receipt of the food premises registration form.</a:t>
            </a:r>
          </a:p>
          <a:p>
            <a:pPr marL="0" indent="0">
              <a:defRPr/>
            </a:pPr>
            <a:endParaRPr lang="en-GB" dirty="0">
              <a:solidFill>
                <a:prstClr val="black"/>
              </a:solidFill>
            </a:endParaRPr>
          </a:p>
          <a:p>
            <a:pPr marL="192405" indent="-192405"/>
            <a:endParaRPr lang="en-GB" dirty="0"/>
          </a:p>
        </p:txBody>
      </p:sp>
    </p:spTree>
    <p:extLst>
      <p:ext uri="{BB962C8B-B14F-4D97-AF65-F5344CB8AC3E}">
        <p14:creationId xmlns:p14="http://schemas.microsoft.com/office/powerpoint/2010/main" val="4321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FB637F-B574-5B22-6F52-DB0BCD004705}"/>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6B12FEE7-03C5-43CC-CAB4-8783560C3E27}"/>
              </a:ext>
            </a:extLst>
          </p:cNvPr>
          <p:cNvSpPr>
            <a:spLocks noGrp="1"/>
          </p:cNvSpPr>
          <p:nvPr>
            <p:ph type="sldNum" sz="quarter" idx="12"/>
          </p:nvPr>
        </p:nvSpPr>
        <p:spPr/>
        <p:txBody>
          <a:bodyPr/>
          <a:lstStyle/>
          <a:p>
            <a:fld id="{E5F5F000-6F02-0D4A-AE12-53456686C9A4}" type="slidenum">
              <a:rPr lang="en-US" smtClean="0"/>
              <a:pPr/>
              <a:t>4</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B566BEF-BD47-50EF-9FD7-F38D4EFE224E}"/>
              </a:ext>
            </a:extLst>
          </p:cNvPr>
          <p:cNvSpPr>
            <a:spLocks noGrp="1"/>
          </p:cNvSpPr>
          <p:nvPr>
            <p:ph sz="quarter" idx="18"/>
          </p:nvPr>
        </p:nvSpPr>
        <p:spPr>
          <a:xfrm>
            <a:off x="3974108" y="1531540"/>
            <a:ext cx="7171200" cy="5968800"/>
          </a:xfrm>
        </p:spPr>
        <p:txBody>
          <a:bodyPr vert="horz" lIns="91440" tIns="45720" rIns="91440" bIns="45720" rtlCol="0" anchor="t">
            <a:normAutofit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provided a General Enforcement Policy that was last reviewed in February 2025 and a Food Safety Law Enforcement Policy that was last updated in October 2025.</a:t>
            </a: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has a Scheme of delegation that details the powers and functions delegated to officers. </a:t>
            </a:r>
            <a:endParaRPr lang="en-GB" sz="1600" b="0" i="0" u="none" strike="noStrike" kern="1200" cap="none" spc="0" normalizeH="0" baseline="0" noProof="0" dirty="0">
              <a:ln>
                <a:noFill/>
              </a:ln>
              <a:solidFill>
                <a:prstClr val="black"/>
              </a:solidFill>
              <a:effectLst/>
              <a:highlight>
                <a:srgbClr val="FFFF00"/>
              </a:highligh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Copies of officer authorisations, all signed and dated in 2025, were submitted.</a:t>
            </a:r>
            <a:endParaRPr lang="en-GB" dirty="0">
              <a:solidFill>
                <a:prstClr val="black"/>
              </a:solidFill>
              <a:highlight>
                <a:srgbClr val="FFFF00"/>
              </a:highlight>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Enforcement practices and procedures are summarised in the Food Safety Law Enforcement Policy, and a comprehensive range of detailed and recently reviewed documented enforcement procedures and guidance was submitted.</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An Employee Code of conduct dated November 2021 was submitted that sets out standards of conduct that all employees are expected to adhere to. (The requirement to declare any potential Conflict of Interest is reaffirmed in the Food Safety Law Enforcement Policy)</a:t>
            </a: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lang="en-GB" sz="1600" b="0" i="0" u="none" strike="noStrike" kern="1200" cap="none" spc="0" normalizeH="0" baseline="0" noProof="0" dirty="0">
              <a:ln>
                <a:noFill/>
              </a:ln>
              <a:solidFill>
                <a:prstClr val="black"/>
              </a:solidFill>
              <a:effectLst/>
              <a:highlight>
                <a:srgbClr val="FFFF00"/>
              </a:highlight>
              <a:uLnTx/>
              <a:uFillTx/>
            </a:endParaRPr>
          </a:p>
          <a:p>
            <a:pPr marL="285750" indent="-285750">
              <a:buFont typeface="Arial" panose="020B0604020202020204" pitchFamily="34" charset="0"/>
              <a:buChar char="•"/>
              <a:defRPr/>
            </a:pPr>
            <a:r>
              <a:rPr lang="en-GB" dirty="0">
                <a:solidFill>
                  <a:prstClr val="black"/>
                </a:solidFill>
                <a:latin typeface="Arial"/>
                <a:cs typeface="Arial"/>
              </a:rPr>
              <a:t>Officers can access documented procedures via a shared drive.</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192405" indent="-192405"/>
            <a:endParaRPr lang="en-GB" dirty="0"/>
          </a:p>
        </p:txBody>
      </p:sp>
      <p:sp>
        <p:nvSpPr>
          <p:cNvPr id="10" name="Oval 9">
            <a:extLst>
              <a:ext uri="{FF2B5EF4-FFF2-40B4-BE49-F238E27FC236}">
                <a16:creationId xmlns:a16="http://schemas.microsoft.com/office/drawing/2014/main" id="{7798772E-8E38-9A2D-DB3C-81DB09DDCC45}"/>
              </a:ext>
            </a:extLst>
          </p:cNvPr>
          <p:cNvSpPr/>
          <p:nvPr/>
        </p:nvSpPr>
        <p:spPr>
          <a:xfrm>
            <a:off x="861308" y="2933485"/>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Policies &amp; Procedures </a:t>
            </a:r>
          </a:p>
        </p:txBody>
      </p:sp>
    </p:spTree>
    <p:extLst>
      <p:ext uri="{BB962C8B-B14F-4D97-AF65-F5344CB8AC3E}">
        <p14:creationId xmlns:p14="http://schemas.microsoft.com/office/powerpoint/2010/main" val="1115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fld id="{E5F5F000-6F02-0D4A-AE12-53456686C9A4}" type="slidenum">
              <a:rPr lang="en-US" smtClean="0"/>
              <a:pPr/>
              <a:t>5</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077730"/>
            <a:ext cx="7171200" cy="6351394"/>
          </a:xfrm>
        </p:spPr>
        <p:txBody>
          <a:bodyPr vert="horz" lIns="91440" tIns="45720" rIns="91440" bIns="45720" rtlCol="0" anchor="t">
            <a:noAutofit/>
          </a:bodyPr>
          <a:lstStyle/>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Programmed caseload is allocated monthly. Nearly all inspections, including OCV inspections, are carried out unannounced.</a:t>
            </a:r>
            <a:endParaRPr lang="en-GB" sz="1400" dirty="0">
              <a:solidFill>
                <a:prstClr val="black"/>
              </a:solidFill>
            </a:endParaRPr>
          </a:p>
          <a:p>
            <a:pPr marL="0" indent="0">
              <a:defRPr/>
            </a:pPr>
            <a:endParaRPr lang="en-GB" sz="1400" dirty="0">
              <a:solidFill>
                <a:prstClr val="black"/>
              </a:solidFill>
            </a:endParaRPr>
          </a:p>
          <a:p>
            <a:pPr marL="285750" indent="-285750">
              <a:buFont typeface="Arial" panose="020B0604020202020204" pitchFamily="34" charset="0"/>
              <a:buChar char="•"/>
              <a:defRPr/>
            </a:pPr>
            <a:r>
              <a:rPr lang="en-GB" sz="1400" dirty="0">
                <a:latin typeface="Arial"/>
                <a:cs typeface="Arial"/>
              </a:rPr>
              <a:t>Inspections and OCV cycles are programmed using the FED. </a:t>
            </a:r>
            <a:endParaRPr lang="en-GB" sz="1400" dirty="0">
              <a:solidFill>
                <a:prstClr val="black"/>
              </a:solidFill>
            </a:endParaRPr>
          </a:p>
          <a:p>
            <a:pPr marL="0" indent="0">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The database spreadsheet provided showed that 3529 (3423) interventions, including 1915 (2017) Programmed Inspections, 1197 (993) revisits, surveillance and other visits and 417 (413) sampling visits had been carried out since 1 April 2022. The data correlates well with that held on SND for the same period (shown in brackets).</a:t>
            </a: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Officers ensure that every inspection results in a written report/letter being given or sent to the FBO detailing the results of the inspection.  The report is either completed at the time of the visit using No Carbon Required (NCR) pads or sent by e-mail or post following the visit. </a:t>
            </a: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Notices are served as soon as practicable after interventions. Revisits to check compliance are expected to be done within one working day after the expiry of the notice. Physical checks are done to ensure that Voluntary Closures are adhered to.</a:t>
            </a: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Notice wording was clear and easy to understand, listed legislation contravened and works required to comply. Appropriate timescales were given and right of appeal to the relevant court was included. Where written application was received for an extended time-period, the existing notice was withdrawn and a new notice with extended timescale was issued.</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lvl="1" indent="-285750">
              <a:defRPr/>
            </a:pPr>
            <a:endParaRPr lang="en-GB" sz="1400"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a typeface="Times New Roman" panose="02020603050405020304" pitchFamily="18" charset="0"/>
            </a:endParaRPr>
          </a:p>
          <a:p>
            <a:pPr marL="0" indent="0"/>
            <a:endParaRPr lang="en-GB" dirty="0"/>
          </a:p>
          <a:p>
            <a:pPr marL="0" indent="0"/>
            <a:endParaRPr lang="en-GB" dirty="0"/>
          </a:p>
          <a:p>
            <a:pPr marL="192405" indent="-192405"/>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Interventions</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75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pPr marL="0" marR="0" lvl="0" indent="0" algn="l" defTabSz="5120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pPr marL="0" marR="0" lvl="0" indent="0" algn="ctr" defTabSz="512064" rtl="0" eaLnBrk="1" fontAlgn="auto" latinLnBrk="0" hangingPunct="1">
              <a:lnSpc>
                <a:spcPct val="100000"/>
              </a:lnSpc>
              <a:spcBef>
                <a:spcPts val="0"/>
              </a:spcBef>
              <a:spcAft>
                <a:spcPts val="0"/>
              </a:spcAft>
              <a:buClrTx/>
              <a:buSzTx/>
              <a:buFontTx/>
              <a:buNone/>
              <a:tabLst/>
              <a:defRPr/>
            </a:pPr>
            <a:fld id="{E5F5F000-6F02-0D4A-AE12-53456686C9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5120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6249369"/>
          </a:xfrm>
        </p:spPr>
        <p:txBody>
          <a:bodyPr vert="horz" lIns="91440" tIns="45720" rIns="91440" bIns="45720" rtlCol="0" anchor="t">
            <a:normAutofit fontScale="92500" lnSpcReduction="10000"/>
          </a:bodyPr>
          <a:lstStyle/>
          <a:p>
            <a:pPr marL="0" indent="0"/>
            <a:endParaRPr lang="en-GB" dirty="0"/>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From the database spreadsheet review, 54% of interventions were programmed, which is a positive sign of proactive enforcement. 12% ceased trading indicating significant business turnover. Retail and manufacturing were the most monitored sectors.  </a:t>
            </a:r>
            <a:endParaRPr lang="en-GB" b="0" i="0" u="none" strike="noStrike" kern="1200" cap="none" spc="0" normalizeH="0" baseline="0" noProof="0" dirty="0">
              <a:ln>
                <a:noFill/>
              </a:ln>
              <a:solidFill>
                <a:prstClr val="black"/>
              </a:solidFill>
              <a:effectLst/>
              <a:highlight>
                <a:srgbClr val="FFFF00"/>
              </a:highlight>
              <a:uLnTx/>
              <a:uFillTx/>
              <a:latin typeface="Arial"/>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Based on the verification checks conducted by the audit team, the service of notices was proportionate based on the significance of the contraventions identified. Formal enforcement action taken comprised HINs, RANs, a Detention Notice and Voluntary Closures.</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Notice templates are stored on the share drive. Unique reference numbers are assigned using the notices database, which also serves as a register of all notices served.</a:t>
            </a: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latin typeface="Arial"/>
                <a:cs typeface="Arial"/>
              </a:rPr>
              <a:t>Officers carry out accompanied visits for most Approved Establishments to share the OCV approach and to allow for a spread of premises knowledge. Accompanied visits are also carried out for more unusual  premises or where there might be conflict.</a:t>
            </a: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solidFill>
                  <a:prstClr val="black"/>
                </a:solidFill>
                <a:latin typeface="Arial"/>
                <a:cs typeface="Arial"/>
              </a:rPr>
              <a:t>Premises rated as Group 3 Band A are notified that they are not subject to inspection unless their business changes.  These businesses are contacted, when next due, to ascertain any changes in the business model that affect food safety.</a:t>
            </a: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prstClr val="black"/>
                </a:solidFill>
                <a:latin typeface="Arial"/>
                <a:cs typeface="Arial"/>
              </a:rPr>
              <a:t>There are two SRA web-trained inputters who input reports to the </a:t>
            </a:r>
            <a:r>
              <a:rPr lang="en-GB" dirty="0" err="1">
                <a:solidFill>
                  <a:prstClr val="black"/>
                </a:solidFill>
                <a:latin typeface="Arial"/>
                <a:cs typeface="Arial"/>
              </a:rPr>
              <a:t>CoPFS</a:t>
            </a:r>
            <a:r>
              <a:rPr lang="en-GB" dirty="0">
                <a:solidFill>
                  <a:prstClr val="black"/>
                </a:solidFill>
                <a:latin typeface="Arial"/>
                <a:cs typeface="Arial"/>
              </a:rPr>
              <a:t>.</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buFontTx/>
              <a:buNone/>
              <a:tabLst/>
              <a:defRPr/>
            </a:pPr>
            <a:endParaRPr lang="en-GB"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indent="-192405"/>
            <a:endParaRPr lang="en-GB" sz="1400" dirty="0"/>
          </a:p>
          <a:p>
            <a:pPr marL="192405" indent="-192405"/>
            <a:endParaRPr lang="en-GB" sz="1400" dirty="0"/>
          </a:p>
          <a:p>
            <a:pPr marL="0" indent="0"/>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944287" y="3111189"/>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512064" rtl="0" eaLnBrk="1" fontAlgn="auto" latinLnBrk="0" hangingPunct="1">
              <a:lnSpc>
                <a:spcPct val="100000"/>
              </a:lnSpc>
              <a:spcBef>
                <a:spcPts val="0"/>
              </a:spcBef>
              <a:spcAft>
                <a:spcPts val="0"/>
              </a:spcAft>
              <a:buClrTx/>
              <a:buSzTx/>
              <a:buFontTx/>
              <a:buNone/>
              <a:tabLst/>
              <a:defRPr/>
            </a:pPr>
            <a:r>
              <a:rPr lang="en-GB" sz="1600">
                <a:solidFill>
                  <a:prstClr val="white"/>
                </a:solidFill>
                <a:latin typeface="Arial" panose="020B0604020202020204" pitchFamily="34" charset="0"/>
                <a:cs typeface="Arial" panose="020B0604020202020204" pitchFamily="34" charset="0"/>
              </a:rPr>
              <a:t>Enforcement Arrangements</a:t>
            </a: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1461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2BA76-0FE4-F0A8-880A-5636054CA252}"/>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216BDA55-F670-7F8F-EFC4-F53ED1FAF902}"/>
              </a:ext>
            </a:extLst>
          </p:cNvPr>
          <p:cNvSpPr>
            <a:spLocks noGrp="1"/>
          </p:cNvSpPr>
          <p:nvPr>
            <p:ph type="sldNum" sz="quarter" idx="12"/>
          </p:nvPr>
        </p:nvSpPr>
        <p:spPr/>
        <p:txBody>
          <a:bodyPr/>
          <a:lstStyle/>
          <a:p>
            <a:fld id="{E5F5F000-6F02-0D4A-AE12-53456686C9A4}" type="slidenum">
              <a:rPr lang="en-US" smtClean="0"/>
              <a:pPr/>
              <a:t>7</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7293783-6862-F171-C718-FA9770C1DC8B}"/>
              </a:ext>
            </a:extLst>
          </p:cNvPr>
          <p:cNvSpPr>
            <a:spLocks noGrp="1"/>
          </p:cNvSpPr>
          <p:nvPr>
            <p:ph sz="quarter" idx="18"/>
          </p:nvPr>
        </p:nvSpPr>
        <p:spPr>
          <a:xfrm>
            <a:off x="3691054" y="1666094"/>
            <a:ext cx="7171200" cy="5968800"/>
          </a:xfrm>
        </p:spPr>
        <p:txBody>
          <a:bodyPr vert="horz" lIns="91440" tIns="45720" rIns="91440" bIns="45720" rtlCol="0" anchor="t">
            <a:normAutofit fontScale="85000" lnSpcReduction="2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defRPr/>
            </a:pPr>
            <a:r>
              <a:rPr lang="en-GB" dirty="0">
                <a:solidFill>
                  <a:prstClr val="black"/>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The Authority provided evidence that </a:t>
            </a:r>
            <a:r>
              <a:rPr lang="en-GB" dirty="0">
                <a:solidFill>
                  <a:prstClr val="black"/>
                </a:solidFill>
                <a:latin typeface="Arial"/>
                <a:cs typeface="Arial"/>
              </a:rPr>
              <a:t>9</a:t>
            </a:r>
            <a:r>
              <a:rPr lang="en-GB" dirty="0">
                <a:solidFill>
                  <a:schemeClr val="accent2"/>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enforcement </a:t>
            </a:r>
            <a:r>
              <a:rPr lang="en-GB" dirty="0">
                <a:solidFill>
                  <a:prstClr val="black"/>
                </a:solidFill>
                <a:latin typeface="Arial"/>
                <a:cs typeface="Arial"/>
              </a:rPr>
              <a:t>notices</a:t>
            </a:r>
            <a:r>
              <a:rPr kumimoji="0" lang="en-GB" b="0" i="0" u="none" strike="noStrike" kern="1200" cap="none" spc="0" normalizeH="0" baseline="0" noProof="0" dirty="0">
                <a:ln>
                  <a:noFill/>
                </a:ln>
                <a:solidFill>
                  <a:prstClr val="black"/>
                </a:solidFill>
                <a:effectLst/>
                <a:uLnTx/>
                <a:uFillTx/>
                <a:latin typeface="Arial"/>
                <a:cs typeface="Arial"/>
              </a:rPr>
              <a:t> had been </a:t>
            </a:r>
            <a:r>
              <a:rPr lang="en-GB" dirty="0">
                <a:solidFill>
                  <a:prstClr val="black"/>
                </a:solidFill>
                <a:latin typeface="Arial"/>
                <a:cs typeface="Arial"/>
              </a:rPr>
              <a:t>served, and 6 Voluntary Closures were agreed on</a:t>
            </a:r>
            <a:r>
              <a:rPr kumimoji="0" lang="en-GB" b="0" i="0" u="none" strike="noStrike" kern="1200" cap="none" spc="0" normalizeH="0" baseline="0" noProof="0" dirty="0">
                <a:ln>
                  <a:noFill/>
                </a:ln>
                <a:solidFill>
                  <a:prstClr val="black"/>
                </a:solidFill>
                <a:effectLst/>
                <a:uLnTx/>
                <a:uFillTx/>
                <a:latin typeface="Arial"/>
                <a:cs typeface="Arial"/>
              </a:rPr>
              <a:t> </a:t>
            </a:r>
            <a:r>
              <a:rPr lang="en-GB" dirty="0">
                <a:solidFill>
                  <a:prstClr val="black"/>
                </a:solidFill>
                <a:latin typeface="Arial"/>
                <a:cs typeface="Arial"/>
              </a:rPr>
              <a:t>14</a:t>
            </a:r>
            <a:r>
              <a:rPr lang="en-GB" dirty="0">
                <a:solidFill>
                  <a:schemeClr val="accent2"/>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establishments since 1</a:t>
            </a:r>
            <a:r>
              <a:rPr kumimoji="0" lang="en-GB" b="0" i="0" u="none" strike="noStrike" kern="1200" cap="none" spc="0" normalizeH="0" baseline="30000" noProof="0" dirty="0">
                <a:ln>
                  <a:noFill/>
                </a:ln>
                <a:solidFill>
                  <a:prstClr val="black"/>
                </a:solidFill>
                <a:effectLst/>
                <a:uLnTx/>
                <a:uFillTx/>
                <a:latin typeface="Arial"/>
                <a:cs typeface="Arial"/>
              </a:rPr>
              <a:t>st</a:t>
            </a:r>
            <a:r>
              <a:rPr kumimoji="0" lang="en-GB" b="0" i="0" u="none" strike="noStrike" kern="1200" cap="none" spc="0" normalizeH="0" baseline="0" noProof="0" dirty="0">
                <a:ln>
                  <a:noFill/>
                </a:ln>
                <a:solidFill>
                  <a:prstClr val="black"/>
                </a:solidFill>
                <a:effectLst/>
                <a:uLnTx/>
                <a:uFillTx/>
                <a:latin typeface="Arial"/>
                <a:cs typeface="Arial"/>
              </a:rPr>
              <a:t> April 2022</a:t>
            </a:r>
            <a:r>
              <a:rPr lang="en-GB" dirty="0">
                <a:solidFill>
                  <a:prstClr val="black"/>
                </a:solidFill>
                <a:latin typeface="Arial"/>
                <a:cs typeface="Arial"/>
              </a:rPr>
              <a:t>.</a:t>
            </a:r>
            <a:endParaRPr lang="en-GB" dirty="0">
              <a:solidFill>
                <a:prstClr val="black"/>
              </a:solidFill>
              <a:highlight>
                <a:srgbClr val="FFFF00"/>
              </a:highlight>
              <a:latin typeface="Arial"/>
              <a:cs typeface="Arial"/>
            </a:endParaRPr>
          </a:p>
          <a:p>
            <a:pPr marL="285750" indent="-285750">
              <a:defRPr/>
            </a:pPr>
            <a:endParaRPr lang="en-GB" b="0" i="0" u="none" strike="noStrike" kern="1200" cap="none" spc="0" normalizeH="0" baseline="0" noProof="0" dirty="0">
              <a:ln>
                <a:noFill/>
              </a:ln>
              <a:solidFill>
                <a:prstClr val="black"/>
              </a:solidFill>
              <a:effectLst/>
              <a:uLnTx/>
              <a:uFillTx/>
              <a:latin typeface="Arial"/>
              <a:cs typeface="Arial"/>
            </a:endParaRPr>
          </a:p>
          <a:p>
            <a:pPr marL="285750" indent="0">
              <a:defRPr/>
            </a:pPr>
            <a:r>
              <a:rPr lang="en-GB" dirty="0">
                <a:solidFill>
                  <a:prstClr val="black"/>
                </a:solidFill>
                <a:latin typeface="Arial"/>
                <a:cs typeface="Arial"/>
              </a:rPr>
              <a:t>On SND for the same period, there were 15</a:t>
            </a:r>
            <a:r>
              <a:rPr lang="en-GB" dirty="0">
                <a:solidFill>
                  <a:schemeClr val="accent2"/>
                </a:solidFill>
                <a:latin typeface="Arial"/>
                <a:cs typeface="Arial"/>
              </a:rPr>
              <a:t> </a:t>
            </a:r>
            <a:r>
              <a:rPr lang="en-GB" dirty="0">
                <a:solidFill>
                  <a:prstClr val="black"/>
                </a:solidFill>
                <a:latin typeface="Arial"/>
                <a:cs typeface="Arial"/>
              </a:rPr>
              <a:t>enforcements on 10 establishments.</a:t>
            </a:r>
          </a:p>
          <a:p>
            <a:pPr marL="285750" indent="-285750"/>
            <a:endParaRPr lang="en-GB" dirty="0">
              <a:solidFill>
                <a:prstClr val="black"/>
              </a:solidFill>
            </a:endParaRPr>
          </a:p>
          <a:p>
            <a:pPr marL="285750" indent="-285750"/>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285750" indent="0"/>
            <a:endParaRPr lang="en-GB" dirty="0">
              <a:latin typeface="Arial"/>
              <a:cs typeface="Arial"/>
            </a:endParaRPr>
          </a:p>
          <a:p>
            <a:pPr marL="285750" indent="0"/>
            <a:endParaRPr lang="en-GB" dirty="0">
              <a:latin typeface="Arial"/>
              <a:cs typeface="Arial"/>
            </a:endParaRPr>
          </a:p>
          <a:p>
            <a:pPr marL="285750" indent="0"/>
            <a:endParaRPr lang="en-GB" dirty="0">
              <a:latin typeface="Arial"/>
              <a:cs typeface="Arial"/>
            </a:endParaRPr>
          </a:p>
          <a:p>
            <a:pPr marL="285750" indent="0"/>
            <a:endParaRPr lang="en-GB" dirty="0">
              <a:latin typeface="Arial"/>
              <a:cs typeface="Arial"/>
            </a:endParaRPr>
          </a:p>
          <a:p>
            <a:pPr marL="285750" indent="0"/>
            <a:r>
              <a:rPr lang="en-GB" dirty="0">
                <a:latin typeface="Arial"/>
                <a:cs typeface="Arial"/>
              </a:rPr>
              <a:t>The Lead Food Officer is taking appropriate action to ensure that the data held on SND more accurately correlates with that held in the FED.</a:t>
            </a:r>
            <a:endParaRPr lang="en-GB" dirty="0"/>
          </a:p>
          <a:p>
            <a:pPr marL="192405" indent="-192405"/>
            <a:r>
              <a:rPr lang="en-GB" dirty="0">
                <a:latin typeface="Arial"/>
                <a:cs typeface="Arial"/>
              </a:rPr>
              <a:t>	 </a:t>
            </a:r>
            <a:endParaRPr lang="en-GB" dirty="0">
              <a:solidFill>
                <a:schemeClr val="accent2"/>
              </a:solidFill>
              <a:latin typeface="Arial"/>
              <a:cs typeface="Arial"/>
            </a:endParaRPr>
          </a:p>
        </p:txBody>
      </p:sp>
      <p:sp>
        <p:nvSpPr>
          <p:cNvPr id="10" name="Oval 9">
            <a:extLst>
              <a:ext uri="{FF2B5EF4-FFF2-40B4-BE49-F238E27FC236}">
                <a16:creationId xmlns:a16="http://schemas.microsoft.com/office/drawing/2014/main" id="{C7FD0C9F-BBF1-A8EA-1CBE-24F0BC1871C6}"/>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Enforcement Actions </a:t>
            </a:r>
          </a:p>
        </p:txBody>
      </p:sp>
      <p:graphicFrame>
        <p:nvGraphicFramePr>
          <p:cNvPr id="6" name="Table 5">
            <a:extLst>
              <a:ext uri="{FF2B5EF4-FFF2-40B4-BE49-F238E27FC236}">
                <a16:creationId xmlns:a16="http://schemas.microsoft.com/office/drawing/2014/main" id="{56C1CE8B-A770-2A20-DE9E-3032C9279245}"/>
              </a:ext>
            </a:extLst>
          </p:cNvPr>
          <p:cNvGraphicFramePr>
            <a:graphicFrameLocks noGrp="1"/>
          </p:cNvGraphicFramePr>
          <p:nvPr>
            <p:extLst>
              <p:ext uri="{D42A27DB-BD31-4B8C-83A1-F6EECF244321}">
                <p14:modId xmlns:p14="http://schemas.microsoft.com/office/powerpoint/2010/main" val="2106301426"/>
              </p:ext>
            </p:extLst>
          </p:nvPr>
        </p:nvGraphicFramePr>
        <p:xfrm>
          <a:off x="4134857" y="3286444"/>
          <a:ext cx="6080037" cy="3100193"/>
        </p:xfrm>
        <a:graphic>
          <a:graphicData uri="http://schemas.openxmlformats.org/drawingml/2006/table">
            <a:tbl>
              <a:tblPr bandRow="1">
                <a:tableStyleId>{5C22544A-7EE6-4342-B048-85BDC9FD1C3A}</a:tableStyleId>
              </a:tblPr>
              <a:tblGrid>
                <a:gridCol w="1538579">
                  <a:extLst>
                    <a:ext uri="{9D8B030D-6E8A-4147-A177-3AD203B41FA5}">
                      <a16:colId xmlns:a16="http://schemas.microsoft.com/office/drawing/2014/main" val="443520107"/>
                    </a:ext>
                  </a:extLst>
                </a:gridCol>
                <a:gridCol w="466879">
                  <a:extLst>
                    <a:ext uri="{9D8B030D-6E8A-4147-A177-3AD203B41FA5}">
                      <a16:colId xmlns:a16="http://schemas.microsoft.com/office/drawing/2014/main" val="4228652188"/>
                    </a:ext>
                  </a:extLst>
                </a:gridCol>
                <a:gridCol w="466879">
                  <a:extLst>
                    <a:ext uri="{9D8B030D-6E8A-4147-A177-3AD203B41FA5}">
                      <a16:colId xmlns:a16="http://schemas.microsoft.com/office/drawing/2014/main" val="1862785883"/>
                    </a:ext>
                  </a:extLst>
                </a:gridCol>
                <a:gridCol w="466879">
                  <a:extLst>
                    <a:ext uri="{9D8B030D-6E8A-4147-A177-3AD203B41FA5}">
                      <a16:colId xmlns:a16="http://schemas.microsoft.com/office/drawing/2014/main" val="933307849"/>
                    </a:ext>
                  </a:extLst>
                </a:gridCol>
                <a:gridCol w="466879">
                  <a:extLst>
                    <a:ext uri="{9D8B030D-6E8A-4147-A177-3AD203B41FA5}">
                      <a16:colId xmlns:a16="http://schemas.microsoft.com/office/drawing/2014/main" val="4271554049"/>
                    </a:ext>
                  </a:extLst>
                </a:gridCol>
                <a:gridCol w="466879">
                  <a:extLst>
                    <a:ext uri="{9D8B030D-6E8A-4147-A177-3AD203B41FA5}">
                      <a16:colId xmlns:a16="http://schemas.microsoft.com/office/drawing/2014/main" val="872154615"/>
                    </a:ext>
                  </a:extLst>
                </a:gridCol>
                <a:gridCol w="466879">
                  <a:extLst>
                    <a:ext uri="{9D8B030D-6E8A-4147-A177-3AD203B41FA5}">
                      <a16:colId xmlns:a16="http://schemas.microsoft.com/office/drawing/2014/main" val="997965806"/>
                    </a:ext>
                  </a:extLst>
                </a:gridCol>
                <a:gridCol w="466879">
                  <a:extLst>
                    <a:ext uri="{9D8B030D-6E8A-4147-A177-3AD203B41FA5}">
                      <a16:colId xmlns:a16="http://schemas.microsoft.com/office/drawing/2014/main" val="2667440437"/>
                    </a:ext>
                  </a:extLst>
                </a:gridCol>
                <a:gridCol w="466879">
                  <a:extLst>
                    <a:ext uri="{9D8B030D-6E8A-4147-A177-3AD203B41FA5}">
                      <a16:colId xmlns:a16="http://schemas.microsoft.com/office/drawing/2014/main" val="1412261387"/>
                    </a:ext>
                  </a:extLst>
                </a:gridCol>
                <a:gridCol w="403213">
                  <a:extLst>
                    <a:ext uri="{9D8B030D-6E8A-4147-A177-3AD203B41FA5}">
                      <a16:colId xmlns:a16="http://schemas.microsoft.com/office/drawing/2014/main" val="4282771063"/>
                    </a:ext>
                  </a:extLst>
                </a:gridCol>
                <a:gridCol w="403213">
                  <a:extLst>
                    <a:ext uri="{9D8B030D-6E8A-4147-A177-3AD203B41FA5}">
                      <a16:colId xmlns:a16="http://schemas.microsoft.com/office/drawing/2014/main" val="1143778844"/>
                    </a:ext>
                  </a:extLst>
                </a:gridCol>
              </a:tblGrid>
              <a:tr h="578420">
                <a:tc>
                  <a:txBody>
                    <a:bodyPr/>
                    <a:lstStyle/>
                    <a:p>
                      <a:pPr algn="l" rtl="0" fontAlgn="base">
                        <a:lnSpc>
                          <a:spcPts val="79"/>
                        </a:lnSpc>
                        <a:buNone/>
                      </a:pPr>
                      <a:r>
                        <a:rPr lang="en-GB" sz="1100" b="1" i="0" dirty="0">
                          <a:solidFill>
                            <a:srgbClr val="000000"/>
                          </a:solidFill>
                          <a:effectLst/>
                          <a:latin typeface="Arial"/>
                        </a:rPr>
                        <a:t>Enforcement</a:t>
                      </a: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endParaRPr lang="en-GB" sz="1100" b="1" i="0" dirty="0">
                        <a:solidFill>
                          <a:srgbClr val="000000"/>
                        </a:solidFill>
                        <a:effectLst/>
                        <a:latin typeface="Arial"/>
                      </a:endParaRPr>
                    </a:p>
                    <a:p>
                      <a:pPr algn="l" rtl="0" fontAlgn="base">
                        <a:lnSpc>
                          <a:spcPts val="79"/>
                        </a:lnSpc>
                        <a:buNone/>
                      </a:pPr>
                      <a:r>
                        <a:rPr lang="en-GB" sz="1100" b="0" i="0" dirty="0">
                          <a:solidFill>
                            <a:srgbClr val="000000"/>
                          </a:solidFill>
                          <a:effectLst/>
                          <a:latin typeface="Arial"/>
                        </a:rPr>
                        <a:t> </a:t>
                      </a:r>
                      <a:endParaRPr lang="en-GB" b="0" i="0" dirty="0">
                        <a:effectLst/>
                        <a:latin typeface="Arial"/>
                      </a:endParaRPr>
                    </a:p>
                    <a:p>
                      <a:pPr algn="l" rtl="0" fontAlgn="base">
                        <a:lnSpc>
                          <a:spcPts val="79"/>
                        </a:lnSpc>
                        <a:buNone/>
                      </a:pPr>
                      <a:endParaRPr lang="en-GB" b="0" i="0" dirty="0">
                        <a:effectLst/>
                        <a:latin typeface="Arial"/>
                      </a:endParaRPr>
                    </a:p>
                    <a:p>
                      <a:pPr algn="l" rtl="0" fontAlgn="base">
                        <a:lnSpc>
                          <a:spcPts val="79"/>
                        </a:lnSpc>
                        <a:buNone/>
                      </a:pPr>
                      <a:r>
                        <a:rPr lang="en-GB" sz="1100" b="1" i="0" dirty="0">
                          <a:solidFill>
                            <a:srgbClr val="000000"/>
                          </a:solidFill>
                          <a:effectLst/>
                          <a:latin typeface="Arial"/>
                        </a:rPr>
                        <a:t>Action</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gridSpan="2">
                  <a:txBody>
                    <a:bodyPr/>
                    <a:lstStyle/>
                    <a:p>
                      <a:pPr algn="ctr" rtl="0" fontAlgn="base">
                        <a:lnSpc>
                          <a:spcPts val="79"/>
                        </a:lnSpc>
                        <a:buNone/>
                      </a:pPr>
                      <a:endParaRPr lang="en-GB" sz="1100" b="1" i="0" dirty="0">
                        <a:solidFill>
                          <a:srgbClr val="000000"/>
                        </a:solidFill>
                        <a:effectLst/>
                        <a:latin typeface="Arial"/>
                      </a:endParaRPr>
                    </a:p>
                    <a:p>
                      <a:pPr algn="ctr" rtl="0" fontAlgn="base">
                        <a:lnSpc>
                          <a:spcPts val="79"/>
                        </a:lnSpc>
                        <a:buNone/>
                      </a:pPr>
                      <a:r>
                        <a:rPr lang="en-GB" sz="1100" b="1" i="0" dirty="0">
                          <a:solidFill>
                            <a:srgbClr val="000000"/>
                          </a:solidFill>
                          <a:effectLst/>
                          <a:latin typeface="Arial"/>
                        </a:rPr>
                        <a:t>2022-23</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79"/>
                        </a:lnSpc>
                        <a:buNone/>
                      </a:pPr>
                      <a:endParaRPr lang="en-GB" sz="1100" b="1" i="0" dirty="0">
                        <a:solidFill>
                          <a:srgbClr val="000000"/>
                        </a:solidFill>
                        <a:effectLst/>
                        <a:latin typeface="Arial"/>
                      </a:endParaRPr>
                    </a:p>
                    <a:p>
                      <a:pPr algn="ctr" rtl="0" fontAlgn="base">
                        <a:lnSpc>
                          <a:spcPts val="79"/>
                        </a:lnSpc>
                        <a:buNone/>
                      </a:pPr>
                      <a:r>
                        <a:rPr lang="en-GB" sz="1100" b="1" i="0" dirty="0">
                          <a:solidFill>
                            <a:srgbClr val="000000"/>
                          </a:solidFill>
                          <a:effectLst/>
                          <a:latin typeface="Arial"/>
                        </a:rPr>
                        <a:t>2023-24</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79"/>
                        </a:lnSpc>
                        <a:buNone/>
                      </a:pPr>
                      <a:endParaRPr lang="en-GB" sz="1100" b="1" i="0" dirty="0">
                        <a:solidFill>
                          <a:srgbClr val="000000"/>
                        </a:solidFill>
                        <a:effectLst/>
                        <a:latin typeface="Arial"/>
                      </a:endParaRPr>
                    </a:p>
                    <a:p>
                      <a:pPr algn="ctr" rtl="0" fontAlgn="base">
                        <a:lnSpc>
                          <a:spcPts val="79"/>
                        </a:lnSpc>
                        <a:buNone/>
                      </a:pPr>
                      <a:r>
                        <a:rPr lang="en-GB" sz="1100" b="1" i="0" dirty="0">
                          <a:solidFill>
                            <a:srgbClr val="000000"/>
                          </a:solidFill>
                          <a:effectLst/>
                          <a:latin typeface="Arial"/>
                        </a:rPr>
                        <a:t>2024-25</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79"/>
                        </a:lnSpc>
                        <a:buNone/>
                      </a:pPr>
                      <a:endParaRPr lang="en-GB" sz="1100" b="1" i="0" dirty="0">
                        <a:solidFill>
                          <a:srgbClr val="000000"/>
                        </a:solidFill>
                        <a:effectLst/>
                        <a:latin typeface="Arial"/>
                      </a:endParaRPr>
                    </a:p>
                    <a:p>
                      <a:pPr algn="ctr" rtl="0" fontAlgn="base">
                        <a:lnSpc>
                          <a:spcPts val="79"/>
                        </a:lnSpc>
                        <a:buNone/>
                      </a:pPr>
                      <a:r>
                        <a:rPr lang="en-GB" sz="1100" b="1" i="0" dirty="0">
                          <a:solidFill>
                            <a:srgbClr val="000000"/>
                          </a:solidFill>
                          <a:effectLst/>
                          <a:latin typeface="Arial"/>
                        </a:rPr>
                        <a:t>2025-26</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79"/>
                        </a:lnSpc>
                        <a:buNone/>
                      </a:pPr>
                      <a:endParaRPr lang="en-GB" sz="1100" b="1" i="0" dirty="0">
                        <a:solidFill>
                          <a:srgbClr val="000000"/>
                        </a:solidFill>
                        <a:effectLst/>
                        <a:latin typeface="Arial"/>
                      </a:endParaRPr>
                    </a:p>
                    <a:p>
                      <a:pPr algn="ctr" rtl="0" fontAlgn="base">
                        <a:lnSpc>
                          <a:spcPts val="79"/>
                        </a:lnSpc>
                        <a:buNone/>
                      </a:pPr>
                      <a:r>
                        <a:rPr lang="en-GB" sz="1100" b="1" i="0" dirty="0">
                          <a:solidFill>
                            <a:srgbClr val="000000"/>
                          </a:solidFill>
                          <a:effectLst/>
                          <a:latin typeface="Arial"/>
                        </a:rPr>
                        <a:t>Total</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3015435757"/>
                  </a:ext>
                </a:extLst>
              </a:tr>
              <a:tr h="343878">
                <a:tc>
                  <a:txBody>
                    <a:bodyPr/>
                    <a:lstStyle/>
                    <a:p>
                      <a:pPr algn="l" rtl="0" fontAlgn="base">
                        <a:lnSpc>
                          <a:spcPts val="66"/>
                        </a:lnSpc>
                        <a:buNone/>
                      </a:pPr>
                      <a:endParaRPr lang="en-GB" sz="1000" b="1" i="0" dirty="0">
                        <a:solidFill>
                          <a:srgbClr val="FFFFFF"/>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79"/>
                        </a:lnSpc>
                        <a:buNone/>
                      </a:pPr>
                      <a:r>
                        <a:rPr lang="en-GB" sz="1400" b="0" i="0" baseline="-25000" dirty="0">
                          <a:solidFill>
                            <a:srgbClr val="000000"/>
                          </a:solidFill>
                          <a:effectLst/>
                          <a:latin typeface="Arial"/>
                        </a:rPr>
                        <a:t>LA</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SND</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LA </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SND</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LA </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SND</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LA </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SND</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400" b="0" i="0" baseline="-25000" dirty="0">
                          <a:solidFill>
                            <a:srgbClr val="000000"/>
                          </a:solidFill>
                          <a:effectLst/>
                          <a:latin typeface="Arial"/>
                        </a:rPr>
                        <a:t>LA </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400" b="0" i="0" baseline="-25000" dirty="0">
                        <a:solidFill>
                          <a:srgbClr val="000000"/>
                        </a:solidFill>
                        <a:effectLst/>
                        <a:latin typeface="Arial"/>
                      </a:endParaRPr>
                    </a:p>
                    <a:p>
                      <a:pPr algn="ctr" rtl="0" fontAlgn="base">
                        <a:lnSpc>
                          <a:spcPts val="79"/>
                        </a:lnSpc>
                        <a:buNone/>
                      </a:pPr>
                      <a:r>
                        <a:rPr lang="en-GB" sz="1400" b="0" i="0" baseline="-25000" dirty="0">
                          <a:solidFill>
                            <a:srgbClr val="000000"/>
                          </a:solidFill>
                          <a:effectLst/>
                          <a:latin typeface="Arial"/>
                        </a:rPr>
                        <a:t>SND</a:t>
                      </a:r>
                      <a:r>
                        <a:rPr lang="en-GB" sz="1400" b="0" i="0" dirty="0">
                          <a:solidFill>
                            <a:srgbClr val="000000"/>
                          </a:solidFill>
                          <a:effectLst/>
                          <a:latin typeface="Arial"/>
                        </a:rPr>
                        <a:t> </a:t>
                      </a:r>
                      <a:endParaRPr lang="en-GB" sz="1400" b="0" i="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26347"/>
                  </a:ext>
                </a:extLst>
              </a:tr>
              <a:tr h="260513">
                <a:tc>
                  <a:txBody>
                    <a:bodyPr/>
                    <a:lstStyle/>
                    <a:p>
                      <a:pPr algn="l" rtl="0" fontAlgn="base">
                        <a:lnSpc>
                          <a:spcPts val="79"/>
                        </a:lnSpc>
                        <a:buNone/>
                      </a:pPr>
                      <a:endParaRPr lang="en-GB" sz="1100" b="1" i="0" dirty="0">
                        <a:solidFill>
                          <a:srgbClr val="000000"/>
                        </a:solidFill>
                        <a:effectLst/>
                        <a:latin typeface="Arial"/>
                      </a:endParaRPr>
                    </a:p>
                    <a:p>
                      <a:pPr algn="l" rtl="0" fontAlgn="base">
                        <a:lnSpc>
                          <a:spcPts val="79"/>
                        </a:lnSpc>
                        <a:buNone/>
                      </a:pPr>
                      <a:r>
                        <a:rPr lang="en-GB" sz="1100" b="1" i="0" dirty="0">
                          <a:solidFill>
                            <a:srgbClr val="000000"/>
                          </a:solidFill>
                          <a:effectLst/>
                          <a:latin typeface="Arial"/>
                        </a:rPr>
                        <a:t>HIN</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79"/>
                        </a:lnSpc>
                        <a:buNone/>
                      </a:pPr>
                      <a:r>
                        <a:rPr lang="en-GB" sz="1100" b="0" i="0" dirty="0">
                          <a:solidFill>
                            <a:srgbClr val="000000"/>
                          </a:solidFill>
                          <a:effectLst/>
                          <a:latin typeface="Arial"/>
                        </a:rPr>
                        <a:t>2 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2 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3 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3 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1 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2 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6 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7 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7890011"/>
                  </a:ext>
                </a:extLst>
              </a:tr>
              <a:tr h="395981">
                <a:tc>
                  <a:txBody>
                    <a:bodyPr/>
                    <a:lstStyle/>
                    <a:p>
                      <a:pPr algn="l" rtl="0" fontAlgn="base">
                        <a:lnSpc>
                          <a:spcPts val="79"/>
                        </a:lnSpc>
                        <a:buNone/>
                      </a:pPr>
                      <a:endParaRPr lang="en-GB" sz="1100" b="1" i="0" dirty="0">
                        <a:solidFill>
                          <a:srgbClr val="000000"/>
                        </a:solidFill>
                        <a:effectLst/>
                        <a:latin typeface="Arial"/>
                      </a:endParaRPr>
                    </a:p>
                    <a:p>
                      <a:pPr algn="l" rtl="0" fontAlgn="base">
                        <a:lnSpc>
                          <a:spcPts val="79"/>
                        </a:lnSpc>
                        <a:buNone/>
                      </a:pPr>
                      <a:r>
                        <a:rPr lang="en-GB" sz="1100" b="1" i="0" dirty="0">
                          <a:solidFill>
                            <a:srgbClr val="000000"/>
                          </a:solidFill>
                          <a:effectLst/>
                          <a:latin typeface="Arial"/>
                        </a:rPr>
                        <a:t>Voluntary Closure</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66"/>
                        </a:lnSpc>
                        <a:buNone/>
                      </a:pPr>
                      <a:endParaRPr lang="en-GB" sz="1000" b="0" i="0" dirty="0">
                        <a:solidFill>
                          <a:srgbClr val="000000"/>
                        </a:solidFill>
                        <a:effectLst/>
                        <a:latin typeface="Arial"/>
                      </a:endParaRPr>
                    </a:p>
                    <a:p>
                      <a:pPr algn="ctr" rtl="0" fontAlgn="base">
                        <a:lnSpc>
                          <a:spcPts val="66"/>
                        </a:lnSpc>
                        <a:buNone/>
                      </a:pP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3 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3 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r>
                        <a:rPr lang="en-GB" sz="1000" b="0" i="0" dirty="0">
                          <a:solidFill>
                            <a:srgbClr val="000000"/>
                          </a:solidFill>
                          <a:effectLst/>
                          <a:latin typeface="Arial"/>
                        </a:rPr>
                        <a:t>1</a:t>
                      </a: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7 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0198052"/>
                  </a:ext>
                </a:extLst>
              </a:tr>
              <a:tr h="312617">
                <a:tc>
                  <a:txBody>
                    <a:bodyPr/>
                    <a:lstStyle/>
                    <a:p>
                      <a:pPr algn="l" rtl="0" fontAlgn="base">
                        <a:lnSpc>
                          <a:spcPts val="79"/>
                        </a:lnSpc>
                        <a:buNone/>
                      </a:pPr>
                      <a:endParaRPr lang="en-GB" sz="1100" b="1" i="0" dirty="0">
                        <a:solidFill>
                          <a:srgbClr val="000000"/>
                        </a:solidFill>
                        <a:effectLst/>
                        <a:latin typeface="Arial"/>
                      </a:endParaRPr>
                    </a:p>
                    <a:p>
                      <a:pPr algn="l" rtl="0" fontAlgn="base">
                        <a:lnSpc>
                          <a:spcPts val="79"/>
                        </a:lnSpc>
                        <a:buNone/>
                      </a:pPr>
                      <a:r>
                        <a:rPr lang="en-GB" sz="1100" b="1" i="0" dirty="0">
                          <a:solidFill>
                            <a:srgbClr val="000000"/>
                          </a:solidFill>
                          <a:effectLst/>
                          <a:latin typeface="Arial"/>
                        </a:rPr>
                        <a:t>RAN</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2 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r>
                        <a:rPr lang="en-GB" sz="1000" b="0" i="0" dirty="0">
                          <a:solidFill>
                            <a:srgbClr val="000000"/>
                          </a:solidFill>
                          <a:effectLst/>
                          <a:latin typeface="Arial"/>
                        </a:rPr>
                        <a:t>1</a:t>
                      </a: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2 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r>
                        <a:rPr lang="en-GB" sz="1000" b="0" i="0" dirty="0">
                          <a:solidFill>
                            <a:srgbClr val="000000"/>
                          </a:solidFill>
                          <a:effectLst/>
                          <a:latin typeface="Arial"/>
                        </a:rPr>
                        <a:t>1</a:t>
                      </a: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1124310"/>
                  </a:ext>
                </a:extLst>
              </a:tr>
              <a:tr h="395981">
                <a:tc>
                  <a:txBody>
                    <a:bodyPr/>
                    <a:lstStyle/>
                    <a:p>
                      <a:pPr algn="l" rtl="0" fontAlgn="base">
                        <a:lnSpc>
                          <a:spcPts val="79"/>
                        </a:lnSpc>
                        <a:buNone/>
                      </a:pPr>
                      <a:endParaRPr lang="en-GB" sz="1100" b="1" i="0" dirty="0">
                        <a:solidFill>
                          <a:srgbClr val="000000"/>
                        </a:solidFill>
                        <a:effectLst/>
                        <a:latin typeface="Arial"/>
                      </a:endParaRPr>
                    </a:p>
                    <a:p>
                      <a:pPr algn="l" rtl="0" fontAlgn="base">
                        <a:lnSpc>
                          <a:spcPts val="79"/>
                        </a:lnSpc>
                        <a:buNone/>
                      </a:pPr>
                      <a:r>
                        <a:rPr lang="en-GB" sz="1100" b="1" i="0" dirty="0">
                          <a:solidFill>
                            <a:srgbClr val="000000"/>
                          </a:solidFill>
                          <a:effectLst/>
                          <a:latin typeface="Arial"/>
                        </a:rPr>
                        <a:t>RAN withdrawn</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r>
                        <a:rPr lang="en-GB" sz="1000" b="0" i="0" dirty="0">
                          <a:solidFill>
                            <a:srgbClr val="000000"/>
                          </a:solidFill>
                          <a:effectLst/>
                          <a:latin typeface="Arial"/>
                        </a:rPr>
                        <a:t>2</a:t>
                      </a: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r>
                        <a:rPr lang="en-GB" sz="1000" b="0" i="0" dirty="0">
                          <a:solidFill>
                            <a:srgbClr val="000000"/>
                          </a:solidFill>
                          <a:effectLst/>
                          <a:latin typeface="Arial"/>
                        </a:rPr>
                        <a:t>2</a:t>
                      </a: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6130350"/>
                  </a:ext>
                </a:extLst>
              </a:tr>
              <a:tr h="416822">
                <a:tc>
                  <a:txBody>
                    <a:bodyPr/>
                    <a:lstStyle/>
                    <a:p>
                      <a:pPr algn="l" rtl="0" fontAlgn="base">
                        <a:lnSpc>
                          <a:spcPts val="79"/>
                        </a:lnSpc>
                        <a:buNone/>
                      </a:pPr>
                      <a:endParaRPr lang="en-GB" sz="1100" b="1" i="0" dirty="0">
                        <a:solidFill>
                          <a:srgbClr val="000000"/>
                        </a:solidFill>
                        <a:effectLst/>
                        <a:latin typeface="Arial"/>
                      </a:endParaRPr>
                    </a:p>
                    <a:p>
                      <a:pPr algn="l" rtl="0" fontAlgn="base">
                        <a:lnSpc>
                          <a:spcPts val="79"/>
                        </a:lnSpc>
                        <a:buNone/>
                      </a:pPr>
                      <a:r>
                        <a:rPr lang="en-GB" sz="1100" b="1" i="0" dirty="0">
                          <a:solidFill>
                            <a:srgbClr val="000000"/>
                          </a:solidFill>
                          <a:effectLst/>
                          <a:latin typeface="Arial"/>
                        </a:rPr>
                        <a:t>Detention Notice</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1 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1 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66"/>
                        </a:lnSpc>
                        <a:buNone/>
                      </a:pPr>
                      <a:endParaRPr lang="en-GB" sz="1000" b="0" i="0" dirty="0">
                        <a:solidFill>
                          <a:srgbClr val="000000"/>
                        </a:solidFill>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3239540"/>
                  </a:ext>
                </a:extLst>
              </a:tr>
              <a:tr h="395981">
                <a:tc>
                  <a:txBody>
                    <a:bodyPr/>
                    <a:lstStyle/>
                    <a:p>
                      <a:pPr algn="l" rtl="0" fontAlgn="base">
                        <a:lnSpc>
                          <a:spcPts val="79"/>
                        </a:lnSpc>
                        <a:buNone/>
                      </a:pPr>
                      <a:endParaRPr lang="en-GB" sz="1100" b="1" i="0" dirty="0">
                        <a:solidFill>
                          <a:srgbClr val="000000"/>
                        </a:solidFill>
                        <a:effectLst/>
                        <a:latin typeface="Arial"/>
                      </a:endParaRPr>
                    </a:p>
                    <a:p>
                      <a:pPr algn="l" rtl="0" fontAlgn="base">
                        <a:lnSpc>
                          <a:spcPts val="79"/>
                        </a:lnSpc>
                        <a:buNone/>
                      </a:pPr>
                      <a:r>
                        <a:rPr lang="en-GB" sz="1100" b="1" i="0" dirty="0">
                          <a:solidFill>
                            <a:srgbClr val="000000"/>
                          </a:solidFill>
                          <a:effectLst/>
                          <a:latin typeface="Arial"/>
                        </a:rPr>
                        <a:t>Total</a:t>
                      </a:r>
                      <a:r>
                        <a:rPr lang="en-GB" sz="1100" b="0" i="0" dirty="0">
                          <a:solidFill>
                            <a:srgbClr val="000000"/>
                          </a:solidFill>
                          <a:effectLst/>
                          <a:latin typeface="Arial"/>
                        </a:rPr>
                        <a:t>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79"/>
                        </a:lnSpc>
                        <a:buNone/>
                      </a:pPr>
                      <a:r>
                        <a:rPr lang="en-GB" sz="1100" b="0" i="0" dirty="0">
                          <a:solidFill>
                            <a:srgbClr val="000000"/>
                          </a:solidFill>
                          <a:effectLst/>
                          <a:latin typeface="Arial"/>
                        </a:rPr>
                        <a:t>2 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5 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1 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3 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3 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3 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5 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4 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b="0" i="0" dirty="0">
                          <a:effectLst/>
                          <a:latin typeface="Arial"/>
                        </a:rPr>
                        <a:t>11</a:t>
                      </a: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dirty="0">
                          <a:solidFill>
                            <a:srgbClr val="000000"/>
                          </a:solidFill>
                          <a:effectLst/>
                          <a:latin typeface="Arial"/>
                        </a:rPr>
                        <a:t>15 </a:t>
                      </a:r>
                      <a:endParaRPr lang="en-GB" b="0" i="0" dirty="0">
                        <a:effectLst/>
                        <a:latin typeface="Arial"/>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159269"/>
                  </a:ext>
                </a:extLst>
              </a:tr>
            </a:tbl>
          </a:graphicData>
        </a:graphic>
      </p:graphicFrame>
    </p:spTree>
    <p:extLst>
      <p:ext uri="{BB962C8B-B14F-4D97-AF65-F5344CB8AC3E}">
        <p14:creationId xmlns:p14="http://schemas.microsoft.com/office/powerpoint/2010/main" val="5165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8CA2BD-54FC-6A05-7462-1BFCCB4800F1}"/>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97144-31B0-FBBC-6270-A2DD18DFB512}"/>
              </a:ext>
            </a:extLst>
          </p:cNvPr>
          <p:cNvSpPr>
            <a:spLocks noGrp="1"/>
          </p:cNvSpPr>
          <p:nvPr>
            <p:ph type="sldNum" sz="quarter" idx="12"/>
          </p:nvPr>
        </p:nvSpPr>
        <p:spPr/>
        <p:txBody>
          <a:bodyPr/>
          <a:lstStyle/>
          <a:p>
            <a:fld id="{E5F5F000-6F02-0D4A-AE12-53456686C9A4}" type="slidenum">
              <a:rPr lang="en-US" smtClean="0"/>
              <a:pPr/>
              <a:t>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CB8DB5-38F7-33DB-4538-69539937FDC9}"/>
              </a:ext>
            </a:extLst>
          </p:cNvPr>
          <p:cNvSpPr>
            <a:spLocks noGrp="1"/>
          </p:cNvSpPr>
          <p:nvPr>
            <p:ph type="body" sz="quarter" idx="14"/>
          </p:nvPr>
        </p:nvSpPr>
        <p:spPr>
          <a:xfrm>
            <a:off x="550872" y="1627101"/>
            <a:ext cx="5492719" cy="1837426"/>
          </a:xfrm>
        </p:spPr>
        <p:txBody>
          <a:bodyPr vert="horz" lIns="0" tIns="45720" rIns="91440" bIns="45720" rtlCol="0" anchor="t">
            <a:spAutoFit/>
          </a:bodyPr>
          <a:lstStyle/>
          <a:p>
            <a:r>
              <a:rPr lang="en-GB" dirty="0">
                <a:solidFill>
                  <a:schemeClr val="tx1"/>
                </a:solidFill>
                <a:latin typeface="Arial Black"/>
              </a:rPr>
              <a:t>Reasons cited and effectiveness of Enforcement Action</a:t>
            </a:r>
          </a:p>
          <a:p>
            <a:endParaRPr lang="en-GB" dirty="0"/>
          </a:p>
        </p:txBody>
      </p:sp>
      <p:sp>
        <p:nvSpPr>
          <p:cNvPr id="5" name="Content Placeholder 4">
            <a:extLst>
              <a:ext uri="{FF2B5EF4-FFF2-40B4-BE49-F238E27FC236}">
                <a16:creationId xmlns:a16="http://schemas.microsoft.com/office/drawing/2014/main" id="{DD2D3B9B-4CB0-053A-1E40-4D576D6A320D}"/>
              </a:ext>
            </a:extLst>
          </p:cNvPr>
          <p:cNvSpPr>
            <a:spLocks noGrp="1"/>
          </p:cNvSpPr>
          <p:nvPr>
            <p:ph sz="quarter" idx="15"/>
          </p:nvPr>
        </p:nvSpPr>
        <p:spPr/>
        <p:txBody>
          <a:bodyPr vert="horz" lIns="91440" tIns="45720" rIns="91440" bIns="45720" rtlCol="0" anchor="t">
            <a:normAutofit lnSpcReduction="10000"/>
          </a:bodyPr>
          <a:lstStyle/>
          <a:p>
            <a:pPr marL="192405" indent="-192405"/>
            <a:r>
              <a:rPr lang="en-GB" b="1" dirty="0">
                <a:latin typeface="Arial"/>
                <a:cs typeface="Arial"/>
              </a:rPr>
              <a:t>HIN</a:t>
            </a:r>
            <a:r>
              <a:rPr lang="en-GB" dirty="0">
                <a:latin typeface="Arial"/>
                <a:cs typeface="Arial"/>
              </a:rPr>
              <a:t> – 7 issued – HACCP (3), lack of WHB</a:t>
            </a:r>
            <a:endParaRPr lang="en-US" dirty="0">
              <a:latin typeface="Arial"/>
              <a:cs typeface="Arial"/>
            </a:endParaRPr>
          </a:p>
          <a:p>
            <a:pPr marL="192405" indent="-192405"/>
            <a:endParaRPr lang="en-GB" dirty="0"/>
          </a:p>
          <a:p>
            <a:pPr marL="192405" indent="-192405"/>
            <a:r>
              <a:rPr lang="en-GB" b="1" dirty="0">
                <a:latin typeface="Arial"/>
                <a:cs typeface="Arial"/>
              </a:rPr>
              <a:t>Voluntary Closure</a:t>
            </a:r>
            <a:r>
              <a:rPr lang="en-GB" dirty="0">
                <a:latin typeface="Arial"/>
                <a:cs typeface="Arial"/>
              </a:rPr>
              <a:t> – </a:t>
            </a:r>
            <a:r>
              <a:rPr lang="en-GB">
                <a:latin typeface="Arial"/>
                <a:cs typeface="Arial"/>
              </a:rPr>
              <a:t>6 agreed</a:t>
            </a:r>
            <a:endParaRPr lang="en-GB" dirty="0">
              <a:latin typeface="Arial"/>
              <a:cs typeface="Arial"/>
            </a:endParaRPr>
          </a:p>
          <a:p>
            <a:pPr marL="192405" indent="-192405"/>
            <a:r>
              <a:rPr lang="en-GB" dirty="0">
                <a:latin typeface="Arial"/>
                <a:cs typeface="Arial"/>
              </a:rPr>
              <a:t>No hot water(2), Cleaning (3), Cleaning and lack of cross contamination controls (1) </a:t>
            </a:r>
          </a:p>
          <a:p>
            <a:pPr marL="192405" indent="-192405"/>
            <a:endParaRPr lang="en-GB" dirty="0"/>
          </a:p>
          <a:p>
            <a:pPr marL="192405" indent="-192405"/>
            <a:r>
              <a:rPr lang="en-GB" b="1" dirty="0">
                <a:latin typeface="Arial"/>
                <a:cs typeface="Arial"/>
              </a:rPr>
              <a:t>RAN</a:t>
            </a:r>
            <a:r>
              <a:rPr lang="en-GB" dirty="0">
                <a:latin typeface="Arial"/>
                <a:cs typeface="Arial"/>
              </a:rPr>
              <a:t> – 2 issued 1 not captured in SND – lack of hot water.</a:t>
            </a:r>
          </a:p>
          <a:p>
            <a:pPr marL="192405" indent="-192405"/>
            <a:endParaRPr lang="en-GB" dirty="0"/>
          </a:p>
          <a:p>
            <a:pPr marL="0" indent="0"/>
            <a:r>
              <a:rPr lang="en-GB" b="1" dirty="0">
                <a:latin typeface="Arial"/>
                <a:cs typeface="Arial"/>
              </a:rPr>
              <a:t>Detention Notice</a:t>
            </a:r>
            <a:r>
              <a:rPr lang="en-GB" dirty="0">
                <a:latin typeface="Arial"/>
                <a:cs typeface="Arial"/>
              </a:rPr>
              <a:t> – 1 issued for kebab meat identified in Angus, distributed from an unapproved premises in Glasgow and marked with an approval number which did not exist. The Scottish Food Crime and Incidents Unit (SFCIU) logged two incidents and issued a </a:t>
            </a:r>
            <a:r>
              <a:rPr lang="en-GB" b="1" dirty="0">
                <a:latin typeface="Arial"/>
                <a:cs typeface="Arial"/>
              </a:rPr>
              <a:t>FAFA</a:t>
            </a:r>
            <a:r>
              <a:rPr lang="en-GB" dirty="0">
                <a:latin typeface="Arial"/>
                <a:cs typeface="Arial"/>
              </a:rPr>
              <a:t> (</a:t>
            </a:r>
            <a:r>
              <a:rPr lang="en-GB" dirty="0">
                <a:solidFill>
                  <a:srgbClr val="2A3357"/>
                </a:solidFill>
                <a:latin typeface="Arial"/>
                <a:cs typeface="Arial"/>
              </a:rPr>
              <a:t>FSS-FAFA-001-2023</a:t>
            </a:r>
            <a:r>
              <a:rPr lang="en-GB" dirty="0">
                <a:latin typeface="Arial"/>
                <a:cs typeface="Arial"/>
              </a:rPr>
              <a:t>) because of Angus Council’s Intelligence. The products may not have been produced in an approved establishment </a:t>
            </a:r>
            <a:r>
              <a:rPr lang="en-GB" b="1" dirty="0">
                <a:latin typeface="Arial"/>
                <a:cs typeface="Arial"/>
              </a:rPr>
              <a:t>and were unsafe</a:t>
            </a:r>
            <a:r>
              <a:rPr lang="en-GB" dirty="0">
                <a:latin typeface="Arial"/>
                <a:cs typeface="Arial"/>
              </a:rPr>
              <a:t> for the purposes of </a:t>
            </a:r>
            <a:r>
              <a:rPr lang="en-GB" b="1" dirty="0">
                <a:latin typeface="Arial"/>
                <a:cs typeface="Arial"/>
              </a:rPr>
              <a:t>Article 14 of Regulation (EC) No 178/2002</a:t>
            </a:r>
            <a:r>
              <a:rPr lang="en-GB" dirty="0">
                <a:latin typeface="Arial"/>
                <a:cs typeface="Arial"/>
              </a:rPr>
              <a:t>. Local Authorities across Scotland were requested to identify food businesses which were likely or known to stock products supplied by the company and to take steps to ensure they were withdrawn from sale.</a:t>
            </a:r>
          </a:p>
          <a:p>
            <a:pPr marL="192405" indent="-192405"/>
            <a:endParaRPr lang="en-GB" dirty="0"/>
          </a:p>
          <a:p>
            <a:pPr marL="0" indent="0"/>
            <a:r>
              <a:rPr lang="en-GB" dirty="0">
                <a:latin typeface="Arial"/>
                <a:cs typeface="Arial"/>
              </a:rPr>
              <a:t>Overall, it appears that enforcement action was appropriate, effective and timely resulting in improvements in food law compliance. The detection and escalation of the kebab meat incident deserves to be highlighted for recognition and commendation.</a:t>
            </a: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p:txBody>
      </p:sp>
    </p:spTree>
    <p:extLst>
      <p:ext uri="{BB962C8B-B14F-4D97-AF65-F5344CB8AC3E}">
        <p14:creationId xmlns:p14="http://schemas.microsoft.com/office/powerpoint/2010/main" val="145943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5456CC-B127-5979-4327-3A66A3516A41}"/>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9DFD830E-0EDA-99B4-77C5-456F16896E59}"/>
              </a:ext>
            </a:extLst>
          </p:cNvPr>
          <p:cNvSpPr>
            <a:spLocks noGrp="1"/>
          </p:cNvSpPr>
          <p:nvPr>
            <p:ph type="sldNum" sz="quarter" idx="12"/>
          </p:nvPr>
        </p:nvSpPr>
        <p:spPr/>
        <p:txBody>
          <a:bodyPr/>
          <a:lstStyle/>
          <a:p>
            <a:fld id="{E5F5F000-6F02-0D4A-AE12-53456686C9A4}" type="slidenum">
              <a:rPr lang="en-US" smtClean="0"/>
              <a:pPr/>
              <a:t>9</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41B4FCE-55E7-9555-C758-E29F8A2B6CC7}"/>
              </a:ext>
            </a:extLst>
          </p:cNvPr>
          <p:cNvSpPr>
            <a:spLocks noGrp="1"/>
          </p:cNvSpPr>
          <p:nvPr>
            <p:ph sz="quarter" idx="18"/>
          </p:nvPr>
        </p:nvSpPr>
        <p:spPr>
          <a:xfrm>
            <a:off x="3875965" y="1630016"/>
            <a:ext cx="6960358" cy="596880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 employs qualified, trained and experienced officers.</a:t>
            </a:r>
            <a:endParaRPr lang="en-GB" dirty="0">
              <a:solidFill>
                <a:prstClr val="black"/>
              </a:solidFill>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Staffing – there are 6.7 FTE establishment posts all filled, the full resource requirement is 9.02 FTE. To support future capacity and resilience, a trainee EHO has been appointed and is expected to qualify in 2027.</a:t>
            </a: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Training -</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the service is fully committed to training and developing staff to ensure they have the skills necessary to do their jobs as efficiently and effectively as possible. </a:t>
            </a:r>
            <a:r>
              <a:rPr lang="en-GB" dirty="0">
                <a:latin typeface="Arial"/>
                <a:ea typeface="Calibri"/>
                <a:cs typeface="Arial"/>
              </a:rPr>
              <a:t> </a:t>
            </a:r>
          </a:p>
          <a:p>
            <a:pPr marL="285750" indent="-285750">
              <a:buFont typeface="Arial" panose="020B0604020202020204" pitchFamily="34" charset="0"/>
              <a:buChar char="•"/>
              <a:defRPr/>
            </a:pPr>
            <a:endParaRPr lang="en-GB" dirty="0">
              <a:solidFill>
                <a:prstClr val="black"/>
              </a:solidFill>
              <a:ea typeface="Calibri"/>
            </a:endParaRPr>
          </a:p>
          <a:p>
            <a:pPr marL="285750" indent="-285750">
              <a:buFont typeface="Arial" panose="020B0604020202020204" pitchFamily="34" charset="0"/>
              <a:buChar char="•"/>
              <a:defRPr/>
            </a:pPr>
            <a:r>
              <a:rPr lang="en-GB" dirty="0">
                <a:latin typeface="Arial"/>
                <a:ea typeface="Calibri"/>
                <a:cs typeface="Arial"/>
              </a:rPr>
              <a:t>Performance development reviews have resumed at senior management level; Team Leaders will be next and then officers after that. One-to-ones are scheduled to be carried out every 6 weeks. </a:t>
            </a:r>
            <a:endParaRPr lang="en-GB" b="0" i="0" u="none" strike="noStrike" kern="1200" cap="none" spc="0" normalizeH="0" baseline="0" noProof="0" dirty="0">
              <a:ln>
                <a:noFill/>
              </a:ln>
              <a:solidFill>
                <a:prstClr val="black"/>
              </a:solidFill>
              <a:effectLst/>
              <a:highlight>
                <a:srgbClr val="FFFF00"/>
              </a:highlight>
              <a:uLnTx/>
              <a:uFillTx/>
              <a:ea typeface="Calibri" panose="020F0502020204030204" pitchFamily="34" charset="0"/>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a typeface="Calibri" panose="020F0502020204030204" pitchFamily="34" charset="0"/>
            </a:endParaRPr>
          </a:p>
          <a:p>
            <a:pPr marL="285750" indent="-285750">
              <a:buFont typeface="Arial" panose="020B0604020202020204" pitchFamily="34" charset="0"/>
              <a:buChar char="•"/>
            </a:pPr>
            <a:r>
              <a:rPr lang="en-GB" dirty="0">
                <a:latin typeface="Arial"/>
                <a:ea typeface="Calibri"/>
                <a:cs typeface="Arial"/>
              </a:rPr>
              <a:t>Communication – monthly team meeting agendas are informally noted prior to meetings for guidance. Each monthly team meeting has ‘share and tell’ where officers share matters of interest or ask other officers for advice on the approach – no records are kept of this.</a:t>
            </a:r>
            <a:endParaRPr lang="en-GB" dirty="0">
              <a:ea typeface="Calibri" panose="020F0502020204030204" pitchFamily="34" charset="0"/>
            </a:endParaRPr>
          </a:p>
          <a:p>
            <a:pPr marL="285750" indent="-285750">
              <a:buFont typeface="Arial" panose="020B0604020202020204" pitchFamily="34" charset="0"/>
              <a:buChar char="•"/>
            </a:pPr>
            <a:endParaRPr lang="en-GB" dirty="0">
              <a:ea typeface="Calibri" panose="020F0502020204030204" pitchFamily="34" charset="0"/>
            </a:endParaRPr>
          </a:p>
          <a:p>
            <a:pPr marL="285750" indent="-285750">
              <a:buFont typeface="Arial" panose="020B0604020202020204" pitchFamily="34" charset="0"/>
              <a:buChar char="•"/>
            </a:pPr>
            <a:endParaRPr lang="en-GB" dirty="0">
              <a:ea typeface="Calibri" panose="020F0502020204030204" pitchFamily="34" charset="0"/>
            </a:endParaRPr>
          </a:p>
          <a:p>
            <a:pPr marL="0" indent="0"/>
            <a:endParaRPr lang="en-GB" sz="12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GB" dirty="0"/>
          </a:p>
          <a:p>
            <a:pPr marL="192405" indent="-192405"/>
            <a:endParaRPr lang="en-GB" dirty="0"/>
          </a:p>
        </p:txBody>
      </p:sp>
      <p:sp>
        <p:nvSpPr>
          <p:cNvPr id="9" name="Oval 8">
            <a:extLst>
              <a:ext uri="{FF2B5EF4-FFF2-40B4-BE49-F238E27FC236}">
                <a16:creationId xmlns:a16="http://schemas.microsoft.com/office/drawing/2014/main" id="{4B461034-752A-A464-F7F3-C4B310D12487}"/>
              </a:ext>
            </a:extLst>
          </p:cNvPr>
          <p:cNvSpPr/>
          <p:nvPr/>
        </p:nvSpPr>
        <p:spPr>
          <a:xfrm>
            <a:off x="562618" y="280093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Competence   </a:t>
            </a:r>
          </a:p>
        </p:txBody>
      </p:sp>
    </p:spTree>
    <p:extLst>
      <p:ext uri="{BB962C8B-B14F-4D97-AF65-F5344CB8AC3E}">
        <p14:creationId xmlns:p14="http://schemas.microsoft.com/office/powerpoint/2010/main" val="69187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A54928817</value>
    </field>
    <field name="Objective-Title">
      <value order="0">762 - Angus Council - Enforcement Actions Audit - Audit Findings Presentation Final Agreed</value>
    </field>
    <field name="Objective-Description">
      <value order="0"/>
    </field>
    <field name="Objective-CreationStamp">
      <value order="0">2025-12-16T08:24:30Z</value>
    </field>
    <field name="Objective-IsApproved">
      <value order="0">false</value>
    </field>
    <field name="Objective-IsPublished">
      <value order="0">true</value>
    </field>
    <field name="Objective-DatePublished">
      <value order="0">2025-12-16T08:24:33Z</value>
    </field>
    <field name="Objective-ModificationStamp">
      <value order="0">2025-12-16T08:24:33Z</value>
    </field>
    <field name="Objective-Owner">
      <value order="0">Matthew, Lindsay L (U451485)</value>
    </field>
    <field name="Objective-Path">
      <value order="0">Objective Global Folder:Food Standards Scotland File Plan:Administration:Corporate Governance:External Audit:Audit Assignments: External Audit (Food Standards Scotland):Local Authority Audit: Angus Council: Enforcement Actions: 2025-2026</value>
    </field>
    <field name="Objective-Parent">
      <value order="0">Local Authority Audit: Angus Council: Enforcement Actions: 2025-2026</value>
    </field>
    <field name="Objective-State">
      <value order="0">Published</value>
    </field>
    <field name="Objective-VersionId">
      <value order="0">vA83249519</value>
    </field>
    <field name="Objective-Version">
      <value order="0">1.0</value>
    </field>
    <field name="Objective-VersionNumber">
      <value order="0">1</value>
    </field>
    <field name="Objective-VersionComment">
      <value order="0"/>
    </field>
    <field name="Objective-FileNumber">
      <value order="0">AUD/7499</value>
    </field>
    <field name="Objective-Classification">
      <value order="0">OFFICIAL</value>
    </field>
    <field name="Objective-Caveats">
      <value order="0">Caveat for access to Food Standards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74120C08CB2543A06FE23FCDA468EA" ma:contentTypeVersion="17" ma:contentTypeDescription="Create a new document." ma:contentTypeScope="" ma:versionID="cb219add6a41f7a161415a9ebc5c30dc">
  <xsd:schema xmlns:xsd="http://www.w3.org/2001/XMLSchema" xmlns:xs="http://www.w3.org/2001/XMLSchema" xmlns:p="http://schemas.microsoft.com/office/2006/metadata/properties" xmlns:ns2="ef75e3ab-2268-4b89-92a4-eefe8a0ee025" xmlns:ns3="d7803841-2d19-43b3-92a8-d0b25f54bd62" targetNamespace="http://schemas.microsoft.com/office/2006/metadata/properties" ma:root="true" ma:fieldsID="eb5b26b6a7dcc45227589fdd653283c8" ns2:_="" ns3:_="">
    <xsd:import namespace="ef75e3ab-2268-4b89-92a4-eefe8a0ee025"/>
    <xsd:import namespace="d7803841-2d19-43b3-92a8-d0b25f54bd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5e3ab-2268-4b89-92a4-eefe8a0ee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03841-2d19-43b3-92a8-d0b25f54b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82ecb7b-214a-4f07-b6ca-d0fd63aec2f9}" ma:internalName="TaxCatchAll" ma:showField="CatchAllData" ma:web="d7803841-2d19-43b3-92a8-d0b25f54b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75e3ab-2268-4b89-92a4-eefe8a0ee025">
      <Terms xmlns="http://schemas.microsoft.com/office/infopath/2007/PartnerControls"/>
    </lcf76f155ced4ddcb4097134ff3c332f>
    <TaxCatchAll xmlns="d7803841-2d19-43b3-92a8-d0b25f54bd62" xsi:nil="true"/>
  </documentManagement>
</p:properties>
</file>

<file path=customXml/itemProps1.xml><?xml version="1.0" encoding="utf-8"?>
<ds:datastoreItem xmlns:ds="http://schemas.openxmlformats.org/officeDocument/2006/customXml" ds:itemID="{9D53A75C-9DDB-443A-93B1-74BDFE849DFA}">
  <ds:schemaRefs>
    <ds:schemaRef ds:uri="http://schemas.microsoft.com/sharepoint/v3/contenttype/forms"/>
  </ds:schemaRefs>
</ds:datastoreItem>
</file>

<file path=customXml/itemProps2.xml><?xml version="1.0" encoding="utf-8"?>
<ds:datastoreItem xmlns:ds="http://schemas.openxmlformats.org/officeDocument/2006/customXml" ds:itemID="{1060C427-A4A5-473F-BFEC-30BA081E1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5e3ab-2268-4b89-92a4-eefe8a0ee025"/>
    <ds:schemaRef ds:uri="d7803841-2d19-43b3-92a8-d0b25f54b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771139-131C-4449-9EF3-236810D37CD8}">
  <ds:schemaRefs>
    <ds:schemaRef ds:uri="8595806c-a27a-4530-8239-da17bfa8afe5"/>
    <ds:schemaRef ds:uri="d7803841-2d19-43b3-92a8-d0b25f54bd62"/>
    <ds:schemaRef ds:uri="ef75e3ab-2268-4b89-92a4-eefe8a0ee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emplate>Wash up slides</Template>
  <TotalTime>1342</TotalTime>
  <Words>2531</Words>
  <Application>Microsoft Office PowerPoint</Application>
  <PresentationFormat>Custom</PresentationFormat>
  <Paragraphs>353</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Arial,Sans-Serif</vt:lpstr>
      <vt:lpstr>Calibri</vt:lpstr>
      <vt:lpstr>Times New Roman</vt:lpstr>
      <vt:lpstr>Office Theme</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Scottish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Wilson R (Rich)</dc:creator>
  <cp:keywords/>
  <dc:description/>
  <cp:lastModifiedBy>Lindsay Matthew</cp:lastModifiedBy>
  <cp:revision>1690</cp:revision>
  <cp:lastPrinted>2024-07-02T10:55:59Z</cp:lastPrinted>
  <dcterms:created xsi:type="dcterms:W3CDTF">2021-04-21T14:11:54Z</dcterms:created>
  <dcterms:modified xsi:type="dcterms:W3CDTF">2025-12-16T07:52:39Z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A54928817</vt:lpwstr>
  </property>
  <property fmtid="{D5CDD505-2E9C-101B-9397-08002B2CF9AE}" pid="4" name="Objective-Title">
    <vt:lpwstr>762 - Angus Council - Enforcement Actions Audit - Audit Findings Presentation Final Agreed</vt:lpwstr>
  </property>
  <property fmtid="{D5CDD505-2E9C-101B-9397-08002B2CF9AE}" pid="5" name="Objective-Description">
    <vt:lpwstr/>
  </property>
  <property fmtid="{D5CDD505-2E9C-101B-9397-08002B2CF9AE}" pid="6" name="Objective-CreationStamp">
    <vt:filetime>2025-12-16T08:24:30Z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2025-12-16T08:24:33Z</vt:filetime>
  </property>
  <property fmtid="{D5CDD505-2E9C-101B-9397-08002B2CF9AE}" pid="10" name="Objective-ModificationStamp">
    <vt:filetime>2025-12-16T08:24:33Z</vt:filetime>
  </property>
  <property fmtid="{D5CDD505-2E9C-101B-9397-08002B2CF9AE}" pid="11" name="Objective-Owner">
    <vt:lpwstr>Matthew, Lindsay L (U451485)</vt:lpwstr>
  </property>
  <property fmtid="{D5CDD505-2E9C-101B-9397-08002B2CF9AE}" pid="12" name="Objective-Path">
    <vt:lpwstr>Objective Global Folder:Food Standards Scotland File Plan:Administration:Corporate Governance:External Audit:Audit Assignments: External Audit (Food Standards Scotland):Local Authority Audit: Angus Council: Enforcement Actions: 2025-2026</vt:lpwstr>
  </property>
  <property fmtid="{D5CDD505-2E9C-101B-9397-08002B2CF9AE}" pid="13" name="Objective-Parent">
    <vt:lpwstr>Local Authority Audit: Angus Council: Enforcement Actions: 2025-2026</vt:lpwstr>
  </property>
  <property fmtid="{D5CDD505-2E9C-101B-9397-08002B2CF9AE}" pid="14" name="Objective-State">
    <vt:lpwstr>Published</vt:lpwstr>
  </property>
  <property fmtid="{D5CDD505-2E9C-101B-9397-08002B2CF9AE}" pid="15" name="Objective-VersionId">
    <vt:lpwstr>vA83249519</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AUD/7499</vt:lpwstr>
  </property>
  <property fmtid="{D5CDD505-2E9C-101B-9397-08002B2CF9AE}" pid="20" name="Objective-Classification">
    <vt:lpwstr>OFFICIAL</vt:lpwstr>
  </property>
  <property fmtid="{D5CDD505-2E9C-101B-9397-08002B2CF9AE}" pid="21" name="Objective-Caveats">
    <vt:lpwstr>Caveat for access to Food Standards Scotland</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0x0101009A74120C08CB2543A06FE23FCDA468EA</vt:lpwstr>
  </property>
  <property fmtid="{D5CDD505-2E9C-101B-9397-08002B2CF9AE}" pid="34" name="Objective-Required Redaction">
    <vt:lpwstr/>
  </property>
  <property fmtid="{D5CDD505-2E9C-101B-9397-08002B2CF9AE}" pid="35" name="MediaServiceImageTags">
    <vt:lpwstr/>
  </property>
  <property fmtid="{D5CDD505-2E9C-101B-9397-08002B2CF9AE}" pid="36" name="Objective-Shared By">
    <vt:lpwstr/>
  </property>
  <property fmtid="{D5CDD505-2E9C-101B-9397-08002B2CF9AE}" pid="37" name="Objective-Access Conditions">
    <vt:lpwstr/>
  </property>
  <property fmtid="{D5CDD505-2E9C-101B-9397-08002B2CF9AE}" pid="38" name="Objective-Access Status">
    <vt:lpwstr/>
  </property>
  <property fmtid="{D5CDD505-2E9C-101B-9397-08002B2CF9AE}" pid="39" name="Objective-Date Open From">
    <vt:lpwstr/>
  </property>
</Properties>
</file>