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Lst>
  <p:notesMasterIdLst>
    <p:notesMasterId r:id="rId21"/>
  </p:notesMasterIdLst>
  <p:sldIdLst>
    <p:sldId id="415" r:id="rId6"/>
    <p:sldId id="396" r:id="rId7"/>
    <p:sldId id="402" r:id="rId8"/>
    <p:sldId id="401" r:id="rId9"/>
    <p:sldId id="403" r:id="rId10"/>
    <p:sldId id="411" r:id="rId11"/>
    <p:sldId id="404" r:id="rId12"/>
    <p:sldId id="414" r:id="rId13"/>
    <p:sldId id="405" r:id="rId14"/>
    <p:sldId id="406" r:id="rId15"/>
    <p:sldId id="407" r:id="rId16"/>
    <p:sldId id="408" r:id="rId17"/>
    <p:sldId id="399" r:id="rId18"/>
    <p:sldId id="412" r:id="rId19"/>
    <p:sldId id="397" r:id="rId20"/>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415"/>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 id="{0D8A6595-F7A8-83FB-B5ED-A51C098D2845}" name="Lindsay Matthew" initials="LM" userId="S::lindsay.matthew@fss.scot::ed7e24e2-a24c-4e33-90c7-a876f71ff1a3" providerId="AD"/>
  <p188:author id="{9962F6BC-49B6-CC2F-3D91-8F12F48CB9B8}" name="Jose Ignacio Martinez Almazan" initials="JA" userId="S::jose.martinez@fss.scot::a03e31fb-bc8e-4174-8c59-7ebaee7fe2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A54"/>
    <a:srgbClr val="003D2A"/>
    <a:srgbClr val="3D2A56"/>
    <a:srgbClr val="71CC98"/>
    <a:srgbClr val="607875"/>
    <a:srgbClr val="949300"/>
    <a:srgbClr val="3F2A56"/>
    <a:srgbClr val="A15A95"/>
    <a:srgbClr val="009CBD"/>
    <a:srgbClr val="BABD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EAF38-2C2A-4BE8-A544-796B65C9C61A}" v="3" dt="2025-10-06T08:09:46.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500" y="84"/>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tableStyles" Target="tableStyles.xml" Id="rId26" /><Relationship Type="http://schemas.openxmlformats.org/officeDocument/2006/relationships/customXml" Target="../customXml/item3.xml" Id="rId3" /><Relationship Type="http://schemas.openxmlformats.org/officeDocument/2006/relationships/notesMaster" Target="notesMasters/notesMaster1.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theme" Target="theme/theme1.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viewProps" Target="viewProps.xml" Id="rId24"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presProps" Target="presProps.xml" Id="rId23" /><Relationship Type="http://schemas.microsoft.com/office/2018/10/relationships/authors" Target="authors.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commentAuthors" Target="commentAuthors.xml" Id="rId22" /><Relationship Type="http://schemas.microsoft.com/office/2015/10/relationships/revisionInfo" Target="revisionInfo.xml" Id="rId27" /><Relationship Type="http://schemas.openxmlformats.org/officeDocument/2006/relationships/customXml" Target="/customXML/item5.xml" Id="Rd519fdf0735046fb"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07/10/2025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16050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676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text styles</a:t>
            </a:r>
          </a:p>
          <a:p>
            <a:pPr lvl="1"/>
            <a:r>
              <a:rPr lang="en-US"/>
              <a:t>Second Master level</a:t>
            </a:r>
          </a:p>
          <a:p>
            <a:pPr lvl="2"/>
            <a:r>
              <a:rPr lang="en-US"/>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27642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108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9641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59576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5450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129701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28295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421350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7876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58327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214203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5859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473001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4088245705"/>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5941092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972555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493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253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83302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150770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662" r:id="rId23"/>
    <p:sldLayoutId id="2147483669" r:id="rId24"/>
    <p:sldLayoutId id="2147483650" r:id="rId25"/>
    <p:sldLayoutId id="2147483670" r:id="rId26"/>
    <p:sldLayoutId id="2147483655" r:id="rId27"/>
    <p:sldLayoutId id="2147483671" r:id="rId28"/>
    <p:sldLayoutId id="2147483668" r:id="rId29"/>
    <p:sldLayoutId id="2147483672" r:id="rId30"/>
    <p:sldLayoutId id="2147483663" r:id="rId31"/>
    <p:sldLayoutId id="2147483673" r:id="rId32"/>
    <p:sldLayoutId id="2147483674" r:id="rId33"/>
    <p:sldLayoutId id="2147483664" r:id="rId34"/>
    <p:sldLayoutId id="2147483651" r:id="rId35"/>
    <p:sldLayoutId id="2147483675" r:id="rId36"/>
    <p:sldLayoutId id="2147483666" r:id="rId37"/>
    <p:sldLayoutId id="2147483676" r:id="rId38"/>
    <p:sldLayoutId id="2147483665" r:id="rId39"/>
    <p:sldLayoutId id="2147483677" r:id="rId40"/>
    <p:sldLayoutId id="2147483667" r:id="rId41"/>
    <p:sldLayoutId id="2147483678" r:id="rId42"/>
    <p:sldLayoutId id="2147483679" r:id="rId43"/>
    <p:sldLayoutId id="2147483680" r:id="rId44"/>
    <p:sldLayoutId id="2147483652" r:id="rId45"/>
    <p:sldLayoutId id="2147483653" r:id="rId46"/>
    <p:sldLayoutId id="2147483654" r:id="rId47"/>
    <p:sldLayoutId id="2147483656" r:id="rId48"/>
    <p:sldLayoutId id="2147483657" r:id="rId49"/>
    <p:sldLayoutId id="2147483658" r:id="rId50"/>
    <p:sldLayoutId id="2147483659" r:id="rId51"/>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vert="horz" wrap="square" lIns="0" tIns="45720" rIns="91440" bIns="45720" rtlCol="0" anchor="t">
            <a:spAutoFit/>
          </a:bodyPr>
          <a:lstStyle/>
          <a:p>
            <a:r>
              <a:rPr lang="en-US">
                <a:latin typeface="Arial"/>
                <a:cs typeface="Arial"/>
              </a:rPr>
              <a:t>Date: July – September 2025</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a:t>Audit Assurance Division</a:t>
            </a:r>
            <a:r>
              <a:rPr lang="en-US"/>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algn="ctr"/>
            <a:endParaRPr lang="en-GB"/>
          </a:p>
          <a:p>
            <a:pPr algn="ctr"/>
            <a:r>
              <a:rPr lang="en-GB" sz="3000" b="1">
                <a:solidFill>
                  <a:schemeClr val="bg1"/>
                </a:solidFill>
                <a:latin typeface="Arial Black" panose="020B0604020202020204" pitchFamily="34" charset="0"/>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lIns="91440" tIns="45720" rIns="91440" bIns="45720" rtlCol="0" anchor="t">
            <a:spAutoFit/>
          </a:bodyPr>
          <a:lstStyle/>
          <a:p>
            <a:pPr algn="ctr"/>
            <a:r>
              <a:rPr lang="en-GB" sz="3000" b="1">
                <a:solidFill>
                  <a:schemeClr val="bg1"/>
                </a:solidFill>
                <a:latin typeface="Arial Black"/>
                <a:cs typeface="Arial"/>
              </a:rPr>
              <a:t>Presentation of Audit Findings – Renfrewshire Council</a:t>
            </a:r>
          </a:p>
        </p:txBody>
      </p:sp>
    </p:spTree>
    <p:extLst>
      <p:ext uri="{BB962C8B-B14F-4D97-AF65-F5344CB8AC3E}">
        <p14:creationId xmlns:p14="http://schemas.microsoft.com/office/powerpoint/2010/main" val="287707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2027904"/>
            <a:ext cx="6619164" cy="5968800"/>
          </a:xfrm>
        </p:spPr>
        <p:txBody>
          <a:bodyPr vert="horz" lIns="91440" tIns="45720" rIns="91440" bIns="45720" rtlCol="0" anchor="t">
            <a:normAutofit lnSpcReduction="10000"/>
          </a:bodyPr>
          <a:lstStyle/>
          <a:p>
            <a:pPr marL="285750" indent="-285750">
              <a:buFont typeface="Arial"/>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 A</a:t>
            </a:r>
            <a:r>
              <a:rPr lang="en-GB" dirty="0" err="1">
                <a:solidFill>
                  <a:prstClr val="black"/>
                </a:solidFill>
                <a:latin typeface="Arial"/>
                <a:ea typeface="Times New Roman" panose="02020603050405020304" pitchFamily="18" charset="0"/>
                <a:cs typeface="Arial"/>
              </a:rPr>
              <a:t>uthority</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uses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its</a:t>
            </a:r>
            <a:r>
              <a:rPr lang="en-GB" dirty="0">
                <a:solidFill>
                  <a:prstClr val="black"/>
                </a:solidFill>
                <a:latin typeface="Arial"/>
                <a:ea typeface="Times New Roman" panose="02020603050405020304" pitchFamily="18" charset="0"/>
                <a:cs typeface="Arial"/>
              </a:rPr>
              <a:t> FED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to schedule due dates for all its food premises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Monthly</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10% </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checks on the MIS data entries</a:t>
            </a:r>
            <a:r>
              <a:rPr lang="en-GB" dirty="0">
                <a:solidFill>
                  <a:prstClr val="black"/>
                </a:solidFill>
                <a:latin typeface="Arial"/>
                <a:ea typeface="Times New Roman" panose="02020603050405020304" pitchFamily="18" charset="0"/>
                <a:cs typeface="Arial"/>
              </a:rPr>
              <a:t> are</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carried out </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and </a:t>
            </a:r>
            <a:r>
              <a:rPr lang="en-GB" dirty="0">
                <a:solidFill>
                  <a:prstClr val="black"/>
                </a:solidFill>
                <a:latin typeface="Arial"/>
                <a:ea typeface="Times New Roman" panose="02020603050405020304" pitchFamily="18" charset="0"/>
                <a:cs typeface="Arial"/>
              </a:rPr>
              <a:t>recorded on SharePoint.</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There is</a:t>
            </a:r>
            <a:r>
              <a:rPr lang="en-GB" dirty="0">
                <a:solidFill>
                  <a:prstClr val="black"/>
                </a:solidFill>
                <a:latin typeface="Arial"/>
                <a:ea typeface="Times New Roman" panose="02020603050405020304" pitchFamily="18" charset="0"/>
                <a:cs typeface="Arial"/>
              </a:rPr>
              <a:t> no</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FED data entry procedure in place for the Service</a:t>
            </a:r>
            <a:r>
              <a:rPr lang="en-GB" dirty="0">
                <a:solidFill>
                  <a:prstClr val="black"/>
                </a:solidFill>
                <a:latin typeface="Arial"/>
                <a:ea typeface="Times New Roman" panose="02020603050405020304" pitchFamily="18" charset="0"/>
                <a:cs typeface="Arial"/>
              </a:rPr>
              <a:t>,</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however training on the use of action codes is planned. </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There were no Enforcement Actions code errors (Value not recognised) on SND</a:t>
            </a:r>
            <a:r>
              <a:rPr lang="en-GB" dirty="0">
                <a:solidFill>
                  <a:prstClr val="black"/>
                </a:solidFill>
                <a:latin typeface="Arial"/>
                <a:ea typeface="Times New Roman" panose="02020603050405020304" pitchFamily="18" charset="0"/>
                <a:cs typeface="Arial"/>
              </a:rPr>
              <a:t>, which indicates no issues with enforcement mappings.</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Authority’s Enforcement Action data is not accurately represented on SND.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35% of enforcement</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actions are missing</a:t>
            </a:r>
            <a:r>
              <a:rPr lang="en-GB" dirty="0">
                <a:solidFill>
                  <a:prstClr val="black"/>
                </a:solidFill>
                <a:latin typeface="Arial"/>
                <a:ea typeface="Times New Roman" panose="02020603050405020304" pitchFamily="18" charset="0"/>
                <a:cs typeface="Arial"/>
              </a:rPr>
              <a:t> in SND and, in some cases, wrongly entered on</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the FED. Data cleansing and verification is required to ensure that SND data accurately correlates with data held by the Authority.</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The Authority's Approved Establishments are accurately listed on FSS' website but only 7 Approved Establishments are listed in SND.</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latin typeface="Arial"/>
                <a:cs typeface="Arial"/>
              </a:rPr>
              <a:t>It was noted and appreciated that the service still benefits from admin support.</a:t>
            </a:r>
            <a:endParaRPr lang="en-GB" dirty="0"/>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fontScale="92500" lnSpcReduction="20000"/>
          </a:bodyPr>
          <a:lstStyle/>
          <a:p>
            <a:pPr marL="0" marR="0" lvl="0" indent="0" algn="l" defTabSz="257188" rtl="0" eaLnBrk="1" fontAlgn="auto" latinLnBrk="0" hangingPunct="1">
              <a:lnSpc>
                <a:spcPct val="100000"/>
              </a:lnSpc>
              <a:spcBef>
                <a:spcPct val="20000"/>
              </a:spcBef>
              <a:spcAft>
                <a:spcPts val="0"/>
              </a:spcAft>
              <a:buClrTx/>
              <a:buSzTx/>
              <a:tabLst/>
              <a:defRPr/>
            </a:pPr>
            <a:endParaRPr lang="en-GB" sz="16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indent="-192405">
              <a:buFont typeface="Arial" panose="020B0604020202020204" pitchFamily="34" charset="0"/>
              <a:buChar char="•"/>
              <a:defRPr/>
            </a:pPr>
            <a:r>
              <a:rPr lang="en-GB" dirty="0">
                <a:solidFill>
                  <a:prstClr val="black"/>
                </a:solidFill>
                <a:latin typeface="Arial"/>
                <a:cs typeface="Arial"/>
              </a:rPr>
              <a:t>An Annual</a:t>
            </a:r>
            <a:r>
              <a:rPr kumimoji="0" lang="en-GB" sz="1600" b="0" i="0" u="none" strike="noStrike" kern="1200" cap="none" spc="0" normalizeH="0" baseline="0" noProof="0" dirty="0">
                <a:ln>
                  <a:noFill/>
                </a:ln>
                <a:solidFill>
                  <a:prstClr val="black"/>
                </a:solidFill>
                <a:effectLst/>
                <a:uLnTx/>
                <a:uFillTx/>
                <a:latin typeface="Arial"/>
                <a:cs typeface="Arial"/>
              </a:rPr>
              <a:t> sampling plan </a:t>
            </a:r>
            <a:r>
              <a:rPr lang="en-GB" dirty="0">
                <a:solidFill>
                  <a:prstClr val="black"/>
                </a:solidFill>
                <a:latin typeface="Arial"/>
                <a:cs typeface="Arial"/>
              </a:rPr>
              <a:t>is prepared</a:t>
            </a:r>
            <a:r>
              <a:rPr kumimoji="0" lang="en-GB" sz="1600" b="0" i="0" u="none" strike="noStrike" kern="1200" cap="none" spc="0" normalizeH="0" baseline="0" noProof="0" dirty="0">
                <a:ln>
                  <a:noFill/>
                </a:ln>
                <a:solidFill>
                  <a:prstClr val="black"/>
                </a:solidFill>
                <a:effectLst/>
                <a:uLnTx/>
                <a:uFillTx/>
                <a:latin typeface="Arial"/>
                <a:cs typeface="Arial"/>
              </a:rPr>
              <a:t> each year</a:t>
            </a:r>
            <a:r>
              <a:rPr lang="en-GB" dirty="0">
                <a:solidFill>
                  <a:prstClr val="black"/>
                </a:solidFill>
                <a:latin typeface="Arial"/>
                <a:cs typeface="Arial"/>
              </a:rPr>
              <a:t> and is focused on high risk/high value products which are manufactured in Renfrewshire as well as regional and national surveillance programmes.</a:t>
            </a:r>
            <a:endParaRPr lang="en-GB" dirty="0">
              <a:solidFill>
                <a:prstClr val="black"/>
              </a:solidFill>
              <a:latin typeface="Arial"/>
              <a:ea typeface="Times New Roman" panose="02020603050405020304" pitchFamily="18" charset="0"/>
              <a:cs typeface="Times New Roman"/>
            </a:endParaRPr>
          </a:p>
          <a:p>
            <a:pPr marL="192405" indent="-192405">
              <a:buFont typeface="Arial" panose="020B0604020202020204" pitchFamily="34" charset="0"/>
              <a:buChar char="•"/>
              <a:defRPr/>
            </a:pPr>
            <a:endParaRPr lang="en-GB" dirty="0"/>
          </a:p>
          <a:p>
            <a:pPr marL="285750" indent="-285750">
              <a:buFont typeface="Arial"/>
              <a:buChar char="•"/>
              <a:defRPr/>
            </a:pPr>
            <a:r>
              <a:rPr lang="en-GB" dirty="0">
                <a:latin typeface="Arial"/>
                <a:cs typeface="Arial"/>
              </a:rPr>
              <a:t>The Authority's service plans stated that 187 samples were taken from 1/9/21 to 31/3/23 and 94 samples were taken in 2024-25</a:t>
            </a:r>
            <a:r>
              <a:rPr lang="en-GB" dirty="0">
                <a:solidFill>
                  <a:srgbClr val="000000"/>
                </a:solidFill>
                <a:latin typeface="Arial"/>
                <a:cs typeface="Arial"/>
              </a:rPr>
              <a:t> which correlates well with</a:t>
            </a:r>
            <a:r>
              <a:rPr lang="en-GB" sz="1400" dirty="0">
                <a:solidFill>
                  <a:srgbClr val="FF0000"/>
                </a:solidFill>
                <a:latin typeface="Arial"/>
                <a:cs typeface="Arial"/>
              </a:rPr>
              <a:t> </a:t>
            </a:r>
            <a:r>
              <a:rPr lang="en-GB" dirty="0">
                <a:latin typeface="Arial"/>
                <a:cs typeface="Arial"/>
              </a:rPr>
              <a:t>data held on the Scottish Food Sampling Database (SFSD). </a:t>
            </a:r>
            <a:endParaRPr lang="en-GB" dirty="0">
              <a:highlight>
                <a:srgbClr val="FFFF00"/>
              </a:highlight>
            </a:endParaRPr>
          </a:p>
          <a:p>
            <a:pPr marL="285750" indent="-285750">
              <a:buFont typeface="Arial"/>
              <a:buChar char="•"/>
              <a:defRPr/>
            </a:pPr>
            <a:endParaRPr lang="en-GB" dirty="0">
              <a:latin typeface="Arial"/>
              <a:cs typeface="Arial"/>
            </a:endParaRPr>
          </a:p>
          <a:p>
            <a:pPr marL="285750" indent="-285750">
              <a:buFont typeface="Arial"/>
              <a:buChar char="•"/>
              <a:defRPr/>
            </a:pPr>
            <a:r>
              <a:rPr lang="en-GB" dirty="0">
                <a:latin typeface="Arial"/>
                <a:cs typeface="Arial"/>
              </a:rPr>
              <a:t>On checking </a:t>
            </a:r>
            <a:r>
              <a:rPr lang="en-GB" dirty="0" err="1">
                <a:latin typeface="Arial"/>
                <a:cs typeface="Arial"/>
              </a:rPr>
              <a:t>SFSD</a:t>
            </a:r>
            <a:r>
              <a:rPr lang="en-GB" dirty="0">
                <a:latin typeface="Arial"/>
                <a:cs typeface="Arial"/>
              </a:rPr>
              <a:t>, it was verified that from 1/9/21 to 31/3/23 171 samples were taken (78 for micro, of which 15 failed and 160 for chemical/compositional analysis of which 10 failed). In 2023-24, 190 samples were taken (112 for micro, of which 32 failed and 187 for chemical/compositional analysis of which 17 failed) and in 2024-25, 91 samples were taken (49 for micro, of which 9 failed and 86 for chemical/compositional analysis of which 12 failed) Some samples might have been tested for micro and chemistry so could appear in both categories. In the whole period 66 samples were taken under the FSS funded programme.</a:t>
            </a:r>
            <a:endParaRPr lang="en-GB" dirty="0">
              <a:highlight>
                <a:srgbClr val="FFFF00"/>
              </a:highlight>
            </a:endParaRPr>
          </a:p>
          <a:p>
            <a:pPr marL="192405" indent="-192405">
              <a:buFont typeface="Arial" panose="020B0604020202020204" pitchFamily="34" charset="0"/>
              <a:buChar char="•"/>
              <a:defRPr/>
            </a:pPr>
            <a:endParaRPr lang="en-GB" sz="1400" dirty="0">
              <a:solidFill>
                <a:srgbClr val="FF0000"/>
              </a:solidFill>
            </a:endParaRPr>
          </a:p>
          <a:p>
            <a:pPr marL="192405" indent="-192405">
              <a:buFont typeface="Arial" panose="020B0604020202020204" pitchFamily="34" charset="0"/>
              <a:buChar char="•"/>
              <a:defRPr/>
            </a:pPr>
            <a:r>
              <a:rPr lang="en-GB" dirty="0">
                <a:solidFill>
                  <a:prstClr val="black"/>
                </a:solidFill>
                <a:latin typeface="Arial"/>
                <a:cs typeface="Arial"/>
              </a:rPr>
              <a:t>Approximately</a:t>
            </a:r>
            <a:r>
              <a:rPr lang="en-GB" sz="1600" dirty="0">
                <a:solidFill>
                  <a:prstClr val="black"/>
                </a:solidFill>
                <a:effectLst/>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100 Private Water Supplies (</a:t>
            </a:r>
            <a:r>
              <a:rPr lang="en-GB" dirty="0" err="1">
                <a:solidFill>
                  <a:prstClr val="black"/>
                </a:solidFill>
                <a:latin typeface="Arial"/>
                <a:ea typeface="Times New Roman" panose="02020603050405020304" pitchFamily="18" charset="0"/>
                <a:cs typeface="Arial"/>
              </a:rPr>
              <a:t>PWS</a:t>
            </a:r>
            <a:r>
              <a:rPr lang="en-GB" dirty="0">
                <a:solidFill>
                  <a:prstClr val="black"/>
                </a:solidFill>
                <a:latin typeface="Arial"/>
                <a:ea typeface="Times New Roman" panose="02020603050405020304" pitchFamily="18" charset="0"/>
                <a:cs typeface="Arial"/>
              </a:rPr>
              <a:t>) exist</a:t>
            </a:r>
            <a:r>
              <a:rPr lang="en-GB" dirty="0">
                <a:latin typeface="Arial"/>
                <a:ea typeface="Times New Roman" panose="02020603050405020304" pitchFamily="18" charset="0"/>
                <a:cs typeface="Times New Roman"/>
              </a:rPr>
              <a:t> </a:t>
            </a:r>
            <a:r>
              <a:rPr lang="en-GB" sz="1600" dirty="0">
                <a:effectLst/>
                <a:latin typeface="Arial"/>
                <a:ea typeface="Times New Roman" panose="02020603050405020304" pitchFamily="18" charset="0"/>
                <a:cs typeface="Times New Roman"/>
              </a:rPr>
              <a:t>in </a:t>
            </a:r>
            <a:r>
              <a:rPr lang="en-GB" dirty="0">
                <a:latin typeface="Arial"/>
                <a:ea typeface="Times New Roman" panose="02020603050405020304" pitchFamily="18" charset="0"/>
                <a:cs typeface="Times New Roman"/>
              </a:rPr>
              <a:t>Renfrewshire,</a:t>
            </a:r>
            <a:r>
              <a:rPr lang="en-GB" sz="1600" dirty="0">
                <a:effectLst/>
                <a:latin typeface="Arial"/>
                <a:ea typeface="Times New Roman" panose="02020603050405020304" pitchFamily="18" charset="0"/>
                <a:cs typeface="Times New Roman"/>
              </a:rPr>
              <a:t> one Group 2 Band C</a:t>
            </a:r>
            <a:r>
              <a:rPr lang="en-GB" dirty="0">
                <a:latin typeface="Arial"/>
                <a:ea typeface="Times New Roman" panose="02020603050405020304" pitchFamily="18" charset="0"/>
                <a:cs typeface="Times New Roman"/>
              </a:rPr>
              <a:t> food business is on </a:t>
            </a:r>
            <a:r>
              <a:rPr lang="en-GB">
                <a:latin typeface="Arial"/>
                <a:ea typeface="Times New Roman" panose="02020603050405020304" pitchFamily="18" charset="0"/>
                <a:cs typeface="Times New Roman"/>
              </a:rPr>
              <a:t>a Regulated </a:t>
            </a:r>
            <a:r>
              <a:rPr lang="en-GB" dirty="0" err="1">
                <a:latin typeface="Arial"/>
                <a:ea typeface="Times New Roman" panose="02020603050405020304" pitchFamily="18" charset="0"/>
                <a:cs typeface="Times New Roman"/>
              </a:rPr>
              <a:t>PWS</a:t>
            </a:r>
            <a:r>
              <a:rPr lang="en-GB" dirty="0">
                <a:latin typeface="Arial"/>
                <a:ea typeface="Times New Roman" panose="02020603050405020304" pitchFamily="18" charset="0"/>
                <a:cs typeface="Times New Roman"/>
              </a:rPr>
              <a:t>. Approximately 5 years ago the system was upgraded and since this upgrade there have been no failed sample results. </a:t>
            </a:r>
            <a:endParaRPr lang="en-GB" sz="1600" dirty="0">
              <a:effectLst/>
              <a:latin typeface="Arial"/>
              <a:ea typeface="Times New Roman" panose="02020603050405020304" pitchFamily="18" charset="0"/>
              <a:cs typeface="Times New Roman"/>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cs typeface="Times New Roman" panose="02020603050405020304" pitchFamily="18" charset="0"/>
            </a:endParaRPr>
          </a:p>
          <a:p>
            <a:pPr marL="192405" indent="-192405">
              <a:buFont typeface="Arial" panose="020B0604020202020204" pitchFamily="34" charset="0"/>
              <a:buChar char="•"/>
              <a:defRPr/>
            </a:pPr>
            <a:r>
              <a:rPr lang="en-GB" dirty="0">
                <a:latin typeface="Arial"/>
                <a:cs typeface="Times New Roman"/>
              </a:rPr>
              <a:t>There was no enforcement action requiring to be taken in the last 3 years in response to an adverse sample result.</a:t>
            </a: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Sampling</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F9D3461-52BC-1EDA-BF2E-984BBE0BC52E}"/>
              </a:ext>
            </a:extLst>
          </p:cNvPr>
          <p:cNvSpPr>
            <a:spLocks noGrp="1"/>
          </p:cNvSpPr>
          <p:nvPr>
            <p:ph sz="quarter" idx="18"/>
          </p:nvPr>
        </p:nvSpPr>
        <p:spPr>
          <a:xfrm>
            <a:off x="4162567" y="2027904"/>
            <a:ext cx="7192800"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a:cs typeface="Arial"/>
              </a:rPr>
              <a:t>The Authority has a Monitoring Procedure for Food Law Enforcement. </a:t>
            </a: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highlight>
                <a:srgbClr val="FFFF00"/>
              </a:highlight>
            </a:endParaRPr>
          </a:p>
          <a:p>
            <a:pPr marL="285750" indent="-285750">
              <a:buFont typeface="Arial" panose="020B0604020202020204" pitchFamily="34" charset="0"/>
              <a:buChar char="•"/>
              <a:defRPr/>
            </a:pPr>
            <a:r>
              <a:rPr lang="en-GB" dirty="0">
                <a:solidFill>
                  <a:srgbClr val="3F2A56"/>
                </a:solidFill>
                <a:latin typeface="Arial"/>
                <a:ea typeface="Calibri"/>
                <a:cs typeface="Arial"/>
              </a:rPr>
              <a:t>The Power BI app is used in monthly monitoring to analyse and review performance, such as how much officer time is being spent on specific premises, and transform data into interactive reports and visually rich dashboards to help management make data-driven decisions.</a:t>
            </a:r>
            <a:endParaRPr lang="en-GB" dirty="0">
              <a:solidFill>
                <a:prstClr val="black"/>
              </a:solidFill>
              <a:latin typeface="Arial"/>
              <a:ea typeface="Calibri"/>
              <a:cs typeface="Arial"/>
            </a:endParaRPr>
          </a:p>
          <a:p>
            <a:pPr marL="285750" indent="-285750">
              <a:buFont typeface="Arial" panose="020B0604020202020204" pitchFamily="34" charset="0"/>
              <a:buChar char="•"/>
              <a:defRPr/>
            </a:pPr>
            <a:endParaRPr lang="en-GB" dirty="0">
              <a:solidFill>
                <a:prstClr val="black"/>
              </a:solidFill>
              <a:highlight>
                <a:srgbClr val="FFFF00"/>
              </a:highlight>
              <a:latin typeface="Arial"/>
              <a:ea typeface="Calibri"/>
              <a:cs typeface="Arial"/>
            </a:endParaRPr>
          </a:p>
          <a:p>
            <a:pPr marL="285750" indent="-285750">
              <a:buFont typeface="Arial" panose="020B0604020202020204" pitchFamily="34" charset="0"/>
              <a:buChar char="•"/>
              <a:defRPr/>
            </a:pPr>
            <a:r>
              <a:rPr lang="en-GB" dirty="0">
                <a:solidFill>
                  <a:prstClr val="black"/>
                </a:solidFill>
                <a:latin typeface="Arial"/>
                <a:ea typeface="Calibri"/>
                <a:cs typeface="Arial"/>
              </a:rPr>
              <a:t>Internal monitoring procedures exist for Food Law Notices and any Reports to the COPFS via SRA web.</a:t>
            </a:r>
            <a:r>
              <a:rPr lang="en-GB" dirty="0">
                <a:solidFill>
                  <a:prstClr val="black"/>
                </a:solidFill>
                <a:latin typeface="Arial"/>
                <a:cs typeface="Arial"/>
              </a:rPr>
              <a:t>   </a:t>
            </a:r>
            <a:endParaRPr lang="en-GB" sz="1600" b="0" i="0" u="none" strike="noStrike" kern="1200" cap="none" spc="0" normalizeH="0" baseline="0" noProof="0" dirty="0" err="1">
              <a:ln>
                <a:noFill/>
              </a:ln>
              <a:solidFill>
                <a:prstClr val="black"/>
              </a:solidFill>
              <a:effectLst/>
              <a:uLnTx/>
              <a:uFillTx/>
              <a:ea typeface="Calibri" panose="020F0502020204030204" pitchFamily="34"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a:cs typeface="Arial"/>
              </a:rPr>
              <a:t>T</a:t>
            </a:r>
            <a:r>
              <a:rPr lang="en-GB" dirty="0">
                <a:latin typeface="Arial"/>
                <a:ea typeface="Calibri"/>
                <a:cs typeface="Arial"/>
              </a:rPr>
              <a:t>he</a:t>
            </a:r>
            <a:r>
              <a:rPr lang="en-GB" sz="1600" dirty="0">
                <a:effectLst/>
                <a:latin typeface="Arial"/>
                <a:ea typeface="Calibri"/>
                <a:cs typeface="Arial"/>
              </a:rPr>
              <a:t> Team Manager and Principal EHO </a:t>
            </a:r>
            <a:r>
              <a:rPr lang="en-GB" dirty="0">
                <a:latin typeface="Arial"/>
                <a:ea typeface="Calibri"/>
                <a:cs typeface="Arial"/>
              </a:rPr>
              <a:t>carry</a:t>
            </a:r>
            <a:r>
              <a:rPr lang="en-GB" sz="1600" dirty="0">
                <a:effectLst/>
                <a:latin typeface="Arial"/>
                <a:ea typeface="Calibri"/>
                <a:cs typeface="Arial"/>
              </a:rPr>
              <a:t> out quality assessments of work undertaken by Authorised Officers </a:t>
            </a:r>
            <a:r>
              <a:rPr lang="en-GB" dirty="0">
                <a:latin typeface="Arial"/>
                <a:ea typeface="Calibri"/>
                <a:cs typeface="Arial"/>
              </a:rPr>
              <a:t>in</a:t>
            </a:r>
            <a:r>
              <a:rPr lang="en-GB" sz="1600" dirty="0">
                <a:effectLst/>
                <a:latin typeface="Arial"/>
                <a:ea typeface="Calibri"/>
                <a:cs typeface="Arial"/>
              </a:rPr>
              <a:t> the food team. This </a:t>
            </a:r>
            <a:r>
              <a:rPr lang="en-GB" dirty="0">
                <a:latin typeface="Arial"/>
                <a:ea typeface="Calibri"/>
                <a:cs typeface="Arial"/>
              </a:rPr>
              <a:t>consists</a:t>
            </a:r>
            <a:r>
              <a:rPr lang="en-GB" sz="1600" dirty="0">
                <a:effectLst/>
                <a:latin typeface="Arial"/>
                <a:ea typeface="Calibri"/>
                <a:cs typeface="Arial"/>
              </a:rPr>
              <a:t> of a desk top exercise to monitor the quality and consistency of intervention rating and recording, and compliance with the Food Law Codes of Practice and the council’s Food Law Enforcement Policy.</a:t>
            </a:r>
            <a:endParaRPr lang="en-GB" sz="1600" dirty="0">
              <a:latin typeface="Arial"/>
              <a:ea typeface="Calibri"/>
              <a:cs typeface="Arial"/>
            </a:endParaRPr>
          </a:p>
          <a:p>
            <a:pPr marL="285750" indent="-285750">
              <a:buFont typeface="Arial" panose="020B0604020202020204" pitchFamily="34" charset="0"/>
              <a:buChar char="•"/>
              <a:defRPr/>
            </a:pPr>
            <a:endParaRPr lang="en-GB" dirty="0">
              <a:latin typeface="Arial"/>
              <a:ea typeface="Calibri"/>
              <a:cs typeface="Arial"/>
            </a:endParaRPr>
          </a:p>
          <a:p>
            <a:pPr marL="285750" indent="-285750">
              <a:buFont typeface="Arial" panose="020B0604020202020204" pitchFamily="34" charset="0"/>
              <a:buChar char="•"/>
              <a:defRPr/>
            </a:pPr>
            <a:r>
              <a:rPr lang="en-GB" dirty="0">
                <a:latin typeface="Arial"/>
                <a:ea typeface="Calibri"/>
                <a:cs typeface="Arial"/>
              </a:rPr>
              <a:t>Review of the database spreadsheet by the Audit team revealed that the authority provided evidence of proactive enforcement work. Risk-based scoring appears effective, with higher risk premises receiving higher FLRS inspection scores. Inspection coverage is broad, with nearly 2700 programmed inspections achieved.</a:t>
            </a: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a:xfrm>
            <a:off x="697200" y="1200381"/>
            <a:ext cx="3961007" cy="523220"/>
          </a:xfrm>
        </p:spPr>
        <p:txBody>
          <a:bodyPr vert="horz" wrap="square" lIns="0" tIns="45720" rIns="91440" bIns="45720" rtlCol="0" anchor="t">
            <a:spAutoFit/>
          </a:bodyPr>
          <a:lstStyle/>
          <a:p>
            <a:r>
              <a:rPr lang="en-GB" sz="2800">
                <a:solidFill>
                  <a:schemeClr val="tx1"/>
                </a:solidFill>
                <a:latin typeface="Arial Black"/>
              </a:rPr>
              <a:t>Conclusions</a:t>
            </a:r>
            <a:endParaRPr lang="en-US" sz="2800">
              <a:solidFill>
                <a:schemeClr val="tx1"/>
              </a:solidFill>
            </a:endParaRP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a:xfrm>
            <a:off x="546171" y="2706626"/>
            <a:ext cx="11064729" cy="5443461"/>
          </a:xfrm>
        </p:spPr>
        <p:txBody>
          <a:bodyPr vert="horz" lIns="91440" tIns="45720" rIns="91440" bIns="45720" rtlCol="0" anchor="t">
            <a:normAutofit/>
          </a:bodyPr>
          <a:lstStyle/>
          <a:p>
            <a:pPr marL="285750" indent="-285750">
              <a:buFont typeface="Arial"/>
              <a:buChar char="•"/>
            </a:pPr>
            <a:r>
              <a:rPr lang="en-GB" dirty="0">
                <a:latin typeface="Arial"/>
                <a:ea typeface="Calibri"/>
                <a:cs typeface="Calibri"/>
              </a:rPr>
              <a:t>The Authority provided an Integrated Enforcement Policy that was approved in 2016, and consideration should be given to reviewing it.</a:t>
            </a:r>
            <a:endParaRPr lang="en-GB" dirty="0">
              <a:latin typeface="Arial"/>
            </a:endParaRPr>
          </a:p>
          <a:p>
            <a:pPr marL="285750" indent="-285750">
              <a:buFont typeface="Arial" panose="020B0604020202020204" pitchFamily="34" charset="0"/>
              <a:buChar char="•"/>
            </a:pPr>
            <a:r>
              <a:rPr lang="en-GB" dirty="0">
                <a:latin typeface="Arial"/>
                <a:ea typeface="Calibri"/>
                <a:cs typeface="Calibri"/>
              </a:rPr>
              <a:t>4.1 FTE is filled out of 7.13 posts on the establishment, which is a significant reduction from 6.8 FTE in 2024-25. Recruitment efforts have been made to improve staffing levels.</a:t>
            </a:r>
          </a:p>
          <a:p>
            <a:pPr marL="285750" indent="-285750">
              <a:buFont typeface="Arial" panose="020B0604020202020204" pitchFamily="34" charset="0"/>
              <a:buChar char="•"/>
            </a:pPr>
            <a:r>
              <a:rPr lang="en-GB" dirty="0">
                <a:latin typeface="Arial"/>
                <a:ea typeface="Calibri"/>
                <a:cs typeface="Calibri"/>
              </a:rPr>
              <a:t>For the files reviewed, </a:t>
            </a:r>
            <a:r>
              <a:rPr lang="en-GB" dirty="0">
                <a:latin typeface="Arial"/>
                <a:ea typeface="Calibri"/>
                <a:cs typeface="Arial"/>
              </a:rPr>
              <a:t>Notice wording was clear and easy to understand, listed legislation contravened and works required to comply. Appropriate timescales were given and right of appeal to the relevant court was included.</a:t>
            </a:r>
          </a:p>
          <a:p>
            <a:pPr marL="285750" indent="-285750">
              <a:buFont typeface="Arial" panose="020B0604020202020204" pitchFamily="34" charset="0"/>
              <a:buChar char="•"/>
            </a:pPr>
            <a:r>
              <a:rPr lang="en-GB" dirty="0">
                <a:latin typeface="Arial"/>
                <a:ea typeface="Calibri"/>
                <a:cs typeface="Calibri"/>
              </a:rPr>
              <a:t>Over 5000 interventions had been carried out as well as 155 enforcement actions taken since 1 April 2022, but more than 55 enforcement actions were either missing or wrongly depicted in SND. Similarly, intervention data, the number of unrated premises and Approved Establishment information held by the Authority don't correlate with that held on SND.</a:t>
            </a:r>
          </a:p>
          <a:p>
            <a:pPr marL="285750" indent="-285750">
              <a:buFont typeface="Arial" panose="020B0604020202020204" pitchFamily="34" charset="0"/>
              <a:buChar char="•"/>
            </a:pPr>
            <a:r>
              <a:rPr lang="en-GB" dirty="0">
                <a:latin typeface="Arial"/>
                <a:ea typeface="Calibri"/>
                <a:cs typeface="Calibri"/>
              </a:rPr>
              <a:t>Enforcement action taken was effective, resulting in improvements in standards and FLRS scores afterwards.</a:t>
            </a:r>
          </a:p>
          <a:p>
            <a:pPr marL="285750" indent="-285750">
              <a:buFont typeface="Arial" panose="020B0604020202020204" pitchFamily="34" charset="0"/>
              <a:buChar char="•"/>
            </a:pPr>
            <a:r>
              <a:rPr lang="en-GB" dirty="0">
                <a:latin typeface="Arial"/>
                <a:ea typeface="Calibri"/>
                <a:cs typeface="Calibri"/>
              </a:rPr>
              <a:t>Innovative working methods including electronic file storage, use of tablets, emailing inspection reports and use of Power BI to facilitate data-driven decision-making were noted and considered to be both efficient and effective.</a:t>
            </a:r>
          </a:p>
          <a:p>
            <a:pPr marL="285750" indent="-285750">
              <a:buFont typeface="Arial" panose="020B0604020202020204" pitchFamily="34" charset="0"/>
              <a:buChar char="•"/>
            </a:pPr>
            <a:r>
              <a:rPr lang="en-GB" dirty="0">
                <a:latin typeface="Arial"/>
                <a:ea typeface="Calibri"/>
                <a:cs typeface="Arial"/>
              </a:rPr>
              <a:t>A sampling plan is prepared and adhered to each year, with sampling targeted at the highest risk establishments as well as FSS surveys.</a:t>
            </a:r>
            <a:endParaRPr lang="en-US" dirty="0">
              <a:latin typeface="Arial"/>
              <a:ea typeface="Calibri"/>
              <a:cs typeface="Arial"/>
            </a:endParaRPr>
          </a:p>
          <a:p>
            <a:pPr marL="285750" indent="-285750">
              <a:buFont typeface="Arial" panose="020B0604020202020204" pitchFamily="34" charset="0"/>
              <a:buChar char="•"/>
            </a:pPr>
            <a:r>
              <a:rPr lang="en-GB" dirty="0">
                <a:latin typeface="Arial"/>
                <a:ea typeface="Calibri"/>
                <a:cs typeface="Arial"/>
              </a:rPr>
              <a:t>A Monitoring Procedure for Food Law Enforcement outlines how the Authority ensures a consistent approach to enforcement. Evidence provided verified that this is being implemented, however officer training, data cleansing and additional checking/verification are required to ensure that the data held by the Authority is accurately depicted in SND.  </a:t>
            </a: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552154" cy="923330"/>
          </a:xfrm>
        </p:spPr>
        <p:txBody>
          <a:bodyPr vert="horz" wrap="square" lIns="0" tIns="45720" rIns="91440" bIns="45720" rtlCol="0" anchor="t">
            <a:spAutoFit/>
          </a:bodyPr>
          <a:lstStyle/>
          <a:p>
            <a:r>
              <a:rPr lang="en-GB">
                <a:solidFill>
                  <a:schemeClr val="tx1"/>
                </a:solidFill>
                <a:latin typeface="Arial Black"/>
              </a:rPr>
              <a:t>Renfrewshire Council's Comments &amp; Feedback </a:t>
            </a: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a:lstStyle/>
          <a:p>
            <a:pPr marL="0" lvl="0" indent="0"/>
            <a:r>
              <a:rPr lang="en-GB" dirty="0"/>
              <a:t>Feedback:</a:t>
            </a:r>
          </a:p>
          <a:p>
            <a:pPr marL="285750" lvl="0" indent="-285750">
              <a:buFont typeface="Arial" panose="020B0604020202020204" pitchFamily="34" charset="0"/>
              <a:buChar char="•"/>
            </a:pPr>
            <a:r>
              <a:rPr lang="en-GB" dirty="0"/>
              <a:t>Renfrewshire Council agrees with comments provided by the audit team and their conclusions- noting the generally positive audit outcome.</a:t>
            </a:r>
          </a:p>
          <a:p>
            <a:pPr marL="285750" lvl="0" indent="-285750">
              <a:buFont typeface="Arial" panose="020B0604020202020204" pitchFamily="34" charset="0"/>
              <a:buChar char="•"/>
            </a:pPr>
            <a:r>
              <a:rPr lang="en-GB" dirty="0"/>
              <a:t>All areas for improvement identified within the audit have been/are being addressed.</a:t>
            </a:r>
          </a:p>
          <a:p>
            <a:pPr marL="285750" lvl="0" indent="-285750">
              <a:buFont typeface="Arial" panose="020B0604020202020204" pitchFamily="34" charset="0"/>
              <a:buChar char="•"/>
            </a:pPr>
            <a:r>
              <a:rPr lang="en-GB" dirty="0"/>
              <a:t>Issues with discrepancies between information held on CIVICA APP and that on the Scottish National Database are being investigated.</a:t>
            </a:r>
          </a:p>
          <a:p>
            <a:pPr marL="285750" lvl="0" indent="-285750">
              <a:buFont typeface="Arial" panose="020B0604020202020204" pitchFamily="34" charset="0"/>
              <a:buChar char="•"/>
            </a:pPr>
            <a:r>
              <a:rPr lang="en-GB" dirty="0"/>
              <a:t>It has been recognised that reductions in staff numbers is being addressed by the Service to increase resources.</a:t>
            </a:r>
          </a:p>
          <a:p>
            <a:pPr marL="285750" lvl="0" indent="-285750">
              <a:buFont typeface="Arial" panose="020B0604020202020204" pitchFamily="34" charset="0"/>
              <a:buChar char="•"/>
            </a:pPr>
            <a:r>
              <a:rPr lang="en-GB" dirty="0"/>
              <a:t>The Council’s Integrated Enforcement Policy will be revised and updated.</a:t>
            </a:r>
          </a:p>
          <a:p>
            <a:r>
              <a:rPr lang="en-GB" dirty="0"/>
              <a:t> </a:t>
            </a:r>
          </a:p>
          <a:p>
            <a:r>
              <a:rPr lang="en-GB" dirty="0"/>
              <a:t>General Comments:</a:t>
            </a:r>
          </a:p>
          <a:p>
            <a:pPr marL="285750" lvl="0" indent="-285750">
              <a:buFont typeface="Arial" panose="020B0604020202020204" pitchFamily="34" charset="0"/>
              <a:buChar char="•"/>
            </a:pPr>
            <a:r>
              <a:rPr lang="en-GB" dirty="0"/>
              <a:t>The audit team were accommodating, helpful and offered beneficial suggestions/recommendations to develop capacity for monitoring and direction of Food Law interventions</a:t>
            </a:r>
          </a:p>
          <a:p>
            <a:pPr marL="285750" lvl="0" indent="-285750">
              <a:buFont typeface="Arial" panose="020B0604020202020204" pitchFamily="34" charset="0"/>
              <a:buChar char="•"/>
            </a:pPr>
            <a:r>
              <a:rPr lang="en-GB" dirty="0"/>
              <a:t>No OCV training is currently provided by FSS, internal training will be provided as an alternative however formal OCV/approved premises training should be provided by FSS, particularly for new officers.</a:t>
            </a:r>
          </a:p>
          <a:p>
            <a:endParaRPr lang="en-GB" dirty="0"/>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vert="horz" wrap="square" lIns="0" tIns="45720" rIns="91440" bIns="45720" rtlCol="0" anchor="t">
            <a:spAutoFit/>
          </a:bodyPr>
          <a:lstStyle/>
          <a:p>
            <a:r>
              <a:rPr lang="en-GB">
                <a:solidFill>
                  <a:schemeClr val="tx1"/>
                </a:solidFill>
                <a:latin typeface="Arial Black"/>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vert="horz" lIns="91440" tIns="45720" rIns="91440" bIns="45720" rtlCol="0" anchor="t">
            <a:normAutofit/>
          </a:bodyPr>
          <a:lstStyle/>
          <a:p>
            <a:pPr marL="285750" indent="-285750">
              <a:buFont typeface="Arial" panose="020B0604020202020204" pitchFamily="34" charset="0"/>
              <a:buChar char="•"/>
            </a:pPr>
            <a:r>
              <a:rPr lang="en-GB">
                <a:latin typeface="Arial"/>
                <a:cs typeface="Arial"/>
              </a:rPr>
              <a:t>Renfrewshire Council is the second Authority to have been audited under the programme. </a:t>
            </a:r>
          </a:p>
          <a:p>
            <a:pPr marL="0" indent="0"/>
            <a:endParaRPr lang="en-GB"/>
          </a:p>
          <a:p>
            <a:pPr marL="285750" indent="-285750">
              <a:buFont typeface="Arial" panose="020B0604020202020204" pitchFamily="34" charset="0"/>
              <a:buChar char="•"/>
            </a:pPr>
            <a:r>
              <a:rPr lang="en-GB">
                <a:latin typeface="Arial"/>
                <a:cs typeface="Arial"/>
              </a:rPr>
              <a:t>The programme will run until the end of financial year or until an adequate representation of Authorities has been achieved. </a:t>
            </a:r>
          </a:p>
          <a:p>
            <a:pPr marL="0" indent="0"/>
            <a:endParaRPr lang="en-GB"/>
          </a:p>
          <a:p>
            <a:pPr marL="285750" indent="-285750">
              <a:buFont typeface="Arial" panose="020B0604020202020204" pitchFamily="34" charset="0"/>
              <a:buChar char="•"/>
            </a:pPr>
            <a:r>
              <a:rPr lang="en-GB">
                <a:latin typeface="Arial"/>
                <a:cs typeface="Arial"/>
              </a:rPr>
              <a:t>The findings from each audit, including your comments and feedback, will be published on FSS’s website and collated into an overall summary report which will be produced and published at the end of the programme. </a:t>
            </a:r>
          </a:p>
          <a:p>
            <a:pPr marL="285750" indent="-285750">
              <a:buFont typeface="Arial" panose="020B0604020202020204" pitchFamily="34" charset="0"/>
              <a:buChar char="•"/>
            </a:pPr>
            <a:endParaRPr lang="en-GB"/>
          </a:p>
          <a:p>
            <a:pPr marL="228600" indent="-228600"/>
            <a:r>
              <a:rPr lang="en-GB">
                <a:latin typeface="Arial"/>
                <a:cs typeface="Arial"/>
              </a:rPr>
              <a:t>•   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a:p>
          <a:p>
            <a:pPr marL="285750" indent="-285750">
              <a:buFont typeface="Arial" panose="020B0604020202020204" pitchFamily="34" charset="0"/>
              <a:buChar char="•"/>
            </a:pPr>
            <a:r>
              <a:rPr lang="en-GB">
                <a:latin typeface="Arial"/>
                <a:cs typeface="Arial"/>
              </a:rPr>
              <a:t>Any feedback you provide will also be incorporated into the summary report. The report will be made available on our website, and you will be notified once it has been published.</a:t>
            </a:r>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p:txBody>
          <a:bodyPr vert="horz" lIns="91440" tIns="45720" rIns="91440" bIns="45720" rtlCol="0" anchor="t">
            <a:normAutofit/>
          </a:bodyPr>
          <a:lstStyle/>
          <a:p>
            <a:pPr marL="192405" indent="-192405"/>
            <a:r>
              <a:rPr lang="en-GB" b="1">
                <a:latin typeface="Arial"/>
                <a:cs typeface="Arial"/>
              </a:rPr>
              <a:t>Audit Aim </a:t>
            </a:r>
            <a:endParaRPr lang="en-US">
              <a:latin typeface="Arial"/>
              <a:cs typeface="Arial"/>
            </a:endParaRPr>
          </a:p>
          <a:p>
            <a:pPr marL="192405" indent="-192405"/>
            <a:endParaRPr lang="en-GB"/>
          </a:p>
          <a:p>
            <a:pPr marL="285750" indent="-285750">
              <a:buFont typeface="Arial" panose="020B0604020202020204" pitchFamily="34" charset="0"/>
              <a:buChar char="•"/>
            </a:pPr>
            <a:r>
              <a:rPr lang="en-GB">
                <a:latin typeface="Arial"/>
                <a:cs typeface="Arial"/>
              </a:rPr>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a:p>
          <a:p>
            <a:pPr marL="192405" indent="-192405"/>
            <a:r>
              <a:rPr lang="en-GB" b="1">
                <a:latin typeface="Arial"/>
                <a:cs typeface="Arial"/>
              </a:rPr>
              <a:t>Audit Scope </a:t>
            </a:r>
          </a:p>
          <a:p>
            <a:pPr marL="192405" indent="-192405"/>
            <a:endParaRPr lang="en-GB"/>
          </a:p>
          <a:p>
            <a:pPr marL="285750" indent="-285750">
              <a:buFont typeface="Arial" panose="020B0604020202020204" pitchFamily="34" charset="0"/>
              <a:buChar char="•"/>
            </a:pPr>
            <a:r>
              <a:rPr lang="en-GB">
                <a:latin typeface="Arial"/>
                <a:cs typeface="Arial"/>
              </a:rPr>
              <a:t>The audit covered the organisation, planning, implementation and review of official controls carried out by Renfrewshire Council's Environmental Health Service. </a:t>
            </a:r>
          </a:p>
          <a:p>
            <a:pPr marL="285750" indent="-285750">
              <a:buFont typeface="Arial" panose="020B0604020202020204" pitchFamily="34" charset="0"/>
              <a:buChar char="•"/>
            </a:pPr>
            <a:endParaRPr lang="en-GB"/>
          </a:p>
          <a:p>
            <a:pPr marL="0" indent="0"/>
            <a:r>
              <a:rPr lang="en-GB" b="1">
                <a:latin typeface="Arial"/>
                <a:cs typeface="Arial"/>
              </a:rPr>
              <a:t>Audit Process </a:t>
            </a:r>
          </a:p>
          <a:p>
            <a:pPr marL="0" indent="0"/>
            <a:endParaRPr lang="en-GB"/>
          </a:p>
          <a:p>
            <a:pPr marL="285750" indent="-285750">
              <a:buFont typeface="Arial" panose="020B0604020202020204" pitchFamily="34" charset="0"/>
              <a:buChar char="•"/>
            </a:pPr>
            <a:r>
              <a:rPr lang="en-GB">
                <a:latin typeface="Arial"/>
                <a:cs typeface="Arial"/>
              </a:rPr>
              <a:t>The Audit primarily consisted of a documentation review with two online meetings held with the Audit Liaison Officer over the course of 10 days.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latin typeface="Arial"/>
                <a:cs typeface="Arial"/>
              </a:rPr>
              <a:t>The findings of the audit will be presented here and will also be compiled into an overall summary report at the end of the Audit Programme. </a:t>
            </a: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nchor="t"/>
            <a:lstStyle/>
            <a:p>
              <a:pPr algn="ctr"/>
              <a:r>
                <a:rPr lang="en-GB" sz="3600">
                  <a:solidFill>
                    <a:schemeClr val="bg1"/>
                  </a:solidFill>
                  <a:latin typeface="Arial"/>
                  <a:cs typeface="Arial"/>
                </a:rPr>
                <a:t>Introduction</a:t>
              </a:r>
              <a:endParaRPr lang="en-US" sz="3600">
                <a:solidFill>
                  <a:schemeClr val="bg1"/>
                </a:solidFill>
                <a:latin typeface="Calibri"/>
                <a:ea typeface="Calibri"/>
                <a:cs typeface="Calibri"/>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285750"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a:cs typeface="Arial"/>
              </a:rPr>
              <a:t>The Authority has an up-to-date 2025-26 Food Service Plan in place</a:t>
            </a:r>
            <a:r>
              <a:rPr lang="en-GB" dirty="0">
                <a:solidFill>
                  <a:prstClr val="black"/>
                </a:solidFill>
                <a:latin typeface="Arial"/>
                <a:cs typeface="Arial"/>
              </a:rPr>
              <a:t>, which will be submitted to the Communities and Housing Policy Board on 28 October 2025 to be ratified.</a:t>
            </a:r>
            <a:endParaRPr lang="en-GB"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latin typeface="Arial"/>
                <a:cs typeface="Arial"/>
              </a:rPr>
              <a:t>The plan outlines how food safety will be monitored and controlled within Renfrewshire. The Authority’s approach to interventions out-of-hours is documented in the Plan.</a:t>
            </a:r>
          </a:p>
          <a:p>
            <a:pPr marL="0" marR="0" lvl="0" indent="0" algn="l" defTabSz="257188"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a:ln>
                <a:noFill/>
              </a:ln>
              <a:solidFill>
                <a:prstClr val="black"/>
              </a:solidFill>
              <a:effectLst/>
              <a:uLnTx/>
              <a:uFillTx/>
            </a:endParaRPr>
          </a:p>
          <a:p>
            <a:pPr marL="285750" indent="-285750">
              <a:buFont typeface="Arial" panose="020B0604020202020204" pitchFamily="34" charset="0"/>
              <a:buChar char="•"/>
              <a:defRPr/>
            </a:pPr>
            <a:r>
              <a:rPr lang="en-GB" dirty="0">
                <a:effectLst/>
                <a:latin typeface="Arial"/>
                <a:ea typeface="Times New Roman" panose="02020603050405020304" pitchFamily="18" charset="0"/>
                <a:cs typeface="Arial"/>
              </a:rPr>
              <a:t>The Authority </a:t>
            </a:r>
            <a:r>
              <a:rPr lang="en-GB">
                <a:effectLst/>
                <a:latin typeface="Arial"/>
                <a:ea typeface="Times New Roman" panose="02020603050405020304" pitchFamily="18" charset="0"/>
                <a:cs typeface="Arial"/>
              </a:rPr>
              <a:t>has</a:t>
            </a:r>
            <a:r>
              <a:rPr lang="en-GB">
                <a:latin typeface="Arial"/>
                <a:ea typeface="Times New Roman" panose="02020603050405020304" pitchFamily="18" charset="0"/>
                <a:cs typeface="Arial"/>
              </a:rPr>
              <a:t> 1537</a:t>
            </a:r>
            <a:r>
              <a:rPr lang="en-GB">
                <a:effectLst/>
                <a:latin typeface="Arial"/>
                <a:ea typeface="Times New Roman" panose="02020603050405020304" pitchFamily="18" charset="0"/>
                <a:cs typeface="Arial"/>
              </a:rPr>
              <a:t> </a:t>
            </a:r>
            <a:r>
              <a:rPr lang="en-GB" dirty="0">
                <a:effectLst/>
                <a:latin typeface="Arial"/>
                <a:ea typeface="Times New Roman" panose="02020603050405020304" pitchFamily="18" charset="0"/>
                <a:cs typeface="Arial"/>
              </a:rPr>
              <a:t>registered food premises and</a:t>
            </a:r>
            <a:r>
              <a:rPr lang="en-GB" dirty="0">
                <a:latin typeface="Arial"/>
                <a:ea typeface="Times New Roman" panose="02020603050405020304" pitchFamily="18" charset="0"/>
                <a:cs typeface="Arial"/>
              </a:rPr>
              <a:t> 14</a:t>
            </a:r>
            <a:r>
              <a:rPr lang="en-GB" dirty="0">
                <a:effectLst/>
                <a:latin typeface="Arial"/>
                <a:ea typeface="Times New Roman" panose="02020603050405020304" pitchFamily="18" charset="0"/>
                <a:cs typeface="Arial"/>
              </a:rPr>
              <a:t> Approved Establishments (AE) in total. </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a typeface="Times New Roman" panose="02020603050405020304" pitchFamily="18" charset="0"/>
            </a:endParaRPr>
          </a:p>
          <a:p>
            <a:pPr marL="285750" indent="-285750">
              <a:buFont typeface="Arial" panose="020B0604020202020204" pitchFamily="34" charset="0"/>
              <a:buChar char="•"/>
              <a:defRPr/>
            </a:pPr>
            <a:r>
              <a:rPr lang="en-GB" dirty="0">
                <a:effectLst/>
                <a:latin typeface="Arial"/>
                <a:ea typeface="Times New Roman" panose="02020603050405020304" pitchFamily="18" charset="0"/>
                <a:cs typeface="Arial"/>
              </a:rPr>
              <a:t>FHIS – there are</a:t>
            </a:r>
            <a:r>
              <a:rPr lang="en-GB" dirty="0">
                <a:latin typeface="Arial"/>
                <a:ea typeface="Times New Roman" panose="02020603050405020304" pitchFamily="18" charset="0"/>
                <a:cs typeface="Arial"/>
              </a:rPr>
              <a:t> 1467</a:t>
            </a:r>
            <a:r>
              <a:rPr lang="en-GB" dirty="0">
                <a:effectLst/>
                <a:latin typeface="Arial"/>
                <a:ea typeface="Times New Roman" panose="02020603050405020304" pitchFamily="18" charset="0"/>
                <a:cs typeface="Arial"/>
              </a:rPr>
              <a:t> premises on the platform and </a:t>
            </a:r>
            <a:r>
              <a:rPr lang="en-GB" dirty="0">
                <a:latin typeface="Arial"/>
                <a:ea typeface="Times New Roman" panose="02020603050405020304" pitchFamily="18" charset="0"/>
                <a:cs typeface="Arial"/>
              </a:rPr>
              <a:t>99</a:t>
            </a:r>
            <a:r>
              <a:rPr lang="en-GB" dirty="0">
                <a:effectLst/>
                <a:latin typeface="Arial"/>
                <a:ea typeface="Times New Roman" panose="02020603050405020304" pitchFamily="18" charset="0"/>
                <a:cs typeface="Arial"/>
              </a:rPr>
              <a:t>% have a Pass.</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a typeface="Times New Roman" panose="02020603050405020304" pitchFamily="18" charset="0"/>
            </a:endParaRPr>
          </a:p>
          <a:p>
            <a:pPr marL="285750" indent="-285750">
              <a:buFont typeface="Arial" panose="020B0604020202020204" pitchFamily="34" charset="0"/>
              <a:buChar char="•"/>
              <a:defRPr/>
            </a:pPr>
            <a:r>
              <a:rPr lang="en-GB" dirty="0">
                <a:effectLst/>
                <a:latin typeface="Arial"/>
                <a:ea typeface="Times New Roman" panose="02020603050405020304" pitchFamily="18" charset="0"/>
                <a:cs typeface="Arial"/>
              </a:rPr>
              <a:t>On SND, there are</a:t>
            </a:r>
            <a:r>
              <a:rPr lang="en-GB" dirty="0">
                <a:latin typeface="Arial"/>
                <a:ea typeface="Times New Roman" panose="02020603050405020304" pitchFamily="18" charset="0"/>
                <a:cs typeface="Arial"/>
              </a:rPr>
              <a:t> 52</a:t>
            </a:r>
            <a:r>
              <a:rPr lang="en-GB" dirty="0">
                <a:effectLst/>
                <a:latin typeface="Arial"/>
                <a:ea typeface="Times New Roman" panose="02020603050405020304" pitchFamily="18" charset="0"/>
                <a:cs typeface="Arial"/>
              </a:rPr>
              <a:t> unrated premises – equating to </a:t>
            </a:r>
            <a:r>
              <a:rPr lang="en-GB" dirty="0">
                <a:latin typeface="Arial"/>
                <a:ea typeface="Times New Roman" panose="02020603050405020304" pitchFamily="18" charset="0"/>
                <a:cs typeface="Arial"/>
              </a:rPr>
              <a:t>3.5 %</a:t>
            </a:r>
            <a:r>
              <a:rPr lang="en-GB" dirty="0">
                <a:effectLst/>
                <a:latin typeface="Arial"/>
                <a:ea typeface="Times New Roman" panose="02020603050405020304" pitchFamily="18" charset="0"/>
                <a:cs typeface="Arial"/>
              </a:rPr>
              <a:t> of the database cohort. </a:t>
            </a:r>
            <a:r>
              <a:rPr lang="en-GB" dirty="0">
                <a:latin typeface="Arial"/>
                <a:ea typeface="Times New Roman" panose="02020603050405020304" pitchFamily="18" charset="0"/>
                <a:cs typeface="Arial"/>
              </a:rPr>
              <a:t>The Service Plan states there are 22 unrated premises. The Authority confirmed that the current number of unrated premises is 31.</a:t>
            </a:r>
            <a:endParaRPr lang="en-GB" dirty="0">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ea typeface="Times New Roman" panose="02020603050405020304" pitchFamily="18" charset="0"/>
            </a:endParaRPr>
          </a:p>
          <a:p>
            <a:pPr marL="285750" indent="-285750">
              <a:buFont typeface="Arial" panose="020B0604020202020204" pitchFamily="34" charset="0"/>
              <a:buChar char="•"/>
              <a:defRPr/>
            </a:pPr>
            <a:r>
              <a:rPr lang="en-GB" dirty="0">
                <a:latin typeface="Arial"/>
                <a:ea typeface="Times New Roman" panose="02020603050405020304" pitchFamily="18" charset="0"/>
                <a:cs typeface="Arial"/>
              </a:rPr>
              <a:t>Prioritisation of new and unrated establishments is done in accordance with the Codes of Practice, ideally these are inspected within 28 days of registering. In consultation with FSS, a small number of Group 2 premises inspections is being deferred due to the current staffing shortfall.</a:t>
            </a:r>
            <a:endParaRPr lang="en-GB" dirty="0">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Organisation &amp; Management </a:t>
            </a:r>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fontScale="92500"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The Authority </a:t>
            </a:r>
            <a:r>
              <a:rPr lang="en-GB" dirty="0">
                <a:solidFill>
                  <a:prstClr val="black"/>
                </a:solidFill>
                <a:latin typeface="Arial"/>
                <a:cs typeface="Arial"/>
              </a:rPr>
              <a:t>provided</a:t>
            </a:r>
            <a:r>
              <a:rPr kumimoji="0" lang="en-GB" sz="1600" b="0" i="0" u="none" strike="noStrike" kern="1200" cap="none" spc="0" normalizeH="0" baseline="0" noProof="0" dirty="0">
                <a:ln>
                  <a:noFill/>
                </a:ln>
                <a:solidFill>
                  <a:prstClr val="black"/>
                </a:solidFill>
                <a:effectLst/>
                <a:uLnTx/>
                <a:uFillTx/>
                <a:latin typeface="Arial"/>
                <a:cs typeface="Arial"/>
              </a:rPr>
              <a:t> an </a:t>
            </a:r>
            <a:r>
              <a:rPr lang="en-GB" dirty="0">
                <a:solidFill>
                  <a:prstClr val="black"/>
                </a:solidFill>
                <a:latin typeface="Arial"/>
                <a:cs typeface="Arial"/>
              </a:rPr>
              <a:t>Integrated Enforcement Policy that was approved by the Leadership Board on 14 September 2016. No evidence was submitted that the document has been reviewed since then.</a:t>
            </a:r>
            <a:endParaRPr lang="en-GB" sz="16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The Authority has a Scheme of</a:t>
            </a:r>
            <a:r>
              <a:rPr lang="en-GB" dirty="0">
                <a:solidFill>
                  <a:prstClr val="black"/>
                </a:solidFill>
                <a:latin typeface="Arial"/>
                <a:cs typeface="Arial"/>
              </a:rPr>
              <a:t> Delegated Functions</a:t>
            </a:r>
            <a:r>
              <a:rPr kumimoji="0" lang="en-GB" sz="1600" b="0" i="0" u="none" strike="noStrike" kern="1200" cap="none" spc="0" normalizeH="0" baseline="0" noProof="0" dirty="0">
                <a:ln>
                  <a:noFill/>
                </a:ln>
                <a:solidFill>
                  <a:prstClr val="black"/>
                </a:solidFill>
                <a:effectLst/>
                <a:uLnTx/>
                <a:uFillTx/>
                <a:latin typeface="Arial"/>
                <a:cs typeface="Arial"/>
              </a:rPr>
              <a:t> that </a:t>
            </a:r>
            <a:r>
              <a:rPr lang="en-GB" dirty="0">
                <a:solidFill>
                  <a:prstClr val="black"/>
                </a:solidFill>
                <a:latin typeface="Arial"/>
                <a:cs typeface="Arial"/>
              </a:rPr>
              <a:t>was</a:t>
            </a:r>
            <a:r>
              <a:rPr kumimoji="0" lang="en-GB" sz="1600" b="0" i="0" u="none" strike="noStrike" kern="1200" cap="none" spc="0" normalizeH="0" baseline="0" noProof="0" dirty="0">
                <a:ln>
                  <a:noFill/>
                </a:ln>
                <a:solidFill>
                  <a:prstClr val="black"/>
                </a:solidFill>
                <a:effectLst/>
                <a:uLnTx/>
                <a:uFillTx/>
                <a:latin typeface="Arial"/>
                <a:cs typeface="Arial"/>
              </a:rPr>
              <a:t> last approved </a:t>
            </a:r>
            <a:r>
              <a:rPr lang="en-GB" dirty="0">
                <a:solidFill>
                  <a:prstClr val="black"/>
                </a:solidFill>
                <a:latin typeface="Arial"/>
                <a:cs typeface="Arial"/>
              </a:rPr>
              <a:t>in June 2023.</a:t>
            </a:r>
            <a:r>
              <a:rPr kumimoji="0" lang="en-GB" sz="1600" b="0" i="0" u="none" strike="noStrike" kern="1200" cap="none" spc="0" normalizeH="0" baseline="0" noProof="0" dirty="0">
                <a:ln>
                  <a:noFill/>
                </a:ln>
                <a:solidFill>
                  <a:prstClr val="black"/>
                </a:solidFill>
                <a:effectLst/>
                <a:uLnTx/>
                <a:uFillTx/>
                <a:latin typeface="Arial"/>
                <a:cs typeface="Arial"/>
              </a:rPr>
              <a:t> </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A documented Procedure for authorisation of food enforcement officers was provided, and this document is currently being reviewed and updated.</a:t>
            </a:r>
            <a:endParaRPr lang="en-GB" sz="16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Arial"/>
                <a:cs typeface="Arial"/>
              </a:rPr>
              <a:t>A Code of Conduct was provided, which sets out employee responsibilities in relation to their standard of behaviour and the need to declare any potential conflict of interest.</a:t>
            </a:r>
            <a:endParaRPr lang="en-GB" dirty="0">
              <a:solidFill>
                <a:prstClr val="black"/>
              </a:solidFill>
              <a:highlight>
                <a:srgbClr val="FFFF00"/>
              </a:highlight>
            </a:endParaRP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An Internal </a:t>
            </a:r>
            <a:r>
              <a:rPr kumimoji="0" lang="en-GB" sz="1600" b="0" i="0" u="none" strike="noStrike" kern="1200" cap="none" spc="0" normalizeH="0" baseline="0" noProof="0" dirty="0">
                <a:ln>
                  <a:noFill/>
                </a:ln>
                <a:solidFill>
                  <a:prstClr val="black"/>
                </a:solidFill>
                <a:effectLst/>
                <a:uLnTx/>
                <a:uFillTx/>
                <a:latin typeface="Arial"/>
                <a:cs typeface="Arial"/>
              </a:rPr>
              <a:t>Monitoring </a:t>
            </a:r>
            <a:r>
              <a:rPr lang="en-GB" dirty="0">
                <a:solidFill>
                  <a:prstClr val="black"/>
                </a:solidFill>
                <a:latin typeface="Arial"/>
                <a:cs typeface="Arial"/>
              </a:rPr>
              <a:t>Procedure – Quality Checks</a:t>
            </a:r>
            <a:r>
              <a:rPr kumimoji="0" lang="en-GB" sz="1600" b="0" i="0" u="none" strike="noStrike" kern="1200" cap="none" spc="0" normalizeH="0" baseline="0" noProof="0" dirty="0">
                <a:ln>
                  <a:noFill/>
                </a:ln>
                <a:solidFill>
                  <a:prstClr val="black"/>
                </a:solidFill>
                <a:effectLst/>
                <a:uLnTx/>
                <a:uFillTx/>
                <a:latin typeface="Arial"/>
                <a:cs typeface="Arial"/>
              </a:rPr>
              <a:t> </a:t>
            </a:r>
            <a:r>
              <a:rPr lang="en-GB" dirty="0">
                <a:solidFill>
                  <a:prstClr val="black"/>
                </a:solidFill>
                <a:latin typeface="Arial"/>
                <a:cs typeface="Arial"/>
              </a:rPr>
              <a:t>outlines</a:t>
            </a:r>
            <a:r>
              <a:rPr kumimoji="0" lang="en-GB" sz="1600" b="0" i="0" u="none" strike="noStrike" kern="1200" cap="none" spc="0" normalizeH="0" baseline="0" noProof="0" dirty="0">
                <a:ln>
                  <a:noFill/>
                </a:ln>
                <a:solidFill>
                  <a:prstClr val="black"/>
                </a:solidFill>
                <a:effectLst/>
                <a:uLnTx/>
                <a:uFillTx/>
                <a:latin typeface="Arial"/>
                <a:cs typeface="Arial"/>
              </a:rPr>
              <a:t> how the Authority ensures a consistent approach to enforcement.</a:t>
            </a:r>
            <a:r>
              <a:rPr lang="en-GB" sz="1600" dirty="0">
                <a:effectLst/>
                <a:latin typeface="Arial"/>
                <a:ea typeface="Calibri"/>
                <a:cs typeface="Arial"/>
              </a:rPr>
              <a:t> </a:t>
            </a:r>
            <a:endParaRPr lang="en-GB" sz="1600" b="0" i="0" u="none" strike="noStrike" kern="1200" cap="none" spc="0" normalizeH="0" baseline="0" noProof="0" dirty="0">
              <a:ln>
                <a:noFill/>
              </a:ln>
              <a:effectLst/>
              <a:uLnTx/>
              <a:uFillTx/>
              <a:latin typeface="Arial"/>
              <a:ea typeface="Calibri"/>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ea typeface="Calibri"/>
            </a:endParaRPr>
          </a:p>
          <a:p>
            <a:pPr marL="285750" indent="-285750">
              <a:buFont typeface="Arial" panose="020B0604020202020204" pitchFamily="34" charset="0"/>
              <a:buChar char="•"/>
              <a:defRPr/>
            </a:pPr>
            <a:r>
              <a:rPr lang="en-GB" dirty="0">
                <a:latin typeface="Arial"/>
                <a:ea typeface="Calibri"/>
                <a:cs typeface="Arial"/>
              </a:rPr>
              <a:t>Food enforcement issues and matters arising from supervisory checks are discussed at weekly team meetings.</a:t>
            </a:r>
            <a:endParaRPr lang="en-GB" dirty="0">
              <a:solidFill>
                <a:prstClr val="black"/>
              </a:solidFill>
              <a:ea typeface="Calibri"/>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Staff can access </a:t>
            </a:r>
            <a:r>
              <a:rPr lang="en-GB" dirty="0">
                <a:solidFill>
                  <a:prstClr val="black"/>
                </a:solidFill>
                <a:latin typeface="Arial"/>
                <a:cs typeface="Arial"/>
              </a:rPr>
              <a:t>read only versions of documented</a:t>
            </a:r>
            <a:r>
              <a:rPr kumimoji="0" lang="en-GB" sz="1600" b="0" i="0" u="none" strike="noStrike" kern="1200" cap="none" spc="0" normalizeH="0" baseline="0" noProof="0" dirty="0">
                <a:ln>
                  <a:noFill/>
                </a:ln>
                <a:solidFill>
                  <a:prstClr val="black"/>
                </a:solidFill>
                <a:effectLst/>
                <a:uLnTx/>
                <a:uFillTx/>
                <a:latin typeface="Arial"/>
                <a:cs typeface="Arial"/>
              </a:rPr>
              <a:t> procedures via a</a:t>
            </a:r>
            <a:r>
              <a:rPr lang="en-GB" dirty="0">
                <a:solidFill>
                  <a:prstClr val="black"/>
                </a:solidFill>
                <a:latin typeface="Arial"/>
                <a:cs typeface="Arial"/>
              </a:rPr>
              <a:t> specific folder on SharePoint.</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6620930"/>
          </a:xfrm>
        </p:spPr>
        <p:txBody>
          <a:bodyPr vert="horz" lIns="91440" tIns="45720" rIns="91440" bIns="45720" rtlCol="0" anchor="t">
            <a:normAutofit fontScale="92500" lnSpcReduction="10000"/>
          </a:body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In accordance with the Enforcement Policy, most interventions are carried out unannounced.</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Food Law inspections and OCV cycles are programmed using the Food Enforcement Database.</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The database spreadsheet provided showed that 5132 interventions, including 409 revisits, had been carried out since 1 April 2022. The data held on SND for the same period indicates a total of 4226 interventions, including 3200 inspections and audits and 505 revisits, surveillance and other visits. This indicates a lack of correlation worthy of further investigation. </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SharePoint was introduced in 2022 to store files electronically. Tablets were introduced in 2025 allowing officers to complete inspection forms electronically, with pdf version emailed to FBOs following inspections and thereafter uploaded to SharePoint directly, demonstrating efficient and effective use of resources.</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Time and paper savings have resulted in Administrative resources being redirected to other tasks needed to support the Food and Health &amp; Safety Service. </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Notice wording was clear and easy to understand, listed legislation contravened and works required to comply. Appropriate timescales were given and right of appeal to the relevant court was included. Where written application was received for an extended time-period, the existing notice was withdrawn and a new notice with extended timescale was issued.</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Notices are served as soon as possible following interventions and revisits to check compliance are carried out in many cases prior to the expiry date of the Notice.</a:t>
            </a:r>
            <a:endParaRPr lang="en-GB" sz="1400" dirty="0">
              <a:solidFill>
                <a:prstClr val="black"/>
              </a:solidFill>
              <a:highlight>
                <a:srgbClr val="FFFF00"/>
              </a:highlight>
              <a:latin typeface="Arial"/>
              <a:cs typeface="Arial"/>
            </a:endParaRP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Systems exist for triaging and prioritising the highest risk new and unrated premises.</a:t>
            </a:r>
          </a:p>
          <a:p>
            <a:pPr marL="285750" indent="-285750">
              <a:buFont typeface="Arial" panose="020B0604020202020204" pitchFamily="34" charset="0"/>
              <a:buChar char="•"/>
              <a:defRPr/>
            </a:pPr>
            <a:endParaRPr lang="en-GB" sz="1400"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a:p>
            <a:pPr marL="285750" indent="-285750">
              <a:buFont typeface="Arial" panose="020B0604020202020204" pitchFamily="34" charset="0"/>
              <a:buChar char="•"/>
            </a:pPr>
            <a:endParaRPr lang="en-GB" dirty="0"/>
          </a:p>
          <a:p>
            <a:pPr marL="0" indent="0"/>
            <a:endParaRPr lang="en-GB" dirty="0"/>
          </a:p>
          <a:p>
            <a:pPr marL="0" indent="0"/>
            <a:endParaRPr lang="en-GB" dirty="0"/>
          </a:p>
          <a:p>
            <a:pPr marL="192405" indent="-192405"/>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85000" lnSpcReduction="10000"/>
          </a:bodyPr>
          <a:lstStyle/>
          <a:p>
            <a:pPr marL="0" indent="0"/>
            <a:endParaRPr lang="en-GB" dirty="0"/>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a:cs typeface="Arial"/>
              </a:rPr>
              <a:t>Authorised Officers decide on the appropriate enforcement</a:t>
            </a:r>
            <a:r>
              <a:rPr kumimoji="0" lang="en-GB" b="0" i="0" u="none" strike="noStrike" kern="1200" cap="none" spc="0" normalizeH="0" baseline="0" noProof="0" dirty="0">
                <a:ln>
                  <a:noFill/>
                </a:ln>
                <a:solidFill>
                  <a:prstClr val="black"/>
                </a:solidFill>
                <a:effectLst/>
                <a:uLnTx/>
                <a:uFillTx/>
                <a:latin typeface="Arial"/>
                <a:cs typeface="Arial"/>
              </a:rPr>
              <a:t> action, using a graduated approach where possible, and are required to discuss any formal enforcement action (including voluntary undertakings) being considered with a manager.  </a:t>
            </a:r>
            <a:endParaRPr lang="en-GB"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a:buChar char="•"/>
              <a:defRPr/>
            </a:pPr>
            <a:r>
              <a:rPr lang="en-GB" dirty="0">
                <a:solidFill>
                  <a:prstClr val="black"/>
                </a:solidFill>
                <a:latin typeface="Arial"/>
                <a:cs typeface="Arial"/>
              </a:rPr>
              <a:t>From the database spreadsheet review, most inspections were Programmed Inspections, which is a positive sign of proactive enforcement. 24 inspections of nine premises scored more than 26, indicating serious non-compliance. These all warranted and received follow-up enforcement.</a:t>
            </a:r>
            <a:endParaRPr lang="en-GB" dirty="0">
              <a:solidFill>
                <a:prstClr val="black"/>
              </a:solidFill>
              <a:highlight>
                <a:srgbClr val="FFFF00"/>
              </a:highlight>
            </a:endParaRPr>
          </a:p>
          <a:p>
            <a:pPr marL="285750" indent="-285750">
              <a:buFont typeface="Arial" panose="020B0604020202020204" pitchFamily="34" charset="0"/>
              <a:buChar char="•"/>
              <a:defRPr/>
            </a:pPr>
            <a:endParaRPr lang="en-GB" dirty="0">
              <a:solidFill>
                <a:prstClr val="black"/>
              </a:solidFill>
              <a:highlight>
                <a:srgbClr val="FFFF00"/>
              </a:highlight>
            </a:endParaRPr>
          </a:p>
          <a:p>
            <a:pPr marL="285750" indent="-285750">
              <a:buFont typeface="Arial" panose="020B0604020202020204" pitchFamily="34" charset="0"/>
              <a:buChar char="•"/>
              <a:defRPr/>
            </a:pPr>
            <a:r>
              <a:rPr lang="en-GB" dirty="0">
                <a:solidFill>
                  <a:prstClr val="black"/>
                </a:solidFill>
                <a:latin typeface="Arial"/>
                <a:cs typeface="Arial"/>
              </a:rPr>
              <a:t>The Lead Food Officer considered that businesses found to be trading before registering were most likely to receive escalated enforcement activity by officers.</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Based on the verification checks conducted by the audit team, the</a:t>
            </a:r>
            <a:r>
              <a:rPr kumimoji="0" lang="en-GB" b="0" i="0" u="none" strike="noStrike" kern="1200" cap="none" spc="0" normalizeH="0" baseline="0" noProof="0" dirty="0">
                <a:ln>
                  <a:noFill/>
                </a:ln>
                <a:solidFill>
                  <a:prstClr val="black"/>
                </a:solidFill>
                <a:effectLst/>
                <a:uLnTx/>
                <a:uFillTx/>
                <a:latin typeface="Arial"/>
                <a:cs typeface="Arial"/>
              </a:rPr>
              <a:t> service of notices appeared to be proportionate in that these were in line with higher FL rating scores.</a:t>
            </a:r>
            <a:r>
              <a:rPr lang="en-GB" dirty="0">
                <a:solidFill>
                  <a:prstClr val="black"/>
                </a:solidFill>
                <a:latin typeface="Arial"/>
                <a:cs typeface="Arial"/>
              </a:rPr>
              <a:t> The range of notices served included HINs, RANs and Voluntary Closures.</a:t>
            </a:r>
            <a:endParaRPr lang="en-GB"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Appropriate </a:t>
            </a:r>
            <a:r>
              <a:rPr kumimoji="0" lang="en-GB" b="0" i="0" u="none" strike="noStrike" kern="1200" cap="none" spc="0" normalizeH="0" baseline="0" noProof="0" dirty="0">
                <a:ln>
                  <a:noFill/>
                </a:ln>
                <a:solidFill>
                  <a:prstClr val="black"/>
                </a:solidFill>
                <a:effectLst/>
                <a:uLnTx/>
                <a:uFillTx/>
                <a:latin typeface="Arial"/>
                <a:cs typeface="Arial"/>
              </a:rPr>
              <a:t>Food Law Notice Templates are being used.</a:t>
            </a:r>
            <a:r>
              <a:rPr lang="en-GB" dirty="0">
                <a:solidFill>
                  <a:prstClr val="black"/>
                </a:solidFill>
                <a:latin typeface="Arial"/>
                <a:cs typeface="Arial"/>
              </a:rPr>
              <a:t> Some notices didn’t have version control information, in some cases older versions were used. Internal monitoring procedures should be reviewed to address these issues.</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RANs – the quality of handwritten notices was generally worse than those that were typed. In some cases, the handwriting was faint and difficult to read.</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Revisits to check are done prior to and soon after Notice expiry dates.</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endParaRPr lang="en-GB" dirty="0"/>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666094"/>
            <a:ext cx="7171200" cy="5968800"/>
          </a:xfrm>
        </p:spPr>
        <p:txBody>
          <a:bodyPr vert="horz" lIns="91440" tIns="45720" rIns="91440" bIns="45720" rtlCol="0" anchor="t">
            <a:normAutofit lnSpcReduction="10000"/>
          </a:bodyPr>
          <a:lstStyle/>
          <a:p>
            <a:pPr marL="0" indent="0">
              <a:defRPr/>
            </a:pPr>
            <a:r>
              <a:rPr kumimoji="0" lang="en-GB" b="0" i="0" u="none" strike="noStrike" kern="1200" cap="none" spc="0" normalizeH="0" baseline="0" noProof="0">
                <a:ln>
                  <a:noFill/>
                </a:ln>
                <a:solidFill>
                  <a:prstClr val="black"/>
                </a:solidFill>
                <a:effectLst/>
                <a:uLnTx/>
                <a:uFillTx/>
                <a:latin typeface="Arial"/>
                <a:cs typeface="Arial"/>
              </a:rPr>
              <a:t>The Authority provided evidence that </a:t>
            </a:r>
            <a:r>
              <a:rPr lang="en-GB">
                <a:solidFill>
                  <a:prstClr val="black"/>
                </a:solidFill>
                <a:latin typeface="Arial"/>
                <a:cs typeface="Arial"/>
              </a:rPr>
              <a:t>155</a:t>
            </a:r>
            <a:r>
              <a:rPr kumimoji="0" lang="en-GB" b="0" i="0" u="none" strike="noStrike" kern="1200" cap="none" spc="0" normalizeH="0" baseline="0" noProof="0">
                <a:ln>
                  <a:noFill/>
                </a:ln>
                <a:solidFill>
                  <a:prstClr val="black"/>
                </a:solidFill>
                <a:effectLst/>
                <a:uLnTx/>
                <a:uFillTx/>
                <a:latin typeface="Arial"/>
                <a:cs typeface="Arial"/>
              </a:rPr>
              <a:t> enforcement actions had been </a:t>
            </a:r>
            <a:r>
              <a:rPr lang="en-GB">
                <a:solidFill>
                  <a:prstClr val="black"/>
                </a:solidFill>
                <a:latin typeface="Arial"/>
                <a:cs typeface="Arial"/>
              </a:rPr>
              <a:t>taken</a:t>
            </a:r>
            <a:r>
              <a:rPr kumimoji="0" lang="en-GB" b="0" i="0" u="none" strike="noStrike" kern="1200" cap="none" spc="0" normalizeH="0" baseline="0" noProof="0">
                <a:ln>
                  <a:noFill/>
                </a:ln>
                <a:solidFill>
                  <a:prstClr val="black"/>
                </a:solidFill>
                <a:effectLst/>
                <a:uLnTx/>
                <a:uFillTx/>
                <a:latin typeface="Arial"/>
                <a:cs typeface="Arial"/>
              </a:rPr>
              <a:t> since 1</a:t>
            </a:r>
            <a:r>
              <a:rPr kumimoji="0" lang="en-GB" b="0" i="0" u="none" strike="noStrike" kern="1200" cap="none" spc="0" normalizeH="0" baseline="30000" noProof="0">
                <a:ln>
                  <a:noFill/>
                </a:ln>
                <a:solidFill>
                  <a:prstClr val="black"/>
                </a:solidFill>
                <a:effectLst/>
                <a:uLnTx/>
                <a:uFillTx/>
                <a:latin typeface="Arial"/>
                <a:cs typeface="Arial"/>
              </a:rPr>
              <a:t>st</a:t>
            </a:r>
            <a:r>
              <a:rPr kumimoji="0" lang="en-GB" b="0" i="0" u="none" strike="noStrike" kern="1200" cap="none" spc="0" normalizeH="0" baseline="0" noProof="0">
                <a:ln>
                  <a:noFill/>
                </a:ln>
                <a:solidFill>
                  <a:prstClr val="black"/>
                </a:solidFill>
                <a:effectLst/>
                <a:uLnTx/>
                <a:uFillTx/>
                <a:latin typeface="Arial"/>
                <a:cs typeface="Arial"/>
              </a:rPr>
              <a:t> April 2022</a:t>
            </a:r>
            <a:r>
              <a:rPr lang="en-GB">
                <a:solidFill>
                  <a:prstClr val="black"/>
                </a:solidFill>
                <a:latin typeface="Arial"/>
                <a:cs typeface="Arial"/>
              </a:rPr>
              <a:t>.</a:t>
            </a:r>
            <a:r>
              <a:rPr kumimoji="0" lang="en-GB" b="0" i="0" u="none" strike="noStrike" kern="1200" cap="none" spc="0" normalizeH="0" baseline="0" noProof="0">
                <a:ln>
                  <a:noFill/>
                </a:ln>
                <a:solidFill>
                  <a:prstClr val="black"/>
                </a:solidFill>
                <a:effectLst/>
                <a:uLnTx/>
                <a:uFillTx/>
                <a:latin typeface="Arial"/>
                <a:cs typeface="Arial"/>
              </a:rPr>
              <a:t> On SND for the same 	period, there were 100 </a:t>
            </a:r>
            <a:r>
              <a:rPr lang="en-GB">
                <a:solidFill>
                  <a:prstClr val="black"/>
                </a:solidFill>
                <a:latin typeface="Arial"/>
                <a:cs typeface="Arial"/>
              </a:rPr>
              <a:t>enforcement actions</a:t>
            </a:r>
            <a:r>
              <a:rPr kumimoji="0" lang="en-GB" b="0" i="0" u="none" strike="noStrike" kern="1200" cap="none" spc="0" normalizeH="0" baseline="0" noProof="0">
                <a:ln>
                  <a:noFill/>
                </a:ln>
                <a:solidFill>
                  <a:prstClr val="black"/>
                </a:solidFill>
                <a:effectLst/>
                <a:uLnTx/>
                <a:uFillTx/>
                <a:latin typeface="Arial"/>
                <a:cs typeface="Arial"/>
              </a:rPr>
              <a:t>: </a:t>
            </a:r>
            <a:endParaRPr lang="en-GB" b="0" i="0" u="none" strike="noStrike" kern="1200" cap="none" spc="0" normalizeH="0" baseline="0" noProof="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r>
              <a:rPr lang="en-GB">
                <a:latin typeface="Arial"/>
                <a:cs typeface="Arial"/>
              </a:rPr>
              <a:t>	</a:t>
            </a:r>
          </a:p>
          <a:p>
            <a:pPr marL="192405" indent="-192405"/>
            <a:r>
              <a:rPr lang="en-GB">
                <a:latin typeface="Arial"/>
                <a:cs typeface="Arial"/>
              </a:rPr>
              <a:t>	</a:t>
            </a:r>
          </a:p>
          <a:p>
            <a:pPr marL="192405" indent="-192405"/>
            <a:endParaRPr lang="en-GB">
              <a:latin typeface="Arial"/>
              <a:cs typeface="Arial"/>
            </a:endParaRPr>
          </a:p>
          <a:p>
            <a:pPr marL="192405" indent="-192405"/>
            <a:endParaRPr lang="en-GB">
              <a:latin typeface="Arial"/>
              <a:cs typeface="Arial"/>
            </a:endParaRPr>
          </a:p>
          <a:p>
            <a:pPr marL="192405" indent="-192405"/>
            <a:r>
              <a:rPr lang="en-GB">
                <a:latin typeface="Arial"/>
                <a:cs typeface="Arial"/>
              </a:rPr>
              <a:t>    Enforcement activity taken since 01/04/2022 should be checked and verified on SND to ensure that data held there accurately correlates with the data held on the Authority’s Food Enforcement Database.</a:t>
            </a:r>
            <a:endParaRPr lang="en-GB"/>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8" name="Table 7">
            <a:extLst>
              <a:ext uri="{FF2B5EF4-FFF2-40B4-BE49-F238E27FC236}">
                <a16:creationId xmlns:a16="http://schemas.microsoft.com/office/drawing/2014/main" id="{0C568893-4A57-ED89-87C1-D69A2026B5F4}"/>
              </a:ext>
            </a:extLst>
          </p:cNvPr>
          <p:cNvGraphicFramePr>
            <a:graphicFrameLocks noGrp="1"/>
          </p:cNvGraphicFramePr>
          <p:nvPr>
            <p:extLst>
              <p:ext uri="{D42A27DB-BD31-4B8C-83A1-F6EECF244321}">
                <p14:modId xmlns:p14="http://schemas.microsoft.com/office/powerpoint/2010/main" val="1613571869"/>
              </p:ext>
            </p:extLst>
          </p:nvPr>
        </p:nvGraphicFramePr>
        <p:xfrm>
          <a:off x="3460745" y="2870939"/>
          <a:ext cx="7648575" cy="3329305"/>
        </p:xfrm>
        <a:graphic>
          <a:graphicData uri="http://schemas.openxmlformats.org/drawingml/2006/table">
            <a:tbl>
              <a:tblPr firstRow="1" firstCol="1" bandRow="1">
                <a:tableStyleId>{5C22544A-7EE6-4342-B048-85BDC9FD1C3A}</a:tableStyleId>
              </a:tblPr>
              <a:tblGrid>
                <a:gridCol w="1372870">
                  <a:extLst>
                    <a:ext uri="{9D8B030D-6E8A-4147-A177-3AD203B41FA5}">
                      <a16:colId xmlns:a16="http://schemas.microsoft.com/office/drawing/2014/main" val="4138541925"/>
                    </a:ext>
                  </a:extLst>
                </a:gridCol>
                <a:gridCol w="546735">
                  <a:extLst>
                    <a:ext uri="{9D8B030D-6E8A-4147-A177-3AD203B41FA5}">
                      <a16:colId xmlns:a16="http://schemas.microsoft.com/office/drawing/2014/main" val="705212575"/>
                    </a:ext>
                  </a:extLst>
                </a:gridCol>
                <a:gridCol w="546735">
                  <a:extLst>
                    <a:ext uri="{9D8B030D-6E8A-4147-A177-3AD203B41FA5}">
                      <a16:colId xmlns:a16="http://schemas.microsoft.com/office/drawing/2014/main" val="1031672967"/>
                    </a:ext>
                  </a:extLst>
                </a:gridCol>
                <a:gridCol w="678180">
                  <a:extLst>
                    <a:ext uri="{9D8B030D-6E8A-4147-A177-3AD203B41FA5}">
                      <a16:colId xmlns:a16="http://schemas.microsoft.com/office/drawing/2014/main" val="1347442395"/>
                    </a:ext>
                  </a:extLst>
                </a:gridCol>
                <a:gridCol w="629920">
                  <a:extLst>
                    <a:ext uri="{9D8B030D-6E8A-4147-A177-3AD203B41FA5}">
                      <a16:colId xmlns:a16="http://schemas.microsoft.com/office/drawing/2014/main" val="826920127"/>
                    </a:ext>
                  </a:extLst>
                </a:gridCol>
                <a:gridCol w="629920">
                  <a:extLst>
                    <a:ext uri="{9D8B030D-6E8A-4147-A177-3AD203B41FA5}">
                      <a16:colId xmlns:a16="http://schemas.microsoft.com/office/drawing/2014/main" val="3623931409"/>
                    </a:ext>
                  </a:extLst>
                </a:gridCol>
                <a:gridCol w="723900">
                  <a:extLst>
                    <a:ext uri="{9D8B030D-6E8A-4147-A177-3AD203B41FA5}">
                      <a16:colId xmlns:a16="http://schemas.microsoft.com/office/drawing/2014/main" val="3914627261"/>
                    </a:ext>
                  </a:extLst>
                </a:gridCol>
                <a:gridCol w="629920">
                  <a:extLst>
                    <a:ext uri="{9D8B030D-6E8A-4147-A177-3AD203B41FA5}">
                      <a16:colId xmlns:a16="http://schemas.microsoft.com/office/drawing/2014/main" val="3183579818"/>
                    </a:ext>
                  </a:extLst>
                </a:gridCol>
                <a:gridCol w="630555">
                  <a:extLst>
                    <a:ext uri="{9D8B030D-6E8A-4147-A177-3AD203B41FA5}">
                      <a16:colId xmlns:a16="http://schemas.microsoft.com/office/drawing/2014/main" val="2173194893"/>
                    </a:ext>
                  </a:extLst>
                </a:gridCol>
                <a:gridCol w="629920">
                  <a:extLst>
                    <a:ext uri="{9D8B030D-6E8A-4147-A177-3AD203B41FA5}">
                      <a16:colId xmlns:a16="http://schemas.microsoft.com/office/drawing/2014/main" val="1842840174"/>
                    </a:ext>
                  </a:extLst>
                </a:gridCol>
                <a:gridCol w="629920">
                  <a:extLst>
                    <a:ext uri="{9D8B030D-6E8A-4147-A177-3AD203B41FA5}">
                      <a16:colId xmlns:a16="http://schemas.microsoft.com/office/drawing/2014/main" val="2389691023"/>
                    </a:ext>
                  </a:extLst>
                </a:gridCol>
              </a:tblGrid>
              <a:tr h="449580">
                <a:tc>
                  <a:txBody>
                    <a:bodyPr/>
                    <a:lstStyle/>
                    <a:p>
                      <a:pPr>
                        <a:buNone/>
                      </a:pPr>
                      <a:r>
                        <a:rPr lang="en-GB" sz="1200" kern="1200">
                          <a:solidFill>
                            <a:srgbClr val="000000"/>
                          </a:solidFill>
                          <a:effectLst/>
                          <a:latin typeface="Arial"/>
                          <a:ea typeface="Calibri"/>
                        </a:rPr>
                        <a:t>Enforcement Action</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pPr algn="ctr">
                        <a:buNone/>
                      </a:pPr>
                      <a:r>
                        <a:rPr lang="en-GB" sz="1200" kern="1200">
                          <a:solidFill>
                            <a:srgbClr val="000000"/>
                          </a:solidFill>
                          <a:effectLst/>
                          <a:latin typeface="Arial"/>
                          <a:ea typeface="Calibri"/>
                        </a:rPr>
                        <a:t>2022-23</a:t>
                      </a:r>
                      <a:endParaRPr lang="en-GB">
                        <a:effectLst/>
                        <a:latin typeface="Arial"/>
                        <a:ea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200" kern="1200">
                          <a:solidFill>
                            <a:srgbClr val="000000"/>
                          </a:solidFill>
                          <a:effectLst/>
                          <a:latin typeface="Arial"/>
                          <a:ea typeface="Calibri"/>
                        </a:rPr>
                        <a:t>2023-24</a:t>
                      </a:r>
                      <a:endParaRPr lang="en-GB">
                        <a:effectLst/>
                        <a:latin typeface="Arial"/>
                        <a:ea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200" kern="1200">
                          <a:solidFill>
                            <a:srgbClr val="000000"/>
                          </a:solidFill>
                          <a:effectLst/>
                          <a:latin typeface="Arial"/>
                          <a:ea typeface="Calibri"/>
                        </a:rPr>
                        <a:t>2024-25</a:t>
                      </a:r>
                      <a:endParaRPr lang="en-GB">
                        <a:effectLst/>
                        <a:latin typeface="Arial"/>
                        <a:ea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200" kern="1200">
                          <a:solidFill>
                            <a:srgbClr val="000000"/>
                          </a:solidFill>
                          <a:effectLst/>
                          <a:latin typeface="Arial"/>
                          <a:ea typeface="Calibri"/>
                        </a:rPr>
                        <a:t>2025-26</a:t>
                      </a:r>
                      <a:endParaRPr lang="en-GB">
                        <a:effectLst/>
                        <a:latin typeface="Arial"/>
                        <a:ea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a:buNone/>
                      </a:pPr>
                      <a:r>
                        <a:rPr lang="en-GB" sz="1200" kern="1200">
                          <a:solidFill>
                            <a:srgbClr val="000000"/>
                          </a:solidFill>
                          <a:effectLst/>
                          <a:latin typeface="Arial"/>
                          <a:ea typeface="Calibri"/>
                        </a:rPr>
                        <a:t>Total</a:t>
                      </a:r>
                      <a:endParaRPr lang="en-GB">
                        <a:effectLst/>
                        <a:latin typeface="Arial"/>
                        <a:ea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1402205624"/>
                  </a:ext>
                </a:extLst>
              </a:tr>
              <a:tr h="189230">
                <a:tc>
                  <a:txBody>
                    <a:bodyPr/>
                    <a:lstStyle/>
                    <a:p>
                      <a:pPr>
                        <a:buNone/>
                      </a:pP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LA</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SND</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LA</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SND</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LA</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SND</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LA</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SND</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LA</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SND</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18959"/>
                  </a:ext>
                </a:extLst>
              </a:tr>
              <a:tr h="214630">
                <a:tc>
                  <a:txBody>
                    <a:bodyPr/>
                    <a:lstStyle/>
                    <a:p>
                      <a:pPr>
                        <a:buNone/>
                      </a:pPr>
                      <a:r>
                        <a:rPr lang="en-GB" sz="1200" kern="1200">
                          <a:solidFill>
                            <a:srgbClr val="000000"/>
                          </a:solidFill>
                          <a:effectLst/>
                          <a:latin typeface="Arial"/>
                          <a:ea typeface="Calibri"/>
                        </a:rPr>
                        <a:t>HIN</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24</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19</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7</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15</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9</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7</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56</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38</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156580"/>
                  </a:ext>
                </a:extLst>
              </a:tr>
              <a:tr h="189230">
                <a:tc>
                  <a:txBody>
                    <a:bodyPr/>
                    <a:lstStyle/>
                    <a:p>
                      <a:pPr>
                        <a:buNone/>
                      </a:pPr>
                      <a:r>
                        <a:rPr lang="en-GB" sz="1200" kern="1200">
                          <a:solidFill>
                            <a:srgbClr val="000000"/>
                          </a:solidFill>
                          <a:effectLst/>
                          <a:latin typeface="Arial"/>
                          <a:ea typeface="Calibri"/>
                        </a:rPr>
                        <a:t>Reg 27 Notice</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97155" algn="ctr">
                        <a:buNone/>
                      </a:pPr>
                      <a:r>
                        <a:rPr lang="en-GB">
                          <a:solidFill>
                            <a:srgbClr val="000000"/>
                          </a:solidFill>
                          <a:effectLst/>
                          <a:latin typeface="Arial"/>
                        </a:rPr>
                        <a:t>0 </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8665094"/>
                  </a:ext>
                </a:extLst>
              </a:tr>
              <a:tr h="189230">
                <a:tc>
                  <a:txBody>
                    <a:bodyPr/>
                    <a:lstStyle/>
                    <a:p>
                      <a:pPr>
                        <a:buNone/>
                      </a:pPr>
                      <a:r>
                        <a:rPr lang="en-GB" sz="1200" kern="1200">
                          <a:solidFill>
                            <a:srgbClr val="000000"/>
                          </a:solidFill>
                          <a:effectLst/>
                          <a:latin typeface="Arial"/>
                          <a:ea typeface="Calibri"/>
                        </a:rPr>
                        <a:t>Detention &amp; Seizure FS</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0 </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0 </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727953"/>
                  </a:ext>
                </a:extLst>
              </a:tr>
              <a:tr h="189230">
                <a:tc>
                  <a:txBody>
                    <a:bodyPr/>
                    <a:lstStyle/>
                    <a:p>
                      <a:pPr>
                        <a:buNone/>
                      </a:pPr>
                      <a:r>
                        <a:rPr lang="en-GB" sz="1200" kern="1200">
                          <a:solidFill>
                            <a:srgbClr val="000000"/>
                          </a:solidFill>
                          <a:effectLst/>
                          <a:latin typeface="Arial"/>
                          <a:ea typeface="Calibri"/>
                        </a:rPr>
                        <a:t>HEPN</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621488"/>
                  </a:ext>
                </a:extLst>
              </a:tr>
              <a:tr h="189230">
                <a:tc>
                  <a:txBody>
                    <a:bodyPr/>
                    <a:lstStyle/>
                    <a:p>
                      <a:pPr>
                        <a:buNone/>
                      </a:pPr>
                      <a:r>
                        <a:rPr lang="en-GB" sz="1200" kern="1200">
                          <a:solidFill>
                            <a:srgbClr val="000000"/>
                          </a:solidFill>
                          <a:effectLst/>
                          <a:latin typeface="Arial"/>
                          <a:ea typeface="Calibri"/>
                        </a:rPr>
                        <a:t>HEPO</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0 </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2850496"/>
                  </a:ext>
                </a:extLst>
              </a:tr>
              <a:tr h="189230">
                <a:tc>
                  <a:txBody>
                    <a:bodyPr/>
                    <a:lstStyle/>
                    <a:p>
                      <a:pPr>
                        <a:buNone/>
                      </a:pPr>
                      <a:r>
                        <a:rPr lang="en-GB" sz="1200" kern="1200">
                          <a:solidFill>
                            <a:srgbClr val="000000"/>
                          </a:solidFill>
                          <a:effectLst/>
                          <a:latin typeface="Arial"/>
                          <a:ea typeface="Calibri"/>
                        </a:rPr>
                        <a:t>Voluntary Closure</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4</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4</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2</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13</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9</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3088505"/>
                  </a:ext>
                </a:extLst>
              </a:tr>
              <a:tr h="189230">
                <a:tc>
                  <a:txBody>
                    <a:bodyPr/>
                    <a:lstStyle/>
                    <a:p>
                      <a:pPr>
                        <a:buNone/>
                      </a:pPr>
                      <a:r>
                        <a:rPr lang="en-GB" sz="1200" kern="1200">
                          <a:solidFill>
                            <a:srgbClr val="000000"/>
                          </a:solidFill>
                          <a:effectLst/>
                          <a:latin typeface="Arial"/>
                          <a:ea typeface="Calibri"/>
                        </a:rPr>
                        <a:t>RAN</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15</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10</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13</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12</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19</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19</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52</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46</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74708"/>
                  </a:ext>
                </a:extLst>
              </a:tr>
              <a:tr h="189230">
                <a:tc>
                  <a:txBody>
                    <a:bodyPr/>
                    <a:lstStyle/>
                    <a:p>
                      <a:pPr>
                        <a:buNone/>
                      </a:pPr>
                      <a:r>
                        <a:rPr lang="en-GB" sz="1200" kern="1200">
                          <a:solidFill>
                            <a:srgbClr val="000000"/>
                          </a:solidFill>
                          <a:effectLst/>
                          <a:latin typeface="Arial"/>
                          <a:ea typeface="Calibri"/>
                        </a:rPr>
                        <a:t>RAN withdrawn</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7</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8</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2</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27</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0433108"/>
                  </a:ext>
                </a:extLst>
              </a:tr>
              <a:tr h="378460">
                <a:tc>
                  <a:txBody>
                    <a:bodyPr/>
                    <a:lstStyle/>
                    <a:p>
                      <a:pPr>
                        <a:buNone/>
                      </a:pPr>
                      <a:r>
                        <a:rPr lang="en-GB" sz="1200" kern="1200">
                          <a:solidFill>
                            <a:srgbClr val="000000"/>
                          </a:solidFill>
                          <a:effectLst/>
                          <a:latin typeface="Arial"/>
                          <a:ea typeface="Calibri"/>
                        </a:rPr>
                        <a:t>Detention &amp; Seizure FI</a:t>
                      </a:r>
                      <a:endParaRPr lang="en-GB">
                        <a:effectLst/>
                        <a:latin typeface="Arial"/>
                        <a:ea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0 </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3176368"/>
                  </a:ext>
                </a:extLst>
              </a:tr>
              <a:tr h="189230">
                <a:tc>
                  <a:txBody>
                    <a:bodyPr/>
                    <a:lstStyle/>
                    <a:p>
                      <a:pPr>
                        <a:buNone/>
                      </a:pPr>
                      <a:r>
                        <a:rPr lang="en-GB" sz="1200">
                          <a:solidFill>
                            <a:srgbClr val="000000"/>
                          </a:solidFill>
                          <a:effectLst/>
                          <a:latin typeface="Arial"/>
                          <a:ea typeface="Times New Roman" panose="02020603050405020304" pitchFamily="18" charset="0"/>
                        </a:rPr>
                        <a:t>Incidents</a:t>
                      </a:r>
                      <a:endParaRPr lang="en-GB">
                        <a:effectLst/>
                        <a:latin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 0</a:t>
                      </a:r>
                      <a:endParaRPr lang="en-GB">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7</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2</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342009"/>
                  </a:ext>
                </a:extLst>
              </a:tr>
              <a:tr h="189230">
                <a:tc>
                  <a:txBody>
                    <a:bodyPr/>
                    <a:lstStyle/>
                    <a:p>
                      <a:pPr>
                        <a:buNone/>
                      </a:pPr>
                      <a:r>
                        <a:rPr lang="en-GB" sz="1200">
                          <a:solidFill>
                            <a:srgbClr val="000000"/>
                          </a:solidFill>
                          <a:effectLst/>
                          <a:latin typeface="Arial"/>
                          <a:ea typeface="Times New Roman" panose="02020603050405020304" pitchFamily="18" charset="0"/>
                        </a:rPr>
                        <a:t>Total</a:t>
                      </a:r>
                      <a:endParaRPr lang="en-GB">
                        <a:effectLst/>
                        <a:latin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buNone/>
                      </a:pPr>
                      <a:r>
                        <a:rPr lang="en-GB">
                          <a:solidFill>
                            <a:srgbClr val="000000"/>
                          </a:solidFill>
                          <a:effectLst/>
                          <a:latin typeface="Arial"/>
                        </a:rPr>
                        <a:t>50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35</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37</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27</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50</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30</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18</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8</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155</a:t>
                      </a:r>
                      <a:endParaRPr lang="en-GB">
                        <a:effectLst/>
                        <a:latin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a:solidFill>
                            <a:srgbClr val="000000"/>
                          </a:solidFill>
                          <a:effectLst/>
                          <a:latin typeface="Arial"/>
                        </a:rPr>
                        <a:t>100</a:t>
                      </a:r>
                      <a:endParaRPr lang="en-GB">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3597880"/>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421928"/>
          </a:xfrm>
        </p:spPr>
        <p:txBody>
          <a:bodyPr vert="horz" lIns="0" tIns="45720" rIns="91440" bIns="45720" rtlCol="0" anchor="t">
            <a:spAutoFit/>
          </a:bodyPr>
          <a:lstStyle/>
          <a:p>
            <a:r>
              <a:rPr lang="en-GB">
                <a:solidFill>
                  <a:schemeClr val="tx1"/>
                </a:solidFill>
                <a:latin typeface="Arial Black"/>
              </a:rPr>
              <a:t>Effectiveness of Enforcement Action</a:t>
            </a:r>
          </a:p>
          <a:p>
            <a:endParaRPr lang="en-GB"/>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a:bodyPr>
          <a:lstStyle/>
          <a:p>
            <a:pPr marL="192405" indent="-192405"/>
            <a:endParaRPr lang="en-GB">
              <a:latin typeface="Arial"/>
              <a:cs typeface="Arial"/>
            </a:endParaRPr>
          </a:p>
          <a:p>
            <a:pPr marL="192405" indent="-192405"/>
            <a:endParaRPr lang="en-GB">
              <a:latin typeface="Arial"/>
              <a:cs typeface="Arial"/>
            </a:endParaRPr>
          </a:p>
          <a:p>
            <a:pPr marL="192405" indent="-192405"/>
            <a:endParaRPr lang="en-GB">
              <a:latin typeface="Arial"/>
              <a:cs typeface="Arial"/>
            </a:endParaRPr>
          </a:p>
          <a:p>
            <a:pPr marL="192405" indent="-192405"/>
            <a:r>
              <a:rPr lang="en-GB">
                <a:latin typeface="Arial"/>
                <a:cs typeface="Arial"/>
              </a:rPr>
              <a:t>Hygiene Improvement Notices – structure, allergen management, lack of hot water/</a:t>
            </a:r>
            <a:endParaRPr lang="en-US"/>
          </a:p>
          <a:p>
            <a:pPr marL="192405" indent="-192405"/>
            <a:r>
              <a:rPr lang="en-GB">
                <a:latin typeface="Arial"/>
                <a:cs typeface="Arial"/>
              </a:rPr>
              <a:t>                                                  facilities, HACCP, two stage cleaning.</a:t>
            </a:r>
            <a:endParaRPr lang="en-GB"/>
          </a:p>
          <a:p>
            <a:pPr marL="192405" indent="-192405"/>
            <a:r>
              <a:rPr lang="en-GB">
                <a:latin typeface="Arial"/>
                <a:cs typeface="Arial"/>
              </a:rPr>
              <a:t>  </a:t>
            </a:r>
            <a:endParaRPr lang="en-GB"/>
          </a:p>
          <a:p>
            <a:pPr marL="192405" indent="-192405"/>
            <a:r>
              <a:rPr lang="en-GB">
                <a:latin typeface="Arial"/>
                <a:cs typeface="Arial"/>
              </a:rPr>
              <a:t>Remedial Action Notices – lack of hot water, pest proofing, structure, poor hygiene, drainage,</a:t>
            </a:r>
            <a:endParaRPr lang="en-GB"/>
          </a:p>
          <a:p>
            <a:pPr marL="192405" indent="-192405"/>
            <a:r>
              <a:rPr lang="en-GB">
                <a:latin typeface="Arial"/>
                <a:cs typeface="Arial"/>
              </a:rPr>
              <a:t>                                           pest control, HACCP, temperature control, ventilation, use of vac packer to extend life                   </a:t>
            </a:r>
          </a:p>
          <a:p>
            <a:pPr marL="192405" indent="-192405"/>
            <a:endParaRPr lang="en-GB"/>
          </a:p>
          <a:p>
            <a:pPr marL="192405" indent="-192405"/>
            <a:r>
              <a:rPr lang="en-GB">
                <a:latin typeface="Arial"/>
                <a:cs typeface="Arial"/>
              </a:rPr>
              <a:t>Voluntary Closures – poor hygiene.</a:t>
            </a:r>
            <a:endParaRPr lang="en-GB"/>
          </a:p>
          <a:p>
            <a:pPr marL="192405" indent="-192405"/>
            <a:endParaRPr lang="en-GB"/>
          </a:p>
          <a:p>
            <a:pPr marL="192405" indent="-192405"/>
            <a:r>
              <a:rPr lang="en-GB">
                <a:latin typeface="Arial"/>
                <a:cs typeface="Arial"/>
              </a:rPr>
              <a:t> Overall, it appears that enforcement action was effective, resulting in improvements in standards and FLRS scores afterwards. </a:t>
            </a:r>
            <a:endParaRPr lang="en-GB"/>
          </a:p>
          <a:p>
            <a:pPr marL="192405" indent="-192405"/>
            <a:endParaRPr lang="en-GB"/>
          </a:p>
          <a:p>
            <a:pPr marL="192405" indent="-192405"/>
            <a:endParaRPr lang="en-GB"/>
          </a:p>
          <a:p>
            <a:pPr marL="192405" indent="-192405"/>
            <a:endParaRPr lang="en-GB"/>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 Authority has </a:t>
            </a:r>
            <a:r>
              <a:rPr lang="en-GB" sz="1400" dirty="0">
                <a:solidFill>
                  <a:prstClr val="black"/>
                </a:solidFill>
                <a:latin typeface="Arial"/>
                <a:ea typeface="Times New Roman" panose="02020603050405020304" pitchFamily="18" charset="0"/>
                <a:cs typeface="Arial"/>
              </a:rPr>
              <a:t>qualified, trained and experienced officers.</a:t>
            </a:r>
            <a:endParaRPr lang="en-GB"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ea typeface="Times New Roman" panose="02020603050405020304" pitchFamily="18" charset="0"/>
            </a:endParaRPr>
          </a:p>
          <a:p>
            <a:pPr marL="285750" indent="-285750">
              <a:buFont typeface="Arial,Sans-Serif" panose="020B0604020202020204" pitchFamily="34" charset="0"/>
              <a:buChar char="•"/>
              <a:defRPr/>
            </a:pPr>
            <a:r>
              <a:rPr lang="en-GB" sz="1400" dirty="0">
                <a:solidFill>
                  <a:prstClr val="black"/>
                </a:solidFill>
                <a:latin typeface="Arial"/>
                <a:ea typeface="Times New Roman" panose="02020603050405020304" pitchFamily="18" charset="0"/>
                <a:cs typeface="Arial"/>
              </a:rPr>
              <a:t>Staffing - 4.1 FTE is filled out of 7.13 establishment posts. There has been a significant reduction from 6.8 FTE in 2024-25. To support future capacity and resilience, a trainee Food Safety Officer (FSO) has been appointed and is expected to qualify in 2026. </a:t>
            </a:r>
          </a:p>
          <a:p>
            <a:pPr marL="285750" indent="-285750">
              <a:buFont typeface="Arial,Sans-Serif" panose="020B0604020202020204" pitchFamily="34" charset="0"/>
              <a:buChar char="•"/>
              <a:defRPr/>
            </a:pPr>
            <a:endParaRPr lang="en-GB" sz="1400" dirty="0">
              <a:solidFill>
                <a:prstClr val="black"/>
              </a:solidFill>
              <a:latin typeface="Arial"/>
              <a:ea typeface="Times New Roman" panose="02020603050405020304" pitchFamily="18" charset="0"/>
              <a:cs typeface="Arial"/>
            </a:endParaRPr>
          </a:p>
          <a:p>
            <a:pPr marL="285750" indent="-285750">
              <a:buFont typeface="Arial,Sans-Serif" panose="020B0604020202020204" pitchFamily="34" charset="0"/>
              <a:buChar char="•"/>
              <a:defRPr/>
            </a:pPr>
            <a:r>
              <a:rPr lang="en-GB" sz="1400" dirty="0">
                <a:solidFill>
                  <a:prstClr val="black"/>
                </a:solidFill>
                <a:latin typeface="Arial"/>
                <a:ea typeface="Times New Roman" panose="02020603050405020304" pitchFamily="18" charset="0"/>
                <a:cs typeface="Arial"/>
              </a:rPr>
              <a:t>A Required Resource Exercise, carried out in January 2025 and revised in conjunction with FSS calculated that 7.72 FTE would be required to deliver the full range of food law-related activities.</a:t>
            </a:r>
            <a:endParaRPr lang="en-GB" sz="1400" dirty="0">
              <a:solidFill>
                <a:prstClr val="black"/>
              </a:solidFill>
              <a:highlight>
                <a:srgbClr val="FFFF00"/>
              </a:highlight>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ea typeface="Times New Roman" panose="02020603050405020304" pitchFamily="18" charset="0"/>
            </a:endParaRPr>
          </a:p>
          <a:p>
            <a:pPr marL="28575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Training</a:t>
            </a:r>
            <a:r>
              <a:rPr lang="en-GB" sz="1400" dirty="0">
                <a:solidFill>
                  <a:prstClr val="black"/>
                </a:solidFill>
                <a:latin typeface="Arial"/>
                <a:ea typeface="Times New Roman" panose="02020603050405020304" pitchFamily="18" charset="0"/>
                <a:cs typeface="Arial"/>
              </a:rPr>
              <a:t> - the Service is committed to ensuring all officers are suitably qualified, trained and remain competent in terms of the Food Law Code of Practice (Scotland) In house OCV training will be provided for two officers.</a:t>
            </a:r>
            <a:endParaRPr lang="en-GB"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prstClr val="black"/>
                </a:solidFill>
                <a:latin typeface="Arial"/>
                <a:ea typeface="Calibri"/>
                <a:cs typeface="Arial"/>
              </a:rPr>
              <a:t>Performance reviews are carried out every 6 months on staff involved in Food Law enforcement.</a:t>
            </a:r>
            <a:endParaRPr lang="en-GB" sz="1400" b="0" i="0" u="none" strike="noStrike" kern="1200" cap="none" spc="0" normalizeH="0" baseline="0" noProof="0" dirty="0">
              <a:ln>
                <a:noFill/>
              </a:ln>
              <a:solidFill>
                <a:prstClr val="black"/>
              </a:solidFill>
              <a:effectLst/>
              <a:uLnTx/>
              <a:uFillTx/>
              <a:latin typeface="Arial"/>
              <a:ea typeface="Calibri" panose="020F0502020204030204" pitchFamily="34" charset="0"/>
            </a:endParaRPr>
          </a:p>
          <a:p>
            <a:pPr marL="285750" indent="-285750">
              <a:buFont typeface="Arial" panose="020B0604020202020204" pitchFamily="34" charset="0"/>
              <a:buChar char="•"/>
            </a:pPr>
            <a:endParaRPr lang="en-GB" sz="1400" dirty="0">
              <a:solidFill>
                <a:prstClr val="black"/>
              </a:solidFill>
              <a:latin typeface="Arial"/>
              <a:ea typeface="Calibri" panose="020F0502020204030204" pitchFamily="34" charset="0"/>
            </a:endParaRPr>
          </a:p>
          <a:p>
            <a:pPr marL="285750" indent="-285750">
              <a:buFont typeface="Arial" panose="020B0604020202020204" pitchFamily="34" charset="0"/>
              <a:buChar char="•"/>
            </a:pPr>
            <a:r>
              <a:rPr lang="en-GB" sz="1400" dirty="0">
                <a:solidFill>
                  <a:prstClr val="black"/>
                </a:solidFill>
                <a:latin typeface="Arial"/>
                <a:ea typeface="Calibri"/>
                <a:cs typeface="Arial"/>
              </a:rPr>
              <a:t>Communication - Team meetings are held weekly, where performance, enforcement and other relevant issues are discussed. Matters arising from the quality assessment model for inspections, consistency issues and interpretation issues are discussed.</a:t>
            </a:r>
            <a:endParaRPr lang="en-GB" sz="1400" dirty="0">
              <a:solidFill>
                <a:prstClr val="black"/>
              </a:solidFill>
              <a:ea typeface="Calibri"/>
            </a:endParaRPr>
          </a:p>
          <a:p>
            <a:pPr marL="0" indent="0"/>
            <a:endParaRPr lang="en-GB" sz="12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dirty="0"/>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alpha val="8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A54294700</value>
    </field>
    <field name="Objective-Title">
      <value order="0">788- Renfrewshire Council - Enforcement Actions Audit - Audit Findings Presentation Renfrewshire agreed final comments sent to Chief Exec</value>
    </field>
    <field name="Objective-Description">
      <value order="0"/>
    </field>
    <field name="Objective-CreationStamp">
      <value order="0">2025-10-07T14:03:42Z</value>
    </field>
    <field name="Objective-IsApproved">
      <value order="0">false</value>
    </field>
    <field name="Objective-IsPublished">
      <value order="0">true</value>
    </field>
    <field name="Objective-DatePublished">
      <value order="0">2025-10-07T14:03:47Z</value>
    </field>
    <field name="Objective-ModificationStamp">
      <value order="0">2025-10-07T14:03:48Z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Renfrewshire Council: Enforcement Actions: 2025-2026</value>
    </field>
    <field name="Objective-Parent">
      <value order="0">Local Authority Audit: Renfrewshire Council: Enforcement Actions: 2025-2026</value>
    </field>
    <field name="Objective-State">
      <value order="0">Published</value>
    </field>
    <field name="Objective-VersionId">
      <value order="0">vA82157138</value>
    </field>
    <field name="Objective-Version">
      <value order="0">1.0</value>
    </field>
    <field name="Objective-VersionNumber">
      <value order="0">1</value>
    </field>
    <field name="Objective-VersionComment">
      <value order="0"/>
    </field>
    <field name="Objective-FileNumber">
      <value order="0">AUD/7370</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33a4aebf0a0874321c15e58bab3b32ab">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14f5b36ff4cac01e3cf5597a5551d1ca"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Props1.xml><?xml version="1.0" encoding="utf-8"?>
<ds:datastoreItem xmlns:ds="http://schemas.openxmlformats.org/officeDocument/2006/customXml" ds:itemID="{6CD08073-DB4E-412A-9251-6FF3EB013296}">
  <ds:schemaRefs>
    <ds:schemaRef ds:uri="d7803841-2d19-43b3-92a8-d0b25f54bd62"/>
    <ds:schemaRef ds:uri="ef75e3ab-2268-4b89-92a4-eefe8a0ee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3.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Wash up slides</Template>
  <TotalTime>143</TotalTime>
  <Words>2720</Words>
  <Application>Microsoft Office PowerPoint</Application>
  <PresentationFormat>Custom</PresentationFormat>
  <Paragraphs>381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Arial,Sans-Serif</vt:lpstr>
      <vt:lpstr>Calibri</vt:lpstr>
      <vt:lpstr>Times New Roman</vt:lpstr>
      <vt:lpstr>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569</cp:revision>
  <cp:lastPrinted>2024-07-02T10:55:59Z</cp:lastPrinted>
  <dcterms:created xsi:type="dcterms:W3CDTF">2021-04-21T14:11:54Z</dcterms:created>
  <dcterms:modified xsi:type="dcterms:W3CDTF">2025-10-07T12:48:48Z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A54294700</vt:lpwstr>
  </property>
  <property fmtid="{D5CDD505-2E9C-101B-9397-08002B2CF9AE}" pid="4" name="Objective-Title">
    <vt:lpwstr>788- Renfrewshire Council - Enforcement Actions Audit - Audit Findings Presentation Renfrewshire agreed final comments sent to Chief Exec</vt:lpwstr>
  </property>
  <property fmtid="{D5CDD505-2E9C-101B-9397-08002B2CF9AE}" pid="5" name="Objective-Description">
    <vt:lpwstr/>
  </property>
  <property fmtid="{D5CDD505-2E9C-101B-9397-08002B2CF9AE}" pid="6" name="Objective-CreationStamp">
    <vt:filetime>2025-10-07T14:03:42Z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2025-10-07T14:03:47Z</vt:filetime>
  </property>
  <property fmtid="{D5CDD505-2E9C-101B-9397-08002B2CF9AE}" pid="10" name="Objective-ModificationStamp">
    <vt:filetime>2025-10-07T14:03:48Z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Renfrewshire Council: Enforcement Actions: 2025-2026</vt:lpwstr>
  </property>
  <property fmtid="{D5CDD505-2E9C-101B-9397-08002B2CF9AE}" pid="13" name="Objective-Parent">
    <vt:lpwstr>Local Authority Audit: Renfrewshire Council: Enforcement Actions: 2025-2026</vt:lpwstr>
  </property>
  <property fmtid="{D5CDD505-2E9C-101B-9397-08002B2CF9AE}" pid="14" name="Objective-State">
    <vt:lpwstr>Published</vt:lpwstr>
  </property>
  <property fmtid="{D5CDD505-2E9C-101B-9397-08002B2CF9AE}" pid="15" name="Objective-VersionId">
    <vt:lpwstr>vA82157138</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AUD/7370</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ies>
</file>