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2"/>
    <p:sldMasterId id="2147483654" r:id="rId3"/>
    <p:sldMasterId id="2147483658" r:id="rId4"/>
    <p:sldMasterId id="2147483678" r:id="rId5"/>
    <p:sldMasterId id="2147483660" r:id="rId6"/>
    <p:sldMasterId id="2147483662" r:id="rId7"/>
    <p:sldMasterId id="2147483664" r:id="rId8"/>
    <p:sldMasterId id="2147483666" r:id="rId9"/>
    <p:sldMasterId id="2147483656" r:id="rId10"/>
    <p:sldMasterId id="2147483650" r:id="rId11"/>
  </p:sldMasterIdLst>
  <p:notesMasterIdLst>
    <p:notesMasterId r:id="rId34"/>
  </p:notesMasterIdLst>
  <p:handoutMasterIdLst>
    <p:handoutMasterId r:id="rId35"/>
  </p:handoutMasterIdLst>
  <p:sldIdLst>
    <p:sldId id="261" r:id="rId12"/>
    <p:sldId id="276" r:id="rId13"/>
    <p:sldId id="275" r:id="rId14"/>
    <p:sldId id="284" r:id="rId15"/>
    <p:sldId id="277" r:id="rId16"/>
    <p:sldId id="264" r:id="rId17"/>
    <p:sldId id="278" r:id="rId18"/>
    <p:sldId id="279" r:id="rId19"/>
    <p:sldId id="283" r:id="rId20"/>
    <p:sldId id="270" r:id="rId21"/>
    <p:sldId id="272" r:id="rId22"/>
    <p:sldId id="291" r:id="rId23"/>
    <p:sldId id="265" r:id="rId24"/>
    <p:sldId id="292" r:id="rId25"/>
    <p:sldId id="289" r:id="rId26"/>
    <p:sldId id="290" r:id="rId27"/>
    <p:sldId id="285" r:id="rId28"/>
    <p:sldId id="280" r:id="rId29"/>
    <p:sldId id="288" r:id="rId30"/>
    <p:sldId id="273" r:id="rId31"/>
    <p:sldId id="287" r:id="rId32"/>
    <p:sldId id="286" r:id="rId33"/>
  </p:sldIdLst>
  <p:sldSz cx="9144000" cy="6858000" type="screen4x3"/>
  <p:notesSz cx="9926638" cy="679767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820D2E-6010-5F09-8027-4B2A335B405E}" name="Diane Strachan" initials="DS" userId="S::Diane.Strachan@fss.scot::4f53516d-8abe-40ff-8a45-b020e3886948" providerId="AD"/>
  <p188:author id="{9BCC939E-4F3F-54B0-ED3E-21577A5949C9}" name="Fiona Bruce" initials="FB" userId="S::Fiona.Bruce@fss.scot::117aa791-b526-4e11-9913-99ee7b25d4a5" providerId="AD"/>
  <p188:author id="{F43620BA-7D7D-B461-0217-02B3C53F90D3}" name="Bryan Campbell" initials="BC" userId="S::Bryan.Campbell@fss.scot::74de7c5e-7f54-4620-8fe1-ecf594c5957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uce F (Fiona)" initials="BF(" lastIdx="1" clrIdx="0">
    <p:extLst>
      <p:ext uri="{19B8F6BF-5375-455C-9EA6-DF929625EA0E}">
        <p15:presenceInfo xmlns:p15="http://schemas.microsoft.com/office/powerpoint/2012/main" userId="S-1-5-21-765483983-692928010-316617838-3329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45C5D"/>
    <a:srgbClr val="009ABD"/>
    <a:srgbClr val="3F2A56"/>
    <a:srgbClr val="6ECB98"/>
    <a:srgbClr val="969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theme" Target="theme/theme1.xml"/><Relationship Id="rId21" Type="http://schemas.openxmlformats.org/officeDocument/2006/relationships/slide" Target="slides/slide10.xml"/><Relationship Id="rId34" Type="http://schemas.openxmlformats.org/officeDocument/2006/relationships/notesMaster" Target="notesMasters/notesMaster1.xml"/><Relationship Id="rId7" Type="http://schemas.openxmlformats.org/officeDocument/2006/relationships/slideMaster" Target="slideMasters/slideMaster6.xml"/><Relationship Id="rId2" Type="http://schemas.openxmlformats.org/officeDocument/2006/relationships/slideMaster" Target="slideMasters/slideMaster1.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Master" Target="slideMasters/slideMaster10.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4.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commentAuthors" Target="commentAuthors.xml"/><Relationship Id="rId10" Type="http://schemas.openxmlformats.org/officeDocument/2006/relationships/slideMaster" Target="slideMasters/slideMaster9.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3.xml"/><Relationship Id="rId9" Type="http://schemas.openxmlformats.org/officeDocument/2006/relationships/slideMaster" Target="slideMasters/slideMaster8.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handoutMaster" Target="handoutMasters/handoutMaster1.xml"/><Relationship Id="rId8" Type="http://schemas.openxmlformats.org/officeDocument/2006/relationships/slideMaster" Target="slideMasters/slideMaster7.xml"/><Relationship Id="rId3" Type="http://schemas.openxmlformats.org/officeDocument/2006/relationships/slideMaster" Target="slideMasters/slideMaster2.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9" y="0"/>
            <a:ext cx="4301543" cy="339884"/>
          </a:xfrm>
          <a:prstGeom prst="rect">
            <a:avLst/>
          </a:prstGeom>
        </p:spPr>
        <p:txBody>
          <a:bodyPr vert="horz" lIns="91440" tIns="45720" rIns="91440" bIns="45720" rtlCol="0"/>
          <a:lstStyle>
            <a:lvl1pPr algn="r">
              <a:defRPr sz="1200"/>
            </a:lvl1pPr>
          </a:lstStyle>
          <a:p>
            <a:fld id="{EEB91538-0738-4B96-8A38-8C3CB04E51C7}" type="datetimeFigureOut">
              <a:rPr lang="en-GB" smtClean="0"/>
              <a:t>09/04/2024</a:t>
            </a:fld>
            <a:endParaRPr lang="en-GB"/>
          </a:p>
        </p:txBody>
      </p:sp>
      <p:sp>
        <p:nvSpPr>
          <p:cNvPr id="4" name="Footer Placeholder 3"/>
          <p:cNvSpPr>
            <a:spLocks noGrp="1"/>
          </p:cNvSpPr>
          <p:nvPr>
            <p:ph type="ftr" sz="quarter" idx="2"/>
          </p:nvPr>
        </p:nvSpPr>
        <p:spPr>
          <a:xfrm>
            <a:off x="1" y="6456611"/>
            <a:ext cx="4301543" cy="33988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9" y="6456611"/>
            <a:ext cx="4301543" cy="339884"/>
          </a:xfrm>
          <a:prstGeom prst="rect">
            <a:avLst/>
          </a:prstGeom>
        </p:spPr>
        <p:txBody>
          <a:bodyPr vert="horz" lIns="91440" tIns="45720" rIns="91440" bIns="45720" rtlCol="0" anchor="b"/>
          <a:lstStyle>
            <a:lvl1pPr algn="r">
              <a:defRPr sz="1200"/>
            </a:lvl1pPr>
          </a:lstStyle>
          <a:p>
            <a:fld id="{DE6AB56F-B48A-44E5-AFEA-49EFCA9568A2}" type="slidenum">
              <a:rPr lang="en-GB" smtClean="0"/>
              <a:t>‹#›</a:t>
            </a:fld>
            <a:endParaRPr lang="en-GB"/>
          </a:p>
        </p:txBody>
      </p:sp>
    </p:spTree>
    <p:extLst>
      <p:ext uri="{BB962C8B-B14F-4D97-AF65-F5344CB8AC3E}">
        <p14:creationId xmlns:p14="http://schemas.microsoft.com/office/powerpoint/2010/main" val="1805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D4F83895-3498-4B39-BAF8-FE899D19D4E8}" type="datetimeFigureOut">
              <a:rPr lang="en-GB" smtClean="0"/>
              <a:t>09/04/2024</a:t>
            </a:fld>
            <a:endParaRPr lang="en-GB"/>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7CA77241-DBDF-4FBE-80F1-71CA368AB225}" type="slidenum">
              <a:rPr lang="en-GB" smtClean="0"/>
              <a:t>‹#›</a:t>
            </a:fld>
            <a:endParaRPr lang="en-GB"/>
          </a:p>
        </p:txBody>
      </p:sp>
    </p:spTree>
    <p:extLst>
      <p:ext uri="{BB962C8B-B14F-4D97-AF65-F5344CB8AC3E}">
        <p14:creationId xmlns:p14="http://schemas.microsoft.com/office/powerpoint/2010/main" val="2124333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CA77241-DBDF-4FBE-80F1-71CA368AB225}" type="slidenum">
              <a:rPr lang="en-GB" smtClean="0"/>
              <a:t>4</a:t>
            </a:fld>
            <a:endParaRPr lang="en-GB"/>
          </a:p>
        </p:txBody>
      </p:sp>
    </p:spTree>
    <p:extLst>
      <p:ext uri="{BB962C8B-B14F-4D97-AF65-F5344CB8AC3E}">
        <p14:creationId xmlns:p14="http://schemas.microsoft.com/office/powerpoint/2010/main" val="1180871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CA77241-DBDF-4FBE-80F1-71CA368AB225}" type="slidenum">
              <a:rPr lang="en-GB" smtClean="0"/>
              <a:t>6</a:t>
            </a:fld>
            <a:endParaRPr lang="en-GB"/>
          </a:p>
        </p:txBody>
      </p:sp>
    </p:spTree>
    <p:extLst>
      <p:ext uri="{BB962C8B-B14F-4D97-AF65-F5344CB8AC3E}">
        <p14:creationId xmlns:p14="http://schemas.microsoft.com/office/powerpoint/2010/main" val="848144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1 employed </a:t>
            </a:r>
            <a:r>
              <a:rPr lang="en-GB" err="1"/>
              <a:t>MHI</a:t>
            </a:r>
            <a:r>
              <a:rPr lang="en-GB"/>
              <a:t> equates to 1.4 Agency </a:t>
            </a:r>
            <a:r>
              <a:rPr lang="en-GB" err="1"/>
              <a:t>MHI</a:t>
            </a:r>
            <a:r>
              <a:rPr lang="en-GB"/>
              <a:t>. 1 employed OV equates to 1.5 Agency OV. </a:t>
            </a:r>
          </a:p>
        </p:txBody>
      </p:sp>
      <p:sp>
        <p:nvSpPr>
          <p:cNvPr id="4" name="Slide Number Placeholder 3"/>
          <p:cNvSpPr>
            <a:spLocks noGrp="1"/>
          </p:cNvSpPr>
          <p:nvPr>
            <p:ph type="sldNum" sz="quarter" idx="5"/>
          </p:nvPr>
        </p:nvSpPr>
        <p:spPr/>
        <p:txBody>
          <a:bodyPr/>
          <a:lstStyle/>
          <a:p>
            <a:fld id="{7CA77241-DBDF-4FBE-80F1-71CA368AB225}" type="slidenum">
              <a:rPr lang="en-GB" smtClean="0"/>
              <a:t>9</a:t>
            </a:fld>
            <a:endParaRPr lang="en-GB"/>
          </a:p>
        </p:txBody>
      </p:sp>
    </p:spTree>
    <p:extLst>
      <p:ext uri="{BB962C8B-B14F-4D97-AF65-F5344CB8AC3E}">
        <p14:creationId xmlns:p14="http://schemas.microsoft.com/office/powerpoint/2010/main" val="828820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CA77241-DBDF-4FBE-80F1-71CA368AB225}" type="slidenum">
              <a:rPr lang="en-GB" smtClean="0"/>
              <a:t>10</a:t>
            </a:fld>
            <a:endParaRPr lang="en-GB"/>
          </a:p>
        </p:txBody>
      </p:sp>
    </p:spTree>
    <p:extLst>
      <p:ext uri="{BB962C8B-B14F-4D97-AF65-F5344CB8AC3E}">
        <p14:creationId xmlns:p14="http://schemas.microsoft.com/office/powerpoint/2010/main" val="2255156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CA77241-DBDF-4FBE-80F1-71CA368AB225}" type="slidenum">
              <a:rPr lang="en-GB" smtClean="0"/>
              <a:t>11</a:t>
            </a:fld>
            <a:endParaRPr lang="en-GB"/>
          </a:p>
        </p:txBody>
      </p:sp>
    </p:spTree>
    <p:extLst>
      <p:ext uri="{BB962C8B-B14F-4D97-AF65-F5344CB8AC3E}">
        <p14:creationId xmlns:p14="http://schemas.microsoft.com/office/powerpoint/2010/main" val="1401814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CA77241-DBDF-4FBE-80F1-71CA368AB225}" type="slidenum">
              <a:rPr lang="en-GB" smtClean="0"/>
              <a:t>13</a:t>
            </a:fld>
            <a:endParaRPr lang="en-GB"/>
          </a:p>
        </p:txBody>
      </p:sp>
    </p:spTree>
    <p:extLst>
      <p:ext uri="{BB962C8B-B14F-4D97-AF65-F5344CB8AC3E}">
        <p14:creationId xmlns:p14="http://schemas.microsoft.com/office/powerpoint/2010/main" val="2457268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CA77241-DBDF-4FBE-80F1-71CA368AB225}" type="slidenum">
              <a:rPr lang="en-GB" smtClean="0"/>
              <a:t>20</a:t>
            </a:fld>
            <a:endParaRPr lang="en-GB"/>
          </a:p>
        </p:txBody>
      </p:sp>
    </p:spTree>
    <p:extLst>
      <p:ext uri="{BB962C8B-B14F-4D97-AF65-F5344CB8AC3E}">
        <p14:creationId xmlns:p14="http://schemas.microsoft.com/office/powerpoint/2010/main" val="192738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Blue-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30882" y="4822837"/>
            <a:ext cx="7404966" cy="560294"/>
          </a:xfrm>
          <a:prstGeom prst="rect">
            <a:avLst/>
          </a:prstGeom>
        </p:spPr>
        <p:txBody>
          <a:bodyPr vert="horz"/>
          <a:lstStyle>
            <a:lvl1pPr marL="0" indent="0">
              <a:buNone/>
              <a:defRPr sz="3700" b="0" i="0" kern="1200" spc="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Presentation title</a:t>
            </a:r>
          </a:p>
        </p:txBody>
      </p:sp>
      <p:sp>
        <p:nvSpPr>
          <p:cNvPr id="9" name="Text Placeholder 13"/>
          <p:cNvSpPr>
            <a:spLocks noGrp="1"/>
          </p:cNvSpPr>
          <p:nvPr>
            <p:ph type="body" sz="quarter" idx="14" hasCustomPrompt="1"/>
          </p:nvPr>
        </p:nvSpPr>
        <p:spPr>
          <a:xfrm>
            <a:off x="430882" y="5383131"/>
            <a:ext cx="7404966" cy="511163"/>
          </a:xfrm>
          <a:prstGeom prst="rect">
            <a:avLst/>
          </a:prstGeom>
        </p:spPr>
        <p:txBody>
          <a:bodyPr vert="horz"/>
          <a:lstStyle>
            <a:lvl1pPr marL="0" indent="0">
              <a:buNone/>
              <a:defRPr sz="2800" b="0" i="0" kern="1200" spc="1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Speaker</a:t>
            </a:r>
          </a:p>
        </p:txBody>
      </p:sp>
      <p:sp>
        <p:nvSpPr>
          <p:cNvPr id="10" name="Text Placeholder 13"/>
          <p:cNvSpPr>
            <a:spLocks noGrp="1"/>
          </p:cNvSpPr>
          <p:nvPr>
            <p:ph type="body" sz="quarter" idx="15" hasCustomPrompt="1"/>
          </p:nvPr>
        </p:nvSpPr>
        <p:spPr>
          <a:xfrm>
            <a:off x="430882" y="6021295"/>
            <a:ext cx="7404966" cy="373529"/>
          </a:xfrm>
          <a:prstGeom prst="rect">
            <a:avLst/>
          </a:prstGeom>
        </p:spPr>
        <p:txBody>
          <a:bodyPr vert="horz"/>
          <a:lstStyle>
            <a:lvl1pPr marL="0" indent="0">
              <a:buNone/>
              <a:defRPr sz="1800" b="0" i="0" kern="1200" spc="1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XX Month 20XX</a:t>
            </a:r>
          </a:p>
        </p:txBody>
      </p:sp>
      <p:sp>
        <p:nvSpPr>
          <p:cNvPr id="7" name="Picture Placeholder 7"/>
          <p:cNvSpPr>
            <a:spLocks noGrp="1" noChangeAspect="1"/>
          </p:cNvSpPr>
          <p:nvPr>
            <p:ph type="pic" sz="quarter" idx="13" hasCustomPrompt="1"/>
          </p:nvPr>
        </p:nvSpPr>
        <p:spPr>
          <a:xfrm>
            <a:off x="7617867" y="500541"/>
            <a:ext cx="1692722" cy="1691974"/>
          </a:xfrm>
          <a:prstGeom prst="ellipse">
            <a:avLst/>
          </a:prstGeom>
          <a:noFill/>
          <a:ln>
            <a:noFill/>
          </a:ln>
        </p:spPr>
        <p:txBody>
          <a:bodyPr vert="horz"/>
          <a:lstStyle>
            <a:lvl1pPr marL="0" indent="0">
              <a:buNone/>
              <a:defRPr sz="1200">
                <a:solidFill>
                  <a:schemeClr val="bg1"/>
                </a:solidFill>
              </a:defRPr>
            </a:lvl1pPr>
          </a:lstStyle>
          <a:p>
            <a:pPr lvl="0"/>
            <a:r>
              <a:rPr lang="en-GB" noProof="0"/>
              <a:t>Insert Icon</a:t>
            </a:r>
            <a:endParaRPr lang="en-US" noProof="0"/>
          </a:p>
        </p:txBody>
      </p:sp>
      <p:sp>
        <p:nvSpPr>
          <p:cNvPr id="6" name="Picture Placeholder 7"/>
          <p:cNvSpPr>
            <a:spLocks noGrp="1" noChangeAspect="1"/>
          </p:cNvSpPr>
          <p:nvPr>
            <p:ph type="pic" sz="quarter" idx="12" hasCustomPrompt="1"/>
          </p:nvPr>
        </p:nvSpPr>
        <p:spPr>
          <a:xfrm>
            <a:off x="5993761" y="500541"/>
            <a:ext cx="1692722" cy="1691974"/>
          </a:xfrm>
          <a:prstGeom prst="ellipse">
            <a:avLst/>
          </a:prstGeom>
          <a:noFill/>
          <a:ln>
            <a:noFill/>
          </a:ln>
        </p:spPr>
        <p:txBody>
          <a:bodyPr vert="horz"/>
          <a:lstStyle>
            <a:lvl1pPr marL="0" indent="0">
              <a:buNone/>
              <a:defRPr sz="1200">
                <a:solidFill>
                  <a:schemeClr val="bg1"/>
                </a:solidFill>
              </a:defRPr>
            </a:lvl1pPr>
          </a:lstStyle>
          <a:p>
            <a:pPr lvl="0"/>
            <a:r>
              <a:rPr lang="en-GB" noProof="0"/>
              <a:t>Insert Icon</a:t>
            </a:r>
            <a:endParaRPr lang="en-US" noProof="0"/>
          </a:p>
        </p:txBody>
      </p:sp>
      <p:sp>
        <p:nvSpPr>
          <p:cNvPr id="8" name="Picture Placeholder 7"/>
          <p:cNvSpPr>
            <a:spLocks noGrp="1" noChangeAspect="1"/>
          </p:cNvSpPr>
          <p:nvPr>
            <p:ph type="pic" sz="quarter" idx="10" hasCustomPrompt="1"/>
          </p:nvPr>
        </p:nvSpPr>
        <p:spPr>
          <a:xfrm>
            <a:off x="4354714" y="500541"/>
            <a:ext cx="1692722" cy="1691974"/>
          </a:xfrm>
          <a:prstGeom prst="ellipse">
            <a:avLst/>
          </a:prstGeom>
          <a:noFill/>
          <a:ln>
            <a:noFill/>
          </a:ln>
        </p:spPr>
        <p:txBody>
          <a:bodyPr vert="horz"/>
          <a:lstStyle>
            <a:lvl1pPr marL="0" indent="0">
              <a:buNone/>
              <a:defRPr sz="1200">
                <a:solidFill>
                  <a:schemeClr val="bg1"/>
                </a:solidFill>
              </a:defRPr>
            </a:lvl1pPr>
          </a:lstStyle>
          <a:p>
            <a:pPr lvl="0"/>
            <a:r>
              <a:rPr lang="en-GB" noProof="0"/>
              <a:t>Insert Icon</a:t>
            </a:r>
            <a:endParaRPr lang="en-US" noProof="0"/>
          </a:p>
        </p:txBody>
      </p:sp>
    </p:spTree>
    <p:extLst>
      <p:ext uri="{BB962C8B-B14F-4D97-AF65-F5344CB8AC3E}">
        <p14:creationId xmlns:p14="http://schemas.microsoft.com/office/powerpoint/2010/main" val="3069333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Green-Editable">
    <p:spTree>
      <p:nvGrpSpPr>
        <p:cNvPr id="1" name=""/>
        <p:cNvGrpSpPr/>
        <p:nvPr/>
      </p:nvGrpSpPr>
      <p:grpSpPr>
        <a:xfrm>
          <a:off x="0" y="0"/>
          <a:ext cx="0" cy="0"/>
          <a:chOff x="0" y="0"/>
          <a:chExt cx="0" cy="0"/>
        </a:xfrm>
      </p:grpSpPr>
      <p:sp>
        <p:nvSpPr>
          <p:cNvPr id="8" name="Picture Placeholder 7"/>
          <p:cNvSpPr>
            <a:spLocks noGrp="1" noChangeAspect="1"/>
          </p:cNvSpPr>
          <p:nvPr>
            <p:ph type="pic" sz="quarter" idx="10" hasCustomPrompt="1"/>
          </p:nvPr>
        </p:nvSpPr>
        <p:spPr>
          <a:xfrm>
            <a:off x="4085759" y="1792940"/>
            <a:ext cx="4574028" cy="4572000"/>
          </a:xfrm>
          <a:prstGeom prst="ellipse">
            <a:avLst/>
          </a:prstGeom>
        </p:spPr>
        <p:txBody>
          <a:bodyPr vert="horz"/>
          <a:lstStyle>
            <a:lvl1pPr marL="0" indent="0">
              <a:buNone/>
              <a:defRPr sz="1800">
                <a:solidFill>
                  <a:schemeClr val="bg1"/>
                </a:solidFill>
              </a:defRPr>
            </a:lvl1pPr>
          </a:lstStyle>
          <a:p>
            <a:pPr lvl="0"/>
            <a:r>
              <a:rPr lang="en-US" noProof="0"/>
              <a:t>Insert Image</a:t>
            </a:r>
          </a:p>
        </p:txBody>
      </p:sp>
      <p:sp>
        <p:nvSpPr>
          <p:cNvPr id="14" name="Text Placeholder 13"/>
          <p:cNvSpPr>
            <a:spLocks noGrp="1"/>
          </p:cNvSpPr>
          <p:nvPr>
            <p:ph type="body" sz="quarter" idx="11" hasCustomPrompt="1"/>
          </p:nvPr>
        </p:nvSpPr>
        <p:spPr>
          <a:xfrm>
            <a:off x="415940" y="1050179"/>
            <a:ext cx="7404966" cy="673100"/>
          </a:xfrm>
          <a:prstGeom prst="rect">
            <a:avLst/>
          </a:prstGeom>
        </p:spPr>
        <p:txBody>
          <a:bodyPr vert="horz"/>
          <a:lstStyle>
            <a:lvl1pPr marL="0" indent="0">
              <a:buNone/>
              <a:defRPr sz="3500" b="1" i="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Main Headline</a:t>
            </a:r>
          </a:p>
        </p:txBody>
      </p:sp>
    </p:spTree>
    <p:extLst>
      <p:ext uri="{BB962C8B-B14F-4D97-AF65-F5344CB8AC3E}">
        <p14:creationId xmlns:p14="http://schemas.microsoft.com/office/powerpoint/2010/main" val="152645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Green-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30882" y="4822837"/>
            <a:ext cx="7404966" cy="560294"/>
          </a:xfrm>
          <a:prstGeom prst="rect">
            <a:avLst/>
          </a:prstGeom>
        </p:spPr>
        <p:txBody>
          <a:bodyPr vert="horz"/>
          <a:lstStyle>
            <a:lvl1pPr marL="0" indent="0">
              <a:buNone/>
              <a:defRPr sz="3700" b="0" i="0" kern="1200" spc="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Presentation Title	</a:t>
            </a:r>
          </a:p>
        </p:txBody>
      </p:sp>
      <p:sp>
        <p:nvSpPr>
          <p:cNvPr id="8" name="Picture Placeholder 7"/>
          <p:cNvSpPr>
            <a:spLocks noGrp="1" noChangeAspect="1"/>
          </p:cNvSpPr>
          <p:nvPr>
            <p:ph type="pic" sz="quarter" idx="10" hasCustomPrompt="1"/>
          </p:nvPr>
        </p:nvSpPr>
        <p:spPr>
          <a:xfrm>
            <a:off x="4354713" y="500540"/>
            <a:ext cx="4213862" cy="4211994"/>
          </a:xfrm>
          <a:prstGeom prst="ellipse">
            <a:avLst/>
          </a:prstGeom>
          <a:noFill/>
          <a:ln>
            <a:noFill/>
          </a:ln>
        </p:spPr>
        <p:txBody>
          <a:bodyPr vert="horz"/>
          <a:lstStyle>
            <a:lvl1pPr marL="0" indent="0">
              <a:buNone/>
              <a:defRPr sz="1800">
                <a:solidFill>
                  <a:schemeClr val="bg1"/>
                </a:solidFill>
              </a:defRPr>
            </a:lvl1pPr>
          </a:lstStyle>
          <a:p>
            <a:pPr lvl="0"/>
            <a:r>
              <a:rPr lang="en-GB" noProof="0"/>
              <a:t>Insert Icon</a:t>
            </a:r>
            <a:endParaRPr lang="en-US" noProof="0"/>
          </a:p>
        </p:txBody>
      </p:sp>
      <p:sp>
        <p:nvSpPr>
          <p:cNvPr id="9" name="Text Placeholder 13"/>
          <p:cNvSpPr>
            <a:spLocks noGrp="1"/>
          </p:cNvSpPr>
          <p:nvPr>
            <p:ph type="body" sz="quarter" idx="14" hasCustomPrompt="1"/>
          </p:nvPr>
        </p:nvSpPr>
        <p:spPr>
          <a:xfrm>
            <a:off x="430882" y="5383131"/>
            <a:ext cx="7404966" cy="511163"/>
          </a:xfrm>
          <a:prstGeom prst="rect">
            <a:avLst/>
          </a:prstGeom>
        </p:spPr>
        <p:txBody>
          <a:bodyPr vert="horz"/>
          <a:lstStyle>
            <a:lvl1pPr marL="0" indent="0">
              <a:buNone/>
              <a:defRPr sz="2800" b="0" i="0" kern="1200" spc="1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Speaker</a:t>
            </a:r>
          </a:p>
        </p:txBody>
      </p:sp>
      <p:sp>
        <p:nvSpPr>
          <p:cNvPr id="10" name="Text Placeholder 13"/>
          <p:cNvSpPr>
            <a:spLocks noGrp="1"/>
          </p:cNvSpPr>
          <p:nvPr>
            <p:ph type="body" sz="quarter" idx="15" hasCustomPrompt="1"/>
          </p:nvPr>
        </p:nvSpPr>
        <p:spPr>
          <a:xfrm>
            <a:off x="430882" y="6021295"/>
            <a:ext cx="7404966" cy="373529"/>
          </a:xfrm>
          <a:prstGeom prst="rect">
            <a:avLst/>
          </a:prstGeom>
        </p:spPr>
        <p:txBody>
          <a:bodyPr vert="horz"/>
          <a:lstStyle>
            <a:lvl1pPr marL="0" indent="0">
              <a:buNone/>
              <a:defRPr sz="1800" b="0" i="0" kern="1200" spc="1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XX Month 20XX</a:t>
            </a:r>
          </a:p>
        </p:txBody>
      </p:sp>
    </p:spTree>
    <p:extLst>
      <p:ext uri="{BB962C8B-B14F-4D97-AF65-F5344CB8AC3E}">
        <p14:creationId xmlns:p14="http://schemas.microsoft.com/office/powerpoint/2010/main" val="42489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py-Purple-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15940" y="1050179"/>
            <a:ext cx="6359884" cy="673100"/>
          </a:xfrm>
          <a:prstGeom prst="rect">
            <a:avLst/>
          </a:prstGeom>
        </p:spPr>
        <p:txBody>
          <a:bodyPr vert="horz"/>
          <a:lstStyle>
            <a:lvl1pPr marL="0" indent="0">
              <a:buNone/>
              <a:defRPr sz="3500" b="1" i="0">
                <a:solidFill>
                  <a:srgbClr val="009ABD"/>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Main Headline</a:t>
            </a:r>
          </a:p>
        </p:txBody>
      </p:sp>
      <p:sp>
        <p:nvSpPr>
          <p:cNvPr id="4" name="Text Placeholder 13"/>
          <p:cNvSpPr>
            <a:spLocks noGrp="1"/>
          </p:cNvSpPr>
          <p:nvPr>
            <p:ph type="body" sz="quarter" idx="12" hasCustomPrompt="1"/>
          </p:nvPr>
        </p:nvSpPr>
        <p:spPr>
          <a:xfrm>
            <a:off x="415940" y="1879410"/>
            <a:ext cx="6359884" cy="448553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900" b="0" i="0" spc="-30">
                <a:solidFill>
                  <a:srgbClr val="3F2A56"/>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err="1"/>
              <a:t>Nullam</a:t>
            </a:r>
            <a:r>
              <a:rPr lang="en-GB"/>
              <a:t> </a:t>
            </a:r>
            <a:r>
              <a:rPr lang="en-GB" err="1"/>
              <a:t>venenatis</a:t>
            </a:r>
            <a:r>
              <a:rPr lang="en-GB"/>
              <a:t>, </a:t>
            </a:r>
            <a:r>
              <a:rPr lang="en-GB" err="1"/>
              <a:t>augue</a:t>
            </a:r>
            <a:r>
              <a:rPr lang="en-GB"/>
              <a:t> vitae </a:t>
            </a:r>
            <a:r>
              <a:rPr lang="en-GB" err="1"/>
              <a:t>cursus</a:t>
            </a:r>
            <a:r>
              <a:rPr lang="en-GB"/>
              <a:t> </a:t>
            </a:r>
            <a:r>
              <a:rPr lang="en-GB" err="1"/>
              <a:t>fermentum</a:t>
            </a:r>
            <a:r>
              <a:rPr lang="en-GB"/>
              <a:t>, nisi </a:t>
            </a:r>
            <a:r>
              <a:rPr lang="en-GB" err="1"/>
              <a:t>neque</a:t>
            </a:r>
            <a:r>
              <a:rPr lang="en-GB"/>
              <a:t> </a:t>
            </a:r>
            <a:r>
              <a:rPr lang="en-GB" err="1"/>
              <a:t>rhoncus</a:t>
            </a:r>
            <a:r>
              <a:rPr lang="en-GB"/>
              <a:t> </a:t>
            </a:r>
            <a:r>
              <a:rPr lang="en-GB" err="1"/>
              <a:t>nunc</a:t>
            </a:r>
            <a:r>
              <a:rPr lang="en-GB"/>
              <a:t>, et </a:t>
            </a:r>
            <a:r>
              <a:rPr lang="en-GB" err="1"/>
              <a:t>tincidunt</a:t>
            </a:r>
            <a:r>
              <a:rPr lang="en-GB"/>
              <a:t> </a:t>
            </a:r>
            <a:r>
              <a:rPr lang="en-GB" err="1"/>
              <a:t>nunc</a:t>
            </a:r>
            <a:r>
              <a:rPr lang="en-GB"/>
              <a:t> magna sit </a:t>
            </a:r>
            <a:r>
              <a:rPr lang="en-GB" err="1"/>
              <a:t>amet</a:t>
            </a:r>
            <a:r>
              <a:rPr lang="en-GB"/>
              <a:t> </a:t>
            </a:r>
            <a:r>
              <a:rPr lang="en-GB" err="1"/>
              <a:t>erat</a:t>
            </a:r>
            <a:r>
              <a:rPr lang="en-GB"/>
              <a:t>. </a:t>
            </a:r>
            <a:r>
              <a:rPr lang="en-GB" err="1"/>
              <a:t>Suspendisse</a:t>
            </a:r>
            <a:r>
              <a:rPr lang="en-GB"/>
              <a:t> </a:t>
            </a:r>
            <a:r>
              <a:rPr lang="en-GB" err="1"/>
              <a:t>potenti</a:t>
            </a:r>
            <a:r>
              <a:rPr lang="en-GB"/>
              <a:t>. Maecenas </a:t>
            </a:r>
            <a:r>
              <a:rPr lang="en-GB" err="1"/>
              <a:t>phasellus</a:t>
            </a:r>
            <a:r>
              <a:rPr lang="en-GB"/>
              <a:t> </a:t>
            </a:r>
            <a:r>
              <a:rPr lang="en-GB" err="1"/>
              <a:t>aliquet</a:t>
            </a:r>
            <a:r>
              <a:rPr lang="en-GB"/>
              <a:t> ligula </a:t>
            </a:r>
            <a:r>
              <a:rPr lang="en-GB" err="1"/>
              <a:t>eros</a:t>
            </a:r>
            <a:r>
              <a:rPr lang="en-GB"/>
              <a:t>, </a:t>
            </a:r>
            <a:r>
              <a:rPr lang="en-GB" err="1"/>
              <a:t>sed</a:t>
            </a:r>
            <a:r>
              <a:rPr lang="en-GB"/>
              <a:t> </a:t>
            </a:r>
            <a:r>
              <a:rPr lang="en-GB" err="1"/>
              <a:t>vehicula</a:t>
            </a:r>
            <a:r>
              <a:rPr lang="en-GB"/>
              <a:t> </a:t>
            </a:r>
            <a:r>
              <a:rPr lang="en-GB" err="1"/>
              <a:t>ipsum</a:t>
            </a:r>
            <a:r>
              <a:rPr lang="en-GB"/>
              <a:t> </a:t>
            </a:r>
            <a:r>
              <a:rPr lang="en-GB" err="1"/>
              <a:t>lobortis</a:t>
            </a:r>
            <a:r>
              <a:rPr lang="en-GB"/>
              <a:t> </a:t>
            </a:r>
            <a:r>
              <a:rPr lang="en-GB" err="1"/>
              <a:t>vel</a:t>
            </a:r>
            <a:r>
              <a:rPr lang="en-GB"/>
              <a:t> </a:t>
            </a:r>
            <a:r>
              <a:rPr lang="en-GB" err="1"/>
              <a:t>nam</a:t>
            </a:r>
            <a:r>
              <a:rPr lang="en-GB"/>
              <a:t>.</a:t>
            </a:r>
          </a:p>
          <a:p>
            <a:pPr lvl="0"/>
            <a:endParaRPr lang="en-GB"/>
          </a:p>
          <a:p>
            <a:pPr lvl="0"/>
            <a:r>
              <a:rPr lang="en-GB" err="1"/>
              <a:t>Nullam</a:t>
            </a:r>
            <a:r>
              <a:rPr lang="en-GB"/>
              <a:t> </a:t>
            </a:r>
            <a:r>
              <a:rPr lang="en-GB" err="1"/>
              <a:t>venenatis</a:t>
            </a:r>
            <a:r>
              <a:rPr lang="en-GB"/>
              <a:t>, </a:t>
            </a:r>
            <a:r>
              <a:rPr lang="en-GB" err="1"/>
              <a:t>augue</a:t>
            </a:r>
            <a:r>
              <a:rPr lang="en-GB"/>
              <a:t> vitae </a:t>
            </a:r>
            <a:r>
              <a:rPr lang="en-GB" err="1"/>
              <a:t>cursus</a:t>
            </a:r>
            <a:r>
              <a:rPr lang="en-GB"/>
              <a:t> </a:t>
            </a:r>
            <a:r>
              <a:rPr lang="en-GB" err="1"/>
              <a:t>fermentum</a:t>
            </a:r>
            <a:r>
              <a:rPr lang="en-GB"/>
              <a:t>, nisi </a:t>
            </a:r>
            <a:r>
              <a:rPr lang="en-GB" err="1"/>
              <a:t>neque</a:t>
            </a:r>
            <a:r>
              <a:rPr lang="en-GB"/>
              <a:t> </a:t>
            </a:r>
            <a:r>
              <a:rPr lang="en-GB" err="1"/>
              <a:t>rhoncus</a:t>
            </a:r>
            <a:r>
              <a:rPr lang="en-GB"/>
              <a:t> </a:t>
            </a:r>
            <a:r>
              <a:rPr lang="en-GB" err="1"/>
              <a:t>nunc</a:t>
            </a:r>
            <a:r>
              <a:rPr lang="en-GB"/>
              <a:t>, et </a:t>
            </a:r>
            <a:r>
              <a:rPr lang="en-GB" err="1"/>
              <a:t>tincidunt</a:t>
            </a:r>
            <a:r>
              <a:rPr lang="en-GB"/>
              <a:t> </a:t>
            </a:r>
            <a:r>
              <a:rPr lang="en-GB" err="1"/>
              <a:t>nunc</a:t>
            </a:r>
            <a:r>
              <a:rPr lang="en-GB"/>
              <a:t> magna sit </a:t>
            </a:r>
            <a:r>
              <a:rPr lang="en-GB" err="1"/>
              <a:t>amet</a:t>
            </a:r>
            <a:r>
              <a:rPr lang="en-GB"/>
              <a:t> </a:t>
            </a:r>
            <a:r>
              <a:rPr lang="en-GB" err="1"/>
              <a:t>erat</a:t>
            </a:r>
            <a:r>
              <a:rPr lang="en-GB"/>
              <a:t>. </a:t>
            </a:r>
            <a:r>
              <a:rPr lang="en-GB" err="1"/>
              <a:t>Suspendisse</a:t>
            </a:r>
            <a:r>
              <a:rPr lang="en-GB"/>
              <a:t> </a:t>
            </a:r>
            <a:r>
              <a:rPr lang="en-GB" err="1"/>
              <a:t>potenti</a:t>
            </a:r>
            <a:r>
              <a:rPr lang="en-GB"/>
              <a:t>. Maecenas </a:t>
            </a:r>
            <a:r>
              <a:rPr lang="en-GB" err="1"/>
              <a:t>phasellus</a:t>
            </a:r>
            <a:r>
              <a:rPr lang="en-GB"/>
              <a:t> </a:t>
            </a:r>
            <a:r>
              <a:rPr lang="en-GB" err="1"/>
              <a:t>aliquet</a:t>
            </a:r>
            <a:r>
              <a:rPr lang="en-GB"/>
              <a:t> ligula </a:t>
            </a:r>
            <a:r>
              <a:rPr lang="en-GB" err="1"/>
              <a:t>eros</a:t>
            </a:r>
            <a:r>
              <a:rPr lang="en-GB"/>
              <a:t>, </a:t>
            </a:r>
            <a:r>
              <a:rPr lang="en-GB" err="1"/>
              <a:t>sed</a:t>
            </a:r>
            <a:r>
              <a:rPr lang="en-GB"/>
              <a:t> </a:t>
            </a:r>
            <a:r>
              <a:rPr lang="en-GB" err="1"/>
              <a:t>vehicula</a:t>
            </a:r>
            <a:r>
              <a:rPr lang="en-GB"/>
              <a:t> </a:t>
            </a:r>
            <a:r>
              <a:rPr lang="en-GB" err="1"/>
              <a:t>ipsum</a:t>
            </a:r>
            <a:r>
              <a:rPr lang="en-GB"/>
              <a:t> </a:t>
            </a:r>
            <a:r>
              <a:rPr lang="en-GB" err="1"/>
              <a:t>lobortis</a:t>
            </a:r>
            <a:r>
              <a:rPr lang="en-GB"/>
              <a:t> </a:t>
            </a:r>
            <a:r>
              <a:rPr lang="en-GB" err="1"/>
              <a:t>vel</a:t>
            </a:r>
            <a:r>
              <a:rPr lang="en-GB"/>
              <a:t> </a:t>
            </a:r>
            <a:r>
              <a:rPr lang="en-GB" err="1"/>
              <a:t>nam</a:t>
            </a:r>
            <a:r>
              <a:rPr lang="en-GB"/>
              <a:t>.</a:t>
            </a:r>
          </a:p>
          <a:p>
            <a:pPr lvl="0"/>
            <a:endParaRPr lang="en-GB"/>
          </a:p>
          <a:p>
            <a:pPr lvl="0"/>
            <a:r>
              <a:rPr lang="en-GB" err="1"/>
              <a:t>Nullam</a:t>
            </a:r>
            <a:r>
              <a:rPr lang="en-GB"/>
              <a:t> </a:t>
            </a:r>
            <a:r>
              <a:rPr lang="en-GB" err="1"/>
              <a:t>venenatis</a:t>
            </a:r>
            <a:r>
              <a:rPr lang="en-GB"/>
              <a:t>, </a:t>
            </a:r>
            <a:r>
              <a:rPr lang="en-GB" err="1"/>
              <a:t>augue</a:t>
            </a:r>
            <a:r>
              <a:rPr lang="en-GB"/>
              <a:t> vitae </a:t>
            </a:r>
            <a:r>
              <a:rPr lang="en-GB" err="1"/>
              <a:t>cursus</a:t>
            </a:r>
            <a:r>
              <a:rPr lang="en-GB"/>
              <a:t> </a:t>
            </a:r>
            <a:r>
              <a:rPr lang="en-GB" err="1"/>
              <a:t>fermentum</a:t>
            </a:r>
            <a:r>
              <a:rPr lang="en-GB"/>
              <a:t>, nisi </a:t>
            </a:r>
            <a:r>
              <a:rPr lang="en-GB" err="1"/>
              <a:t>neque</a:t>
            </a:r>
            <a:r>
              <a:rPr lang="en-GB"/>
              <a:t> </a:t>
            </a:r>
            <a:r>
              <a:rPr lang="en-GB" err="1"/>
              <a:t>rhoncus</a:t>
            </a:r>
            <a:r>
              <a:rPr lang="en-GB"/>
              <a:t> </a:t>
            </a:r>
            <a:r>
              <a:rPr lang="en-GB" err="1"/>
              <a:t>nunc</a:t>
            </a:r>
            <a:r>
              <a:rPr lang="en-GB"/>
              <a:t>, et </a:t>
            </a:r>
            <a:r>
              <a:rPr lang="en-GB" err="1"/>
              <a:t>tincidunt</a:t>
            </a:r>
            <a:r>
              <a:rPr lang="en-GB"/>
              <a:t> </a:t>
            </a:r>
            <a:r>
              <a:rPr lang="en-GB" err="1"/>
              <a:t>nunc</a:t>
            </a:r>
            <a:r>
              <a:rPr lang="en-GB"/>
              <a:t> magna sit </a:t>
            </a:r>
            <a:r>
              <a:rPr lang="en-GB" err="1"/>
              <a:t>amet</a:t>
            </a:r>
            <a:r>
              <a:rPr lang="en-GB"/>
              <a:t> </a:t>
            </a:r>
            <a:r>
              <a:rPr lang="en-GB" err="1"/>
              <a:t>erat</a:t>
            </a:r>
            <a:r>
              <a:rPr lang="en-GB"/>
              <a:t>. </a:t>
            </a:r>
            <a:r>
              <a:rPr lang="en-GB" err="1"/>
              <a:t>Suspendisse</a:t>
            </a:r>
            <a:r>
              <a:rPr lang="en-GB"/>
              <a:t> </a:t>
            </a:r>
            <a:r>
              <a:rPr lang="en-GB" err="1"/>
              <a:t>potenti</a:t>
            </a:r>
            <a:r>
              <a:rPr lang="en-GB"/>
              <a:t>. Maecenas </a:t>
            </a:r>
            <a:r>
              <a:rPr lang="en-GB" err="1"/>
              <a:t>phasellus</a:t>
            </a:r>
            <a:r>
              <a:rPr lang="en-GB"/>
              <a:t> </a:t>
            </a:r>
            <a:r>
              <a:rPr lang="en-GB" err="1"/>
              <a:t>aliquet</a:t>
            </a:r>
            <a:r>
              <a:rPr lang="en-GB"/>
              <a:t> ligula </a:t>
            </a:r>
            <a:r>
              <a:rPr lang="en-GB" err="1"/>
              <a:t>eros</a:t>
            </a:r>
            <a:r>
              <a:rPr lang="en-GB"/>
              <a:t>, </a:t>
            </a:r>
            <a:r>
              <a:rPr lang="en-GB" err="1"/>
              <a:t>sed</a:t>
            </a:r>
            <a:r>
              <a:rPr lang="en-GB"/>
              <a:t> </a:t>
            </a:r>
            <a:r>
              <a:rPr lang="en-GB" err="1"/>
              <a:t>vehicula</a:t>
            </a:r>
            <a:r>
              <a:rPr lang="en-GB"/>
              <a:t> </a:t>
            </a:r>
            <a:r>
              <a:rPr lang="en-GB" err="1"/>
              <a:t>ipsum</a:t>
            </a:r>
            <a:r>
              <a:rPr lang="en-GB"/>
              <a:t> </a:t>
            </a:r>
            <a:r>
              <a:rPr lang="en-GB" err="1"/>
              <a:t>lobortis</a:t>
            </a:r>
            <a:r>
              <a:rPr lang="en-GB"/>
              <a:t> </a:t>
            </a:r>
            <a:r>
              <a:rPr lang="en-GB" err="1"/>
              <a:t>vel</a:t>
            </a:r>
            <a:r>
              <a:rPr lang="en-GB"/>
              <a:t> </a:t>
            </a:r>
            <a:r>
              <a:rPr lang="en-GB" err="1"/>
              <a:t>nam</a:t>
            </a:r>
            <a:r>
              <a:rPr lang="en-GB"/>
              <a:t>.</a:t>
            </a:r>
          </a:p>
        </p:txBody>
      </p:sp>
      <p:sp>
        <p:nvSpPr>
          <p:cNvPr id="8" name="Picture Placeholder 7"/>
          <p:cNvSpPr>
            <a:spLocks noGrp="1" noChangeAspect="1"/>
          </p:cNvSpPr>
          <p:nvPr>
            <p:ph type="pic" sz="quarter" idx="10" hasCustomPrompt="1"/>
          </p:nvPr>
        </p:nvSpPr>
        <p:spPr>
          <a:xfrm>
            <a:off x="6871685" y="1202740"/>
            <a:ext cx="1548683" cy="1547998"/>
          </a:xfrm>
          <a:prstGeom prst="ellipse">
            <a:avLst/>
          </a:prstGeom>
        </p:spPr>
        <p:txBody>
          <a:bodyPr vert="horz"/>
          <a:lstStyle>
            <a:lvl1pPr marL="0" indent="0">
              <a:buNone/>
              <a:defRPr sz="1800">
                <a:solidFill>
                  <a:srgbClr val="3F2A56"/>
                </a:solidFill>
              </a:defRPr>
            </a:lvl1pPr>
          </a:lstStyle>
          <a:p>
            <a:pPr lvl="0"/>
            <a:r>
              <a:rPr lang="en-US" noProof="0"/>
              <a:t>Insert image</a:t>
            </a:r>
          </a:p>
        </p:txBody>
      </p:sp>
    </p:spTree>
    <p:extLst>
      <p:ext uri="{BB962C8B-B14F-4D97-AF65-F5344CB8AC3E}">
        <p14:creationId xmlns:p14="http://schemas.microsoft.com/office/powerpoint/2010/main" val="296153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py-Purple-Alt-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15940" y="1050179"/>
            <a:ext cx="6359884" cy="673100"/>
          </a:xfrm>
          <a:prstGeom prst="rect">
            <a:avLst/>
          </a:prstGeom>
        </p:spPr>
        <p:txBody>
          <a:bodyPr vert="horz"/>
          <a:lstStyle>
            <a:lvl1pPr marL="0" indent="0">
              <a:buNone/>
              <a:defRPr sz="3500" b="1" i="0">
                <a:solidFill>
                  <a:srgbClr val="009ABD"/>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Main Headline</a:t>
            </a:r>
          </a:p>
        </p:txBody>
      </p:sp>
      <p:sp>
        <p:nvSpPr>
          <p:cNvPr id="4" name="Text Placeholder 13"/>
          <p:cNvSpPr>
            <a:spLocks noGrp="1"/>
          </p:cNvSpPr>
          <p:nvPr>
            <p:ph type="body" sz="quarter" idx="12" hasCustomPrompt="1"/>
          </p:nvPr>
        </p:nvSpPr>
        <p:spPr>
          <a:xfrm>
            <a:off x="415940" y="1879410"/>
            <a:ext cx="6359884" cy="448553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900" b="0" i="0" spc="-30">
                <a:solidFill>
                  <a:srgbClr val="3F2A56"/>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err="1"/>
              <a:t>Nullam</a:t>
            </a:r>
            <a:r>
              <a:rPr lang="en-GB"/>
              <a:t> </a:t>
            </a:r>
            <a:r>
              <a:rPr lang="en-GB" err="1"/>
              <a:t>venenatis</a:t>
            </a:r>
            <a:r>
              <a:rPr lang="en-GB"/>
              <a:t>, </a:t>
            </a:r>
            <a:r>
              <a:rPr lang="en-GB" err="1"/>
              <a:t>augue</a:t>
            </a:r>
            <a:r>
              <a:rPr lang="en-GB"/>
              <a:t> vitae </a:t>
            </a:r>
            <a:r>
              <a:rPr lang="en-GB" err="1"/>
              <a:t>cursus</a:t>
            </a:r>
            <a:r>
              <a:rPr lang="en-GB"/>
              <a:t> </a:t>
            </a:r>
            <a:r>
              <a:rPr lang="en-GB" err="1"/>
              <a:t>fermentum</a:t>
            </a:r>
            <a:r>
              <a:rPr lang="en-GB"/>
              <a:t>, nisi </a:t>
            </a:r>
            <a:r>
              <a:rPr lang="en-GB" err="1"/>
              <a:t>neque</a:t>
            </a:r>
            <a:r>
              <a:rPr lang="en-GB"/>
              <a:t> </a:t>
            </a:r>
            <a:r>
              <a:rPr lang="en-GB" err="1"/>
              <a:t>rhoncus</a:t>
            </a:r>
            <a:r>
              <a:rPr lang="en-GB"/>
              <a:t> </a:t>
            </a:r>
            <a:r>
              <a:rPr lang="en-GB" err="1"/>
              <a:t>nunc</a:t>
            </a:r>
            <a:r>
              <a:rPr lang="en-GB"/>
              <a:t>, et </a:t>
            </a:r>
            <a:r>
              <a:rPr lang="en-GB" err="1"/>
              <a:t>tincidunt</a:t>
            </a:r>
            <a:r>
              <a:rPr lang="en-GB"/>
              <a:t> </a:t>
            </a:r>
            <a:r>
              <a:rPr lang="en-GB" err="1"/>
              <a:t>nunc</a:t>
            </a:r>
            <a:r>
              <a:rPr lang="en-GB"/>
              <a:t> magna sit </a:t>
            </a:r>
            <a:r>
              <a:rPr lang="en-GB" err="1"/>
              <a:t>amet</a:t>
            </a:r>
            <a:r>
              <a:rPr lang="en-GB"/>
              <a:t> </a:t>
            </a:r>
            <a:r>
              <a:rPr lang="en-GB" err="1"/>
              <a:t>erat</a:t>
            </a:r>
            <a:r>
              <a:rPr lang="en-GB"/>
              <a:t>. </a:t>
            </a:r>
            <a:r>
              <a:rPr lang="en-GB" err="1"/>
              <a:t>Suspendisse</a:t>
            </a:r>
            <a:r>
              <a:rPr lang="en-GB"/>
              <a:t> </a:t>
            </a:r>
            <a:r>
              <a:rPr lang="en-GB" err="1"/>
              <a:t>potenti</a:t>
            </a:r>
            <a:r>
              <a:rPr lang="en-GB"/>
              <a:t>. Maecenas </a:t>
            </a:r>
            <a:r>
              <a:rPr lang="en-GB" err="1"/>
              <a:t>phasellus</a:t>
            </a:r>
            <a:r>
              <a:rPr lang="en-GB"/>
              <a:t> </a:t>
            </a:r>
            <a:r>
              <a:rPr lang="en-GB" err="1"/>
              <a:t>aliquet</a:t>
            </a:r>
            <a:r>
              <a:rPr lang="en-GB"/>
              <a:t> ligula </a:t>
            </a:r>
            <a:r>
              <a:rPr lang="en-GB" err="1"/>
              <a:t>eros</a:t>
            </a:r>
            <a:r>
              <a:rPr lang="en-GB"/>
              <a:t>, </a:t>
            </a:r>
            <a:r>
              <a:rPr lang="en-GB" err="1"/>
              <a:t>sed</a:t>
            </a:r>
            <a:r>
              <a:rPr lang="en-GB"/>
              <a:t> </a:t>
            </a:r>
            <a:r>
              <a:rPr lang="en-GB" err="1"/>
              <a:t>vehicula</a:t>
            </a:r>
            <a:r>
              <a:rPr lang="en-GB"/>
              <a:t> </a:t>
            </a:r>
            <a:r>
              <a:rPr lang="en-GB" err="1"/>
              <a:t>ipsum</a:t>
            </a:r>
            <a:r>
              <a:rPr lang="en-GB"/>
              <a:t> </a:t>
            </a:r>
            <a:r>
              <a:rPr lang="en-GB" err="1"/>
              <a:t>lobortis</a:t>
            </a:r>
            <a:r>
              <a:rPr lang="en-GB"/>
              <a:t> </a:t>
            </a:r>
            <a:r>
              <a:rPr lang="en-GB" err="1"/>
              <a:t>vel</a:t>
            </a:r>
            <a:r>
              <a:rPr lang="en-GB"/>
              <a:t> </a:t>
            </a:r>
            <a:r>
              <a:rPr lang="en-GB" err="1"/>
              <a:t>nam</a:t>
            </a:r>
            <a:r>
              <a:rPr lang="en-GB"/>
              <a:t>.</a:t>
            </a:r>
          </a:p>
          <a:p>
            <a:pPr lvl="0"/>
            <a:endParaRPr lang="en-GB"/>
          </a:p>
          <a:p>
            <a:pPr lvl="0"/>
            <a:r>
              <a:rPr lang="en-GB" err="1"/>
              <a:t>Nullam</a:t>
            </a:r>
            <a:r>
              <a:rPr lang="en-GB"/>
              <a:t> </a:t>
            </a:r>
            <a:r>
              <a:rPr lang="en-GB" err="1"/>
              <a:t>venenatis</a:t>
            </a:r>
            <a:r>
              <a:rPr lang="en-GB"/>
              <a:t>, </a:t>
            </a:r>
            <a:r>
              <a:rPr lang="en-GB" err="1"/>
              <a:t>augue</a:t>
            </a:r>
            <a:r>
              <a:rPr lang="en-GB"/>
              <a:t> vitae </a:t>
            </a:r>
            <a:r>
              <a:rPr lang="en-GB" err="1"/>
              <a:t>cursus</a:t>
            </a:r>
            <a:r>
              <a:rPr lang="en-GB"/>
              <a:t> </a:t>
            </a:r>
            <a:r>
              <a:rPr lang="en-GB" err="1"/>
              <a:t>fermentum</a:t>
            </a:r>
            <a:r>
              <a:rPr lang="en-GB"/>
              <a:t>, nisi </a:t>
            </a:r>
            <a:r>
              <a:rPr lang="en-GB" err="1"/>
              <a:t>neque</a:t>
            </a:r>
            <a:r>
              <a:rPr lang="en-GB"/>
              <a:t> </a:t>
            </a:r>
            <a:r>
              <a:rPr lang="en-GB" err="1"/>
              <a:t>rhoncus</a:t>
            </a:r>
            <a:r>
              <a:rPr lang="en-GB"/>
              <a:t> </a:t>
            </a:r>
            <a:r>
              <a:rPr lang="en-GB" err="1"/>
              <a:t>nunc</a:t>
            </a:r>
            <a:r>
              <a:rPr lang="en-GB"/>
              <a:t>, et </a:t>
            </a:r>
            <a:r>
              <a:rPr lang="en-GB" err="1"/>
              <a:t>tincidunt</a:t>
            </a:r>
            <a:r>
              <a:rPr lang="en-GB"/>
              <a:t> </a:t>
            </a:r>
            <a:r>
              <a:rPr lang="en-GB" err="1"/>
              <a:t>nunc</a:t>
            </a:r>
            <a:r>
              <a:rPr lang="en-GB"/>
              <a:t> magna sit </a:t>
            </a:r>
            <a:r>
              <a:rPr lang="en-GB" err="1"/>
              <a:t>amet</a:t>
            </a:r>
            <a:r>
              <a:rPr lang="en-GB"/>
              <a:t> </a:t>
            </a:r>
            <a:r>
              <a:rPr lang="en-GB" err="1"/>
              <a:t>erat</a:t>
            </a:r>
            <a:r>
              <a:rPr lang="en-GB"/>
              <a:t>. </a:t>
            </a:r>
            <a:r>
              <a:rPr lang="en-GB" err="1"/>
              <a:t>Suspendisse</a:t>
            </a:r>
            <a:r>
              <a:rPr lang="en-GB"/>
              <a:t> </a:t>
            </a:r>
            <a:r>
              <a:rPr lang="en-GB" err="1"/>
              <a:t>potenti</a:t>
            </a:r>
            <a:r>
              <a:rPr lang="en-GB"/>
              <a:t>. Maecenas </a:t>
            </a:r>
            <a:r>
              <a:rPr lang="en-GB" err="1"/>
              <a:t>phasellus</a:t>
            </a:r>
            <a:r>
              <a:rPr lang="en-GB"/>
              <a:t> </a:t>
            </a:r>
            <a:r>
              <a:rPr lang="en-GB" err="1"/>
              <a:t>aliquet</a:t>
            </a:r>
            <a:r>
              <a:rPr lang="en-GB"/>
              <a:t> ligula </a:t>
            </a:r>
            <a:r>
              <a:rPr lang="en-GB" err="1"/>
              <a:t>eros</a:t>
            </a:r>
            <a:r>
              <a:rPr lang="en-GB"/>
              <a:t>, </a:t>
            </a:r>
            <a:r>
              <a:rPr lang="en-GB" err="1"/>
              <a:t>sed</a:t>
            </a:r>
            <a:r>
              <a:rPr lang="en-GB"/>
              <a:t> </a:t>
            </a:r>
            <a:r>
              <a:rPr lang="en-GB" err="1"/>
              <a:t>vehicula</a:t>
            </a:r>
            <a:r>
              <a:rPr lang="en-GB"/>
              <a:t> </a:t>
            </a:r>
            <a:r>
              <a:rPr lang="en-GB" err="1"/>
              <a:t>ipsum</a:t>
            </a:r>
            <a:r>
              <a:rPr lang="en-GB"/>
              <a:t> </a:t>
            </a:r>
            <a:r>
              <a:rPr lang="en-GB" err="1"/>
              <a:t>lobortis</a:t>
            </a:r>
            <a:r>
              <a:rPr lang="en-GB"/>
              <a:t> </a:t>
            </a:r>
            <a:r>
              <a:rPr lang="en-GB" err="1"/>
              <a:t>vel</a:t>
            </a:r>
            <a:r>
              <a:rPr lang="en-GB"/>
              <a:t> </a:t>
            </a:r>
            <a:r>
              <a:rPr lang="en-GB" err="1"/>
              <a:t>nam</a:t>
            </a:r>
            <a:r>
              <a:rPr lang="en-GB"/>
              <a:t>.</a:t>
            </a:r>
          </a:p>
          <a:p>
            <a:pPr lvl="0"/>
            <a:endParaRPr lang="en-GB"/>
          </a:p>
          <a:p>
            <a:pPr lvl="0"/>
            <a:r>
              <a:rPr lang="en-GB" err="1"/>
              <a:t>Nullam</a:t>
            </a:r>
            <a:r>
              <a:rPr lang="en-GB"/>
              <a:t> </a:t>
            </a:r>
            <a:r>
              <a:rPr lang="en-GB" err="1"/>
              <a:t>venenatis</a:t>
            </a:r>
            <a:r>
              <a:rPr lang="en-GB"/>
              <a:t>, </a:t>
            </a:r>
            <a:r>
              <a:rPr lang="en-GB" err="1"/>
              <a:t>augue</a:t>
            </a:r>
            <a:r>
              <a:rPr lang="en-GB"/>
              <a:t> vitae </a:t>
            </a:r>
            <a:r>
              <a:rPr lang="en-GB" err="1"/>
              <a:t>cursus</a:t>
            </a:r>
            <a:r>
              <a:rPr lang="en-GB"/>
              <a:t> </a:t>
            </a:r>
            <a:r>
              <a:rPr lang="en-GB" err="1"/>
              <a:t>fermentum</a:t>
            </a:r>
            <a:r>
              <a:rPr lang="en-GB"/>
              <a:t>, nisi </a:t>
            </a:r>
            <a:r>
              <a:rPr lang="en-GB" err="1"/>
              <a:t>neque</a:t>
            </a:r>
            <a:r>
              <a:rPr lang="en-GB"/>
              <a:t> </a:t>
            </a:r>
            <a:r>
              <a:rPr lang="en-GB" err="1"/>
              <a:t>rhoncus</a:t>
            </a:r>
            <a:r>
              <a:rPr lang="en-GB"/>
              <a:t> </a:t>
            </a:r>
            <a:r>
              <a:rPr lang="en-GB" err="1"/>
              <a:t>nunc</a:t>
            </a:r>
            <a:r>
              <a:rPr lang="en-GB"/>
              <a:t>, et </a:t>
            </a:r>
            <a:r>
              <a:rPr lang="en-GB" err="1"/>
              <a:t>tincidunt</a:t>
            </a:r>
            <a:r>
              <a:rPr lang="en-GB"/>
              <a:t> </a:t>
            </a:r>
            <a:r>
              <a:rPr lang="en-GB" err="1"/>
              <a:t>nunc</a:t>
            </a:r>
            <a:r>
              <a:rPr lang="en-GB"/>
              <a:t> magna sit </a:t>
            </a:r>
            <a:r>
              <a:rPr lang="en-GB" err="1"/>
              <a:t>amet</a:t>
            </a:r>
            <a:r>
              <a:rPr lang="en-GB"/>
              <a:t> </a:t>
            </a:r>
            <a:r>
              <a:rPr lang="en-GB" err="1"/>
              <a:t>erat</a:t>
            </a:r>
            <a:r>
              <a:rPr lang="en-GB"/>
              <a:t>. </a:t>
            </a:r>
            <a:r>
              <a:rPr lang="en-GB" err="1"/>
              <a:t>Suspendisse</a:t>
            </a:r>
            <a:r>
              <a:rPr lang="en-GB"/>
              <a:t> </a:t>
            </a:r>
            <a:r>
              <a:rPr lang="en-GB" err="1"/>
              <a:t>potenti</a:t>
            </a:r>
            <a:r>
              <a:rPr lang="en-GB"/>
              <a:t>. Maecenas </a:t>
            </a:r>
            <a:r>
              <a:rPr lang="en-GB" err="1"/>
              <a:t>phasellus</a:t>
            </a:r>
            <a:r>
              <a:rPr lang="en-GB"/>
              <a:t> </a:t>
            </a:r>
            <a:r>
              <a:rPr lang="en-GB" err="1"/>
              <a:t>aliquet</a:t>
            </a:r>
            <a:r>
              <a:rPr lang="en-GB"/>
              <a:t> ligula </a:t>
            </a:r>
            <a:r>
              <a:rPr lang="en-GB" err="1"/>
              <a:t>eros</a:t>
            </a:r>
            <a:r>
              <a:rPr lang="en-GB"/>
              <a:t>, </a:t>
            </a:r>
            <a:r>
              <a:rPr lang="en-GB" err="1"/>
              <a:t>sed</a:t>
            </a:r>
            <a:r>
              <a:rPr lang="en-GB"/>
              <a:t> </a:t>
            </a:r>
            <a:r>
              <a:rPr lang="en-GB" err="1"/>
              <a:t>vehicula</a:t>
            </a:r>
            <a:r>
              <a:rPr lang="en-GB"/>
              <a:t> </a:t>
            </a:r>
            <a:r>
              <a:rPr lang="en-GB" err="1"/>
              <a:t>ipsum</a:t>
            </a:r>
            <a:r>
              <a:rPr lang="en-GB"/>
              <a:t> </a:t>
            </a:r>
            <a:r>
              <a:rPr lang="en-GB" err="1"/>
              <a:t>lobortis</a:t>
            </a:r>
            <a:r>
              <a:rPr lang="en-GB"/>
              <a:t> </a:t>
            </a:r>
            <a:r>
              <a:rPr lang="en-GB" err="1"/>
              <a:t>vel</a:t>
            </a:r>
            <a:r>
              <a:rPr lang="en-GB"/>
              <a:t> </a:t>
            </a:r>
            <a:r>
              <a:rPr lang="en-GB" err="1"/>
              <a:t>nam</a:t>
            </a:r>
            <a:r>
              <a:rPr lang="en-GB"/>
              <a:t>.</a:t>
            </a:r>
          </a:p>
        </p:txBody>
      </p:sp>
      <p:sp>
        <p:nvSpPr>
          <p:cNvPr id="9" name="Picture Placeholder 7"/>
          <p:cNvSpPr>
            <a:spLocks noGrp="1" noChangeAspect="1"/>
          </p:cNvSpPr>
          <p:nvPr>
            <p:ph type="pic" sz="quarter" idx="16" hasCustomPrompt="1"/>
          </p:nvPr>
        </p:nvSpPr>
        <p:spPr>
          <a:xfrm>
            <a:off x="8360513" y="5500946"/>
            <a:ext cx="864376" cy="863994"/>
          </a:xfrm>
          <a:prstGeom prst="ellipse">
            <a:avLst/>
          </a:prstGeom>
          <a:noFill/>
          <a:ln>
            <a:noFill/>
          </a:ln>
        </p:spPr>
        <p:txBody>
          <a:bodyPr vert="horz"/>
          <a:lstStyle>
            <a:lvl1pPr marL="0" indent="0">
              <a:buNone/>
              <a:defRPr sz="1200">
                <a:solidFill>
                  <a:srgbClr val="3F2A56"/>
                </a:solidFill>
              </a:defRPr>
            </a:lvl1pPr>
          </a:lstStyle>
          <a:p>
            <a:pPr lvl="0"/>
            <a:r>
              <a:rPr lang="en-GB" noProof="0"/>
              <a:t>Insert Icon</a:t>
            </a:r>
            <a:endParaRPr lang="en-US" noProof="0"/>
          </a:p>
        </p:txBody>
      </p:sp>
      <p:sp>
        <p:nvSpPr>
          <p:cNvPr id="10" name="Picture Placeholder 7"/>
          <p:cNvSpPr>
            <a:spLocks noGrp="1" noChangeAspect="1"/>
          </p:cNvSpPr>
          <p:nvPr>
            <p:ph type="pic" sz="quarter" idx="17" hasCustomPrompt="1"/>
          </p:nvPr>
        </p:nvSpPr>
        <p:spPr>
          <a:xfrm>
            <a:off x="7568168" y="5500946"/>
            <a:ext cx="864376" cy="863994"/>
          </a:xfrm>
          <a:prstGeom prst="ellipse">
            <a:avLst/>
          </a:prstGeom>
          <a:noFill/>
          <a:ln>
            <a:noFill/>
          </a:ln>
        </p:spPr>
        <p:txBody>
          <a:bodyPr vert="horz"/>
          <a:lstStyle>
            <a:lvl1pPr marL="0" indent="0">
              <a:buNone/>
              <a:defRPr sz="1200">
                <a:solidFill>
                  <a:srgbClr val="3F2A56"/>
                </a:solidFill>
              </a:defRPr>
            </a:lvl1pPr>
          </a:lstStyle>
          <a:p>
            <a:pPr lvl="0"/>
            <a:r>
              <a:rPr lang="en-GB" noProof="0"/>
              <a:t>Insert Icon</a:t>
            </a:r>
            <a:endParaRPr lang="en-US" noProof="0"/>
          </a:p>
        </p:txBody>
      </p:sp>
      <p:sp>
        <p:nvSpPr>
          <p:cNvPr id="11" name="Picture Placeholder 7"/>
          <p:cNvSpPr>
            <a:spLocks noGrp="1" noChangeAspect="1"/>
          </p:cNvSpPr>
          <p:nvPr>
            <p:ph type="pic" sz="quarter" idx="18" hasCustomPrompt="1"/>
          </p:nvPr>
        </p:nvSpPr>
        <p:spPr>
          <a:xfrm>
            <a:off x="6775823" y="5500946"/>
            <a:ext cx="864376" cy="863994"/>
          </a:xfrm>
          <a:prstGeom prst="ellipse">
            <a:avLst/>
          </a:prstGeom>
          <a:noFill/>
          <a:ln>
            <a:noFill/>
          </a:ln>
        </p:spPr>
        <p:txBody>
          <a:bodyPr vert="horz"/>
          <a:lstStyle>
            <a:lvl1pPr marL="0" indent="0">
              <a:buNone/>
              <a:defRPr sz="1200">
                <a:solidFill>
                  <a:srgbClr val="3F2A56"/>
                </a:solidFill>
              </a:defRPr>
            </a:lvl1pPr>
          </a:lstStyle>
          <a:p>
            <a:pPr lvl="0"/>
            <a:r>
              <a:rPr lang="en-GB" noProof="0"/>
              <a:t>Insert Icon</a:t>
            </a:r>
            <a:endParaRPr lang="en-US" noProof="0"/>
          </a:p>
        </p:txBody>
      </p:sp>
    </p:spTree>
    <p:extLst>
      <p:ext uri="{BB962C8B-B14F-4D97-AF65-F5344CB8AC3E}">
        <p14:creationId xmlns:p14="http://schemas.microsoft.com/office/powerpoint/2010/main" val="3006918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Green-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15940" y="1050179"/>
            <a:ext cx="6359884" cy="673100"/>
          </a:xfrm>
          <a:prstGeom prst="rect">
            <a:avLst/>
          </a:prstGeom>
        </p:spPr>
        <p:txBody>
          <a:bodyPr vert="horz"/>
          <a:lstStyle>
            <a:lvl1pPr marL="0" indent="0">
              <a:buNone/>
              <a:defRPr sz="3500" b="1" i="0">
                <a:solidFill>
                  <a:srgbClr val="969300"/>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Main Headline</a:t>
            </a:r>
          </a:p>
        </p:txBody>
      </p:sp>
      <p:sp>
        <p:nvSpPr>
          <p:cNvPr id="4" name="Text Placeholder 13"/>
          <p:cNvSpPr>
            <a:spLocks noGrp="1"/>
          </p:cNvSpPr>
          <p:nvPr>
            <p:ph type="body" sz="quarter" idx="12" hasCustomPrompt="1"/>
          </p:nvPr>
        </p:nvSpPr>
        <p:spPr>
          <a:xfrm>
            <a:off x="415940" y="1879410"/>
            <a:ext cx="6359884" cy="4485530"/>
          </a:xfrm>
          <a:prstGeom prst="rect">
            <a:avLst/>
          </a:prstGeom>
        </p:spPr>
        <p:txBody>
          <a:bodyPr vert="horz"/>
          <a:lstStyle>
            <a:lvl1pPr marL="0" marR="0" indent="0" algn="l" defTabSz="457200" rtl="0" eaLnBrk="1" fontAlgn="auto" latinLnBrk="0" hangingPunct="1">
              <a:lnSpc>
                <a:spcPct val="100000"/>
              </a:lnSpc>
              <a:spcBef>
                <a:spcPct val="20000"/>
              </a:spcBef>
              <a:spcAft>
                <a:spcPts val="0"/>
              </a:spcAft>
              <a:buClrTx/>
              <a:buSzTx/>
              <a:buFont typeface="Arial"/>
              <a:buNone/>
              <a:tabLst/>
              <a:defRPr sz="1900" b="0" i="0" spc="-30">
                <a:solidFill>
                  <a:srgbClr val="3F2A56"/>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err="1"/>
              <a:t>Nullam</a:t>
            </a:r>
            <a:r>
              <a:rPr lang="en-GB"/>
              <a:t> </a:t>
            </a:r>
            <a:r>
              <a:rPr lang="en-GB" err="1"/>
              <a:t>venenatis</a:t>
            </a:r>
            <a:r>
              <a:rPr lang="en-GB"/>
              <a:t>, </a:t>
            </a:r>
            <a:r>
              <a:rPr lang="en-GB" err="1"/>
              <a:t>augue</a:t>
            </a:r>
            <a:r>
              <a:rPr lang="en-GB"/>
              <a:t> vitae </a:t>
            </a:r>
            <a:r>
              <a:rPr lang="en-GB" err="1"/>
              <a:t>cursus</a:t>
            </a:r>
            <a:r>
              <a:rPr lang="en-GB"/>
              <a:t> </a:t>
            </a:r>
            <a:r>
              <a:rPr lang="en-GB" err="1"/>
              <a:t>fermentum</a:t>
            </a:r>
            <a:r>
              <a:rPr lang="en-GB"/>
              <a:t>, nisi </a:t>
            </a:r>
            <a:r>
              <a:rPr lang="en-GB" err="1"/>
              <a:t>neque</a:t>
            </a:r>
            <a:r>
              <a:rPr lang="en-GB"/>
              <a:t> </a:t>
            </a:r>
            <a:r>
              <a:rPr lang="en-GB" err="1"/>
              <a:t>rhoncus</a:t>
            </a:r>
            <a:r>
              <a:rPr lang="en-GB"/>
              <a:t> </a:t>
            </a:r>
            <a:r>
              <a:rPr lang="en-GB" err="1"/>
              <a:t>nunc</a:t>
            </a:r>
            <a:r>
              <a:rPr lang="en-GB"/>
              <a:t>, et </a:t>
            </a:r>
            <a:r>
              <a:rPr lang="en-GB" err="1"/>
              <a:t>tincidunt</a:t>
            </a:r>
            <a:r>
              <a:rPr lang="en-GB"/>
              <a:t> </a:t>
            </a:r>
            <a:r>
              <a:rPr lang="en-GB" err="1"/>
              <a:t>nunc</a:t>
            </a:r>
            <a:r>
              <a:rPr lang="en-GB"/>
              <a:t> magna sit </a:t>
            </a:r>
            <a:r>
              <a:rPr lang="en-GB" err="1"/>
              <a:t>amet</a:t>
            </a:r>
            <a:r>
              <a:rPr lang="en-GB"/>
              <a:t> </a:t>
            </a:r>
            <a:r>
              <a:rPr lang="en-GB" err="1"/>
              <a:t>erat</a:t>
            </a:r>
            <a:r>
              <a:rPr lang="en-GB"/>
              <a:t>. </a:t>
            </a:r>
            <a:r>
              <a:rPr lang="en-GB" err="1"/>
              <a:t>Suspendisse</a:t>
            </a:r>
            <a:r>
              <a:rPr lang="en-GB"/>
              <a:t> </a:t>
            </a:r>
            <a:r>
              <a:rPr lang="en-GB" err="1"/>
              <a:t>potenti</a:t>
            </a:r>
            <a:r>
              <a:rPr lang="en-GB"/>
              <a:t>. Maecenas </a:t>
            </a:r>
            <a:r>
              <a:rPr lang="en-GB" err="1"/>
              <a:t>phasellus</a:t>
            </a:r>
            <a:r>
              <a:rPr lang="en-GB"/>
              <a:t> </a:t>
            </a:r>
            <a:r>
              <a:rPr lang="en-GB" err="1"/>
              <a:t>aliquet</a:t>
            </a:r>
            <a:r>
              <a:rPr lang="en-GB"/>
              <a:t> ligula </a:t>
            </a:r>
            <a:r>
              <a:rPr lang="en-GB" err="1"/>
              <a:t>eros</a:t>
            </a:r>
            <a:r>
              <a:rPr lang="en-GB"/>
              <a:t>, </a:t>
            </a:r>
            <a:r>
              <a:rPr lang="en-GB" err="1"/>
              <a:t>sed</a:t>
            </a:r>
            <a:r>
              <a:rPr lang="en-GB"/>
              <a:t> </a:t>
            </a:r>
            <a:r>
              <a:rPr lang="en-GB" err="1"/>
              <a:t>vehicula</a:t>
            </a:r>
            <a:r>
              <a:rPr lang="en-GB"/>
              <a:t> </a:t>
            </a:r>
            <a:r>
              <a:rPr lang="en-GB" err="1"/>
              <a:t>ipsum</a:t>
            </a:r>
            <a:r>
              <a:rPr lang="en-GB"/>
              <a:t> </a:t>
            </a:r>
            <a:r>
              <a:rPr lang="en-GB" err="1"/>
              <a:t>lobortis</a:t>
            </a:r>
            <a:r>
              <a:rPr lang="en-GB"/>
              <a:t> </a:t>
            </a:r>
            <a:r>
              <a:rPr lang="en-GB" err="1"/>
              <a:t>vel</a:t>
            </a:r>
            <a:r>
              <a:rPr lang="en-GB"/>
              <a:t> </a:t>
            </a:r>
            <a:r>
              <a:rPr lang="en-GB" err="1"/>
              <a:t>nam</a:t>
            </a:r>
            <a:r>
              <a:rPr lang="en-GB"/>
              <a:t>.</a:t>
            </a:r>
          </a:p>
          <a:p>
            <a:pPr lvl="0"/>
            <a:endParaRPr lang="en-GB"/>
          </a:p>
          <a:p>
            <a:pPr lvl="0"/>
            <a:r>
              <a:rPr lang="en-GB" err="1"/>
              <a:t>Nullam</a:t>
            </a:r>
            <a:r>
              <a:rPr lang="en-GB"/>
              <a:t> </a:t>
            </a:r>
            <a:r>
              <a:rPr lang="en-GB" err="1"/>
              <a:t>venenatis</a:t>
            </a:r>
            <a:r>
              <a:rPr lang="en-GB"/>
              <a:t>, </a:t>
            </a:r>
            <a:r>
              <a:rPr lang="en-GB" err="1"/>
              <a:t>augue</a:t>
            </a:r>
            <a:r>
              <a:rPr lang="en-GB"/>
              <a:t> vitae </a:t>
            </a:r>
            <a:r>
              <a:rPr lang="en-GB" err="1"/>
              <a:t>cursus</a:t>
            </a:r>
            <a:r>
              <a:rPr lang="en-GB"/>
              <a:t> </a:t>
            </a:r>
            <a:r>
              <a:rPr lang="en-GB" err="1"/>
              <a:t>fermentum</a:t>
            </a:r>
            <a:r>
              <a:rPr lang="en-GB"/>
              <a:t>, nisi </a:t>
            </a:r>
            <a:r>
              <a:rPr lang="en-GB" err="1"/>
              <a:t>neque</a:t>
            </a:r>
            <a:r>
              <a:rPr lang="en-GB"/>
              <a:t> </a:t>
            </a:r>
            <a:r>
              <a:rPr lang="en-GB" err="1"/>
              <a:t>rhoncus</a:t>
            </a:r>
            <a:r>
              <a:rPr lang="en-GB"/>
              <a:t> </a:t>
            </a:r>
            <a:r>
              <a:rPr lang="en-GB" err="1"/>
              <a:t>nunc</a:t>
            </a:r>
            <a:r>
              <a:rPr lang="en-GB"/>
              <a:t>, et </a:t>
            </a:r>
            <a:r>
              <a:rPr lang="en-GB" err="1"/>
              <a:t>tincidunt</a:t>
            </a:r>
            <a:r>
              <a:rPr lang="en-GB"/>
              <a:t> </a:t>
            </a:r>
            <a:r>
              <a:rPr lang="en-GB" err="1"/>
              <a:t>nunc</a:t>
            </a:r>
            <a:r>
              <a:rPr lang="en-GB"/>
              <a:t> magna sit </a:t>
            </a:r>
            <a:r>
              <a:rPr lang="en-GB" err="1"/>
              <a:t>amet</a:t>
            </a:r>
            <a:r>
              <a:rPr lang="en-GB"/>
              <a:t> </a:t>
            </a:r>
            <a:r>
              <a:rPr lang="en-GB" err="1"/>
              <a:t>erat</a:t>
            </a:r>
            <a:r>
              <a:rPr lang="en-GB"/>
              <a:t>. </a:t>
            </a:r>
            <a:r>
              <a:rPr lang="en-GB" err="1"/>
              <a:t>Suspendisse</a:t>
            </a:r>
            <a:r>
              <a:rPr lang="en-GB"/>
              <a:t> </a:t>
            </a:r>
            <a:r>
              <a:rPr lang="en-GB" err="1"/>
              <a:t>potenti</a:t>
            </a:r>
            <a:r>
              <a:rPr lang="en-GB"/>
              <a:t>. Maecenas </a:t>
            </a:r>
            <a:r>
              <a:rPr lang="en-GB" err="1"/>
              <a:t>phasellus</a:t>
            </a:r>
            <a:r>
              <a:rPr lang="en-GB"/>
              <a:t> </a:t>
            </a:r>
            <a:r>
              <a:rPr lang="en-GB" err="1"/>
              <a:t>aliquet</a:t>
            </a:r>
            <a:r>
              <a:rPr lang="en-GB"/>
              <a:t> ligula </a:t>
            </a:r>
            <a:r>
              <a:rPr lang="en-GB" err="1"/>
              <a:t>eros</a:t>
            </a:r>
            <a:r>
              <a:rPr lang="en-GB"/>
              <a:t>, </a:t>
            </a:r>
            <a:r>
              <a:rPr lang="en-GB" err="1"/>
              <a:t>sed</a:t>
            </a:r>
            <a:r>
              <a:rPr lang="en-GB"/>
              <a:t> </a:t>
            </a:r>
            <a:r>
              <a:rPr lang="en-GB" err="1"/>
              <a:t>vehicula</a:t>
            </a:r>
            <a:r>
              <a:rPr lang="en-GB"/>
              <a:t> </a:t>
            </a:r>
            <a:r>
              <a:rPr lang="en-GB" err="1"/>
              <a:t>ipsum</a:t>
            </a:r>
            <a:r>
              <a:rPr lang="en-GB"/>
              <a:t> </a:t>
            </a:r>
            <a:r>
              <a:rPr lang="en-GB" err="1"/>
              <a:t>lobortis</a:t>
            </a:r>
            <a:r>
              <a:rPr lang="en-GB"/>
              <a:t> </a:t>
            </a:r>
            <a:r>
              <a:rPr lang="en-GB" err="1"/>
              <a:t>vel</a:t>
            </a:r>
            <a:r>
              <a:rPr lang="en-GB"/>
              <a:t> </a:t>
            </a:r>
            <a:r>
              <a:rPr lang="en-GB" err="1"/>
              <a:t>nam</a:t>
            </a:r>
            <a:r>
              <a:rPr lang="en-GB"/>
              <a:t>.</a:t>
            </a:r>
          </a:p>
          <a:p>
            <a:pPr lvl="0"/>
            <a:endParaRPr lang="en-GB"/>
          </a:p>
          <a:p>
            <a:pPr lvl="0"/>
            <a:r>
              <a:rPr lang="en-GB" err="1"/>
              <a:t>Nullam</a:t>
            </a:r>
            <a:r>
              <a:rPr lang="en-GB"/>
              <a:t> </a:t>
            </a:r>
            <a:r>
              <a:rPr lang="en-GB" err="1"/>
              <a:t>venenatis</a:t>
            </a:r>
            <a:r>
              <a:rPr lang="en-GB"/>
              <a:t>, </a:t>
            </a:r>
            <a:r>
              <a:rPr lang="en-GB" err="1"/>
              <a:t>augue</a:t>
            </a:r>
            <a:r>
              <a:rPr lang="en-GB"/>
              <a:t> vitae </a:t>
            </a:r>
            <a:r>
              <a:rPr lang="en-GB" err="1"/>
              <a:t>cursus</a:t>
            </a:r>
            <a:r>
              <a:rPr lang="en-GB"/>
              <a:t> </a:t>
            </a:r>
            <a:r>
              <a:rPr lang="en-GB" err="1"/>
              <a:t>fermentum</a:t>
            </a:r>
            <a:r>
              <a:rPr lang="en-GB"/>
              <a:t>, nisi </a:t>
            </a:r>
            <a:r>
              <a:rPr lang="en-GB" err="1"/>
              <a:t>neque</a:t>
            </a:r>
            <a:r>
              <a:rPr lang="en-GB"/>
              <a:t> </a:t>
            </a:r>
            <a:r>
              <a:rPr lang="en-GB" err="1"/>
              <a:t>rhoncus</a:t>
            </a:r>
            <a:r>
              <a:rPr lang="en-GB"/>
              <a:t> </a:t>
            </a:r>
            <a:r>
              <a:rPr lang="en-GB" err="1"/>
              <a:t>nunc</a:t>
            </a:r>
            <a:r>
              <a:rPr lang="en-GB"/>
              <a:t>, et </a:t>
            </a:r>
            <a:r>
              <a:rPr lang="en-GB" err="1"/>
              <a:t>tincidunt</a:t>
            </a:r>
            <a:r>
              <a:rPr lang="en-GB"/>
              <a:t> </a:t>
            </a:r>
            <a:r>
              <a:rPr lang="en-GB" err="1"/>
              <a:t>nunc</a:t>
            </a:r>
            <a:r>
              <a:rPr lang="en-GB"/>
              <a:t> magna sit </a:t>
            </a:r>
            <a:r>
              <a:rPr lang="en-GB" err="1"/>
              <a:t>amet</a:t>
            </a:r>
            <a:r>
              <a:rPr lang="en-GB"/>
              <a:t> </a:t>
            </a:r>
            <a:r>
              <a:rPr lang="en-GB" err="1"/>
              <a:t>erat</a:t>
            </a:r>
            <a:r>
              <a:rPr lang="en-GB"/>
              <a:t>. </a:t>
            </a:r>
            <a:r>
              <a:rPr lang="en-GB" err="1"/>
              <a:t>Suspendisse</a:t>
            </a:r>
            <a:r>
              <a:rPr lang="en-GB"/>
              <a:t> </a:t>
            </a:r>
            <a:r>
              <a:rPr lang="en-GB" err="1"/>
              <a:t>potenti</a:t>
            </a:r>
            <a:r>
              <a:rPr lang="en-GB"/>
              <a:t>. Maecenas </a:t>
            </a:r>
            <a:r>
              <a:rPr lang="en-GB" err="1"/>
              <a:t>phasellus</a:t>
            </a:r>
            <a:r>
              <a:rPr lang="en-GB"/>
              <a:t> </a:t>
            </a:r>
            <a:r>
              <a:rPr lang="en-GB" err="1"/>
              <a:t>aliquet</a:t>
            </a:r>
            <a:r>
              <a:rPr lang="en-GB"/>
              <a:t> ligula </a:t>
            </a:r>
            <a:r>
              <a:rPr lang="en-GB" err="1"/>
              <a:t>eros</a:t>
            </a:r>
            <a:r>
              <a:rPr lang="en-GB"/>
              <a:t>, </a:t>
            </a:r>
            <a:r>
              <a:rPr lang="en-GB" err="1"/>
              <a:t>sed</a:t>
            </a:r>
            <a:r>
              <a:rPr lang="en-GB"/>
              <a:t> </a:t>
            </a:r>
            <a:r>
              <a:rPr lang="en-GB" err="1"/>
              <a:t>vehicula</a:t>
            </a:r>
            <a:r>
              <a:rPr lang="en-GB"/>
              <a:t> </a:t>
            </a:r>
            <a:r>
              <a:rPr lang="en-GB" err="1"/>
              <a:t>ipsum</a:t>
            </a:r>
            <a:r>
              <a:rPr lang="en-GB"/>
              <a:t> </a:t>
            </a:r>
            <a:r>
              <a:rPr lang="en-GB" err="1"/>
              <a:t>lobortis</a:t>
            </a:r>
            <a:r>
              <a:rPr lang="en-GB"/>
              <a:t> </a:t>
            </a:r>
            <a:r>
              <a:rPr lang="en-GB" err="1"/>
              <a:t>vel</a:t>
            </a:r>
            <a:r>
              <a:rPr lang="en-GB"/>
              <a:t> </a:t>
            </a:r>
            <a:r>
              <a:rPr lang="en-GB" err="1"/>
              <a:t>nam</a:t>
            </a:r>
            <a:r>
              <a:rPr lang="en-GB"/>
              <a:t>.</a:t>
            </a:r>
          </a:p>
        </p:txBody>
      </p:sp>
      <p:sp>
        <p:nvSpPr>
          <p:cNvPr id="8" name="Picture Placeholder 7"/>
          <p:cNvSpPr>
            <a:spLocks noGrp="1" noChangeAspect="1"/>
          </p:cNvSpPr>
          <p:nvPr>
            <p:ph type="pic" sz="quarter" idx="10" hasCustomPrompt="1"/>
          </p:nvPr>
        </p:nvSpPr>
        <p:spPr>
          <a:xfrm>
            <a:off x="6871685" y="1202740"/>
            <a:ext cx="1548683" cy="1547998"/>
          </a:xfrm>
          <a:prstGeom prst="ellipse">
            <a:avLst/>
          </a:prstGeom>
        </p:spPr>
        <p:txBody>
          <a:bodyPr vert="horz"/>
          <a:lstStyle>
            <a:lvl1pPr marL="0" indent="0">
              <a:buNone/>
              <a:defRPr sz="1800">
                <a:solidFill>
                  <a:srgbClr val="3F2A56"/>
                </a:solidFill>
              </a:defRPr>
            </a:lvl1pPr>
          </a:lstStyle>
          <a:p>
            <a:pPr lvl="0"/>
            <a:r>
              <a:rPr lang="en-US" noProof="0"/>
              <a:t>Insert image</a:t>
            </a:r>
          </a:p>
        </p:txBody>
      </p:sp>
    </p:spTree>
    <p:extLst>
      <p:ext uri="{BB962C8B-B14F-4D97-AF65-F5344CB8AC3E}">
        <p14:creationId xmlns:p14="http://schemas.microsoft.com/office/powerpoint/2010/main" val="402492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Purple-Editable">
    <p:spTree>
      <p:nvGrpSpPr>
        <p:cNvPr id="1" name=""/>
        <p:cNvGrpSpPr/>
        <p:nvPr/>
      </p:nvGrpSpPr>
      <p:grpSpPr>
        <a:xfrm>
          <a:off x="0" y="0"/>
          <a:ext cx="0" cy="0"/>
          <a:chOff x="0" y="0"/>
          <a:chExt cx="0" cy="0"/>
        </a:xfrm>
      </p:grpSpPr>
      <p:sp>
        <p:nvSpPr>
          <p:cNvPr id="14" name="Text Placeholder 13"/>
          <p:cNvSpPr>
            <a:spLocks noGrp="1"/>
          </p:cNvSpPr>
          <p:nvPr>
            <p:ph type="body" sz="quarter" idx="11" hasCustomPrompt="1"/>
          </p:nvPr>
        </p:nvSpPr>
        <p:spPr>
          <a:xfrm>
            <a:off x="415940" y="1050179"/>
            <a:ext cx="6359884" cy="673100"/>
          </a:xfrm>
          <a:prstGeom prst="rect">
            <a:avLst/>
          </a:prstGeom>
        </p:spPr>
        <p:txBody>
          <a:bodyPr vert="horz"/>
          <a:lstStyle>
            <a:lvl1pPr marL="0" indent="0">
              <a:buNone/>
              <a:defRPr sz="3500" b="1" i="0">
                <a:solidFill>
                  <a:srgbClr val="009ABD"/>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Main Headline</a:t>
            </a:r>
          </a:p>
        </p:txBody>
      </p:sp>
      <p:sp>
        <p:nvSpPr>
          <p:cNvPr id="9" name="Picture Placeholder 8"/>
          <p:cNvSpPr>
            <a:spLocks noGrp="1"/>
          </p:cNvSpPr>
          <p:nvPr>
            <p:ph type="pic" sz="quarter" idx="12" hasCustomPrompt="1"/>
          </p:nvPr>
        </p:nvSpPr>
        <p:spPr>
          <a:xfrm>
            <a:off x="415940" y="2050314"/>
            <a:ext cx="6372000" cy="4212000"/>
          </a:xfrm>
          <a:prstGeom prst="rect">
            <a:avLst/>
          </a:prstGeom>
          <a:noFill/>
          <a:effectLst/>
        </p:spPr>
        <p:txBody>
          <a:bodyPr vert="horz"/>
          <a:lstStyle>
            <a:lvl1pPr marL="0" indent="0" algn="l">
              <a:buNone/>
              <a:defRPr>
                <a:solidFill>
                  <a:srgbClr val="3F2A56"/>
                </a:solidFill>
              </a:defRPr>
            </a:lvl1pPr>
          </a:lstStyle>
          <a:p>
            <a:pPr lvl="0"/>
            <a:r>
              <a:rPr lang="en-US" noProof="0"/>
              <a:t>Insert Image</a:t>
            </a:r>
          </a:p>
        </p:txBody>
      </p:sp>
    </p:spTree>
    <p:extLst>
      <p:ext uri="{BB962C8B-B14F-4D97-AF65-F5344CB8AC3E}">
        <p14:creationId xmlns:p14="http://schemas.microsoft.com/office/powerpoint/2010/main" val="21555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py-Alt-Purple-Editable">
    <p:spTree>
      <p:nvGrpSpPr>
        <p:cNvPr id="1" name=""/>
        <p:cNvGrpSpPr/>
        <p:nvPr/>
      </p:nvGrpSpPr>
      <p:grpSpPr>
        <a:xfrm>
          <a:off x="0" y="0"/>
          <a:ext cx="0" cy="0"/>
          <a:chOff x="0" y="0"/>
          <a:chExt cx="0" cy="0"/>
        </a:xfrm>
      </p:grpSpPr>
      <p:sp>
        <p:nvSpPr>
          <p:cNvPr id="9" name="Oval 8"/>
          <p:cNvSpPr>
            <a:spLocks noChangeAspect="1"/>
          </p:cNvSpPr>
          <p:nvPr/>
        </p:nvSpPr>
        <p:spPr>
          <a:xfrm>
            <a:off x="5472113" y="1135063"/>
            <a:ext cx="3240087" cy="3240087"/>
          </a:xfrm>
          <a:prstGeom prst="ellipse">
            <a:avLst/>
          </a:prstGeom>
          <a:solidFill>
            <a:srgbClr val="6ECB9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a:spLocks noChangeAspect="1"/>
          </p:cNvSpPr>
          <p:nvPr/>
        </p:nvSpPr>
        <p:spPr>
          <a:xfrm>
            <a:off x="3155950" y="3136900"/>
            <a:ext cx="3240088" cy="3240088"/>
          </a:xfrm>
          <a:prstGeom prst="ellipse">
            <a:avLst/>
          </a:prstGeom>
          <a:solidFill>
            <a:srgbClr val="9693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a:spLocks noChangeAspect="1"/>
          </p:cNvSpPr>
          <p:nvPr/>
        </p:nvSpPr>
        <p:spPr>
          <a:xfrm>
            <a:off x="287338" y="1935163"/>
            <a:ext cx="3240087" cy="3240087"/>
          </a:xfrm>
          <a:prstGeom prst="ellipse">
            <a:avLst/>
          </a:prstGeom>
          <a:solidFill>
            <a:srgbClr val="045C5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Text Placeholder 13"/>
          <p:cNvSpPr>
            <a:spLocks noGrp="1"/>
          </p:cNvSpPr>
          <p:nvPr>
            <p:ph type="body" sz="quarter" idx="11" hasCustomPrompt="1"/>
          </p:nvPr>
        </p:nvSpPr>
        <p:spPr>
          <a:xfrm>
            <a:off x="415940" y="1050179"/>
            <a:ext cx="5089884" cy="673100"/>
          </a:xfrm>
          <a:prstGeom prst="rect">
            <a:avLst/>
          </a:prstGeom>
        </p:spPr>
        <p:txBody>
          <a:bodyPr vert="horz"/>
          <a:lstStyle>
            <a:lvl1pPr marL="0" indent="0">
              <a:buNone/>
              <a:defRPr sz="3500" b="1" i="0">
                <a:solidFill>
                  <a:srgbClr val="3F2A56"/>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Main Headline</a:t>
            </a:r>
          </a:p>
        </p:txBody>
      </p:sp>
      <p:sp>
        <p:nvSpPr>
          <p:cNvPr id="15" name="Text Placeholder 6"/>
          <p:cNvSpPr>
            <a:spLocks noGrp="1"/>
          </p:cNvSpPr>
          <p:nvPr>
            <p:ph type="body" sz="quarter" idx="12" hasCustomPrompt="1"/>
          </p:nvPr>
        </p:nvSpPr>
        <p:spPr>
          <a:xfrm>
            <a:off x="514345" y="2774483"/>
            <a:ext cx="2641524" cy="430400"/>
          </a:xfrm>
          <a:prstGeom prst="rect">
            <a:avLst/>
          </a:prstGeom>
        </p:spPr>
        <p:txBody>
          <a:bodyPr vert="horz"/>
          <a:lstStyle>
            <a:lvl1pPr marL="0" indent="0">
              <a:buNone/>
              <a:defRPr sz="2500" b="1" i="0" baseline="0">
                <a:solidFill>
                  <a:schemeClr val="bg1"/>
                </a:solidFill>
              </a:defRPr>
            </a:lvl1pPr>
          </a:lstStyle>
          <a:p>
            <a:pPr lvl="0"/>
            <a:r>
              <a:rPr lang="en-GB"/>
              <a:t>Point one.</a:t>
            </a:r>
          </a:p>
        </p:txBody>
      </p:sp>
      <p:sp>
        <p:nvSpPr>
          <p:cNvPr id="17" name="Text Placeholder 6"/>
          <p:cNvSpPr>
            <a:spLocks noGrp="1"/>
          </p:cNvSpPr>
          <p:nvPr>
            <p:ph type="body" sz="quarter" idx="13"/>
          </p:nvPr>
        </p:nvSpPr>
        <p:spPr>
          <a:xfrm>
            <a:off x="514345" y="3145948"/>
            <a:ext cx="2641524" cy="1338926"/>
          </a:xfrm>
          <a:prstGeom prst="rect">
            <a:avLst/>
          </a:prstGeom>
        </p:spPr>
        <p:txBody>
          <a:bodyPr vert="horz"/>
          <a:lstStyle>
            <a:lvl1pPr marL="0" indent="0">
              <a:buNone/>
              <a:defRPr sz="1600">
                <a:solidFill>
                  <a:schemeClr val="bg1"/>
                </a:solidFill>
              </a:defRPr>
            </a:lvl1pPr>
          </a:lstStyle>
          <a:p>
            <a:pPr lvl="0"/>
            <a:r>
              <a:rPr lang="en-GB"/>
              <a:t>Click to edit Master text styles</a:t>
            </a:r>
          </a:p>
        </p:txBody>
      </p:sp>
      <p:sp>
        <p:nvSpPr>
          <p:cNvPr id="18" name="Text Placeholder 6"/>
          <p:cNvSpPr>
            <a:spLocks noGrp="1"/>
          </p:cNvSpPr>
          <p:nvPr>
            <p:ph type="body" sz="quarter" idx="14" hasCustomPrompt="1"/>
          </p:nvPr>
        </p:nvSpPr>
        <p:spPr>
          <a:xfrm>
            <a:off x="3424825" y="3993873"/>
            <a:ext cx="2641524" cy="430400"/>
          </a:xfrm>
          <a:prstGeom prst="rect">
            <a:avLst/>
          </a:prstGeom>
        </p:spPr>
        <p:txBody>
          <a:bodyPr vert="horz"/>
          <a:lstStyle>
            <a:lvl1pPr marL="0" indent="0">
              <a:buNone/>
              <a:defRPr sz="2500" b="1" i="0">
                <a:solidFill>
                  <a:schemeClr val="bg1"/>
                </a:solidFill>
              </a:defRPr>
            </a:lvl1pPr>
          </a:lstStyle>
          <a:p>
            <a:pPr lvl="0"/>
            <a:r>
              <a:rPr lang="en-GB"/>
              <a:t>Point two.</a:t>
            </a:r>
          </a:p>
        </p:txBody>
      </p:sp>
      <p:sp>
        <p:nvSpPr>
          <p:cNvPr id="19" name="Text Placeholder 6"/>
          <p:cNvSpPr>
            <a:spLocks noGrp="1"/>
          </p:cNvSpPr>
          <p:nvPr>
            <p:ph type="body" sz="quarter" idx="15"/>
          </p:nvPr>
        </p:nvSpPr>
        <p:spPr>
          <a:xfrm>
            <a:off x="3424825" y="4365338"/>
            <a:ext cx="2641524" cy="1338926"/>
          </a:xfrm>
          <a:prstGeom prst="rect">
            <a:avLst/>
          </a:prstGeom>
        </p:spPr>
        <p:txBody>
          <a:bodyPr vert="horz"/>
          <a:lstStyle>
            <a:lvl1pPr marL="0" indent="0">
              <a:buNone/>
              <a:defRPr sz="1600">
                <a:solidFill>
                  <a:schemeClr val="bg1"/>
                </a:solidFill>
              </a:defRPr>
            </a:lvl1pPr>
          </a:lstStyle>
          <a:p>
            <a:pPr lvl="0"/>
            <a:r>
              <a:rPr lang="en-GB"/>
              <a:t>Click to edit Master text styles</a:t>
            </a:r>
          </a:p>
        </p:txBody>
      </p:sp>
      <p:sp>
        <p:nvSpPr>
          <p:cNvPr id="20" name="Text Placeholder 6"/>
          <p:cNvSpPr>
            <a:spLocks noGrp="1"/>
          </p:cNvSpPr>
          <p:nvPr>
            <p:ph type="body" sz="quarter" idx="16" hasCustomPrompt="1"/>
          </p:nvPr>
        </p:nvSpPr>
        <p:spPr>
          <a:xfrm>
            <a:off x="5698875" y="1957397"/>
            <a:ext cx="2641524" cy="430400"/>
          </a:xfrm>
          <a:prstGeom prst="rect">
            <a:avLst/>
          </a:prstGeom>
        </p:spPr>
        <p:txBody>
          <a:bodyPr vert="horz"/>
          <a:lstStyle>
            <a:lvl1pPr marL="0" indent="0">
              <a:buNone/>
              <a:defRPr sz="2500" b="1" i="0">
                <a:solidFill>
                  <a:schemeClr val="bg1"/>
                </a:solidFill>
              </a:defRPr>
            </a:lvl1pPr>
          </a:lstStyle>
          <a:p>
            <a:pPr lvl="0"/>
            <a:r>
              <a:rPr lang="en-GB"/>
              <a:t>Point three.</a:t>
            </a:r>
          </a:p>
        </p:txBody>
      </p:sp>
      <p:sp>
        <p:nvSpPr>
          <p:cNvPr id="21" name="Text Placeholder 6"/>
          <p:cNvSpPr>
            <a:spLocks noGrp="1"/>
          </p:cNvSpPr>
          <p:nvPr>
            <p:ph type="body" sz="quarter" idx="17"/>
          </p:nvPr>
        </p:nvSpPr>
        <p:spPr>
          <a:xfrm>
            <a:off x="5698875" y="2328862"/>
            <a:ext cx="2641524" cy="1338926"/>
          </a:xfrm>
          <a:prstGeom prst="rect">
            <a:avLst/>
          </a:prstGeom>
        </p:spPr>
        <p:txBody>
          <a:bodyPr vert="horz"/>
          <a:lstStyle>
            <a:lvl1pPr marL="0" indent="0">
              <a:buNone/>
              <a:defRPr sz="1600">
                <a:solidFill>
                  <a:schemeClr val="bg1"/>
                </a:solidFill>
              </a:defRPr>
            </a:lvl1pPr>
          </a:lstStyle>
          <a:p>
            <a:pPr lvl="0"/>
            <a:r>
              <a:rPr lang="en-GB"/>
              <a:t>Click to edit Master text styles</a:t>
            </a:r>
          </a:p>
        </p:txBody>
      </p:sp>
    </p:spTree>
    <p:extLst>
      <p:ext uri="{BB962C8B-B14F-4D97-AF65-F5344CB8AC3E}">
        <p14:creationId xmlns:p14="http://schemas.microsoft.com/office/powerpoint/2010/main" val="278019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ighlight-Blue-Editable">
    <p:spTree>
      <p:nvGrpSpPr>
        <p:cNvPr id="1" name=""/>
        <p:cNvGrpSpPr/>
        <p:nvPr/>
      </p:nvGrpSpPr>
      <p:grpSpPr>
        <a:xfrm>
          <a:off x="0" y="0"/>
          <a:ext cx="0" cy="0"/>
          <a:chOff x="0" y="0"/>
          <a:chExt cx="0" cy="0"/>
        </a:xfrm>
      </p:grpSpPr>
      <p:sp>
        <p:nvSpPr>
          <p:cNvPr id="9" name="Text Placeholder 13"/>
          <p:cNvSpPr>
            <a:spLocks noGrp="1"/>
          </p:cNvSpPr>
          <p:nvPr>
            <p:ph type="body" sz="quarter" idx="14" hasCustomPrompt="1"/>
          </p:nvPr>
        </p:nvSpPr>
        <p:spPr>
          <a:xfrm>
            <a:off x="430881" y="1438656"/>
            <a:ext cx="7404967" cy="1997808"/>
          </a:xfrm>
          <a:prstGeom prst="rect">
            <a:avLst/>
          </a:prstGeom>
        </p:spPr>
        <p:txBody>
          <a:bodyPr vert="horz"/>
          <a:lstStyle>
            <a:lvl1pPr marL="0" indent="0">
              <a:lnSpc>
                <a:spcPts val="3060"/>
              </a:lnSpc>
              <a:spcBef>
                <a:spcPts val="0"/>
              </a:spcBef>
              <a:buNone/>
              <a:defRPr sz="2800" b="0" i="0" kern="1200" spc="-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a:t>
            </a:r>
            <a:r>
              <a:rPr lang="en-GB" err="1"/>
              <a:t>Sed</a:t>
            </a:r>
            <a:r>
              <a:rPr lang="en-GB"/>
              <a:t> id </a:t>
            </a:r>
            <a:r>
              <a:rPr lang="en-GB" err="1"/>
              <a:t>massa</a:t>
            </a:r>
            <a:r>
              <a:rPr lang="en-GB"/>
              <a:t> </a:t>
            </a:r>
            <a:r>
              <a:rPr lang="en-GB" err="1"/>
              <a:t>quis</a:t>
            </a:r>
            <a:r>
              <a:rPr lang="en-GB"/>
              <a:t> </a:t>
            </a:r>
            <a:r>
              <a:rPr lang="en-GB" err="1"/>
              <a:t>leo</a:t>
            </a:r>
            <a:r>
              <a:rPr lang="en-GB"/>
              <a:t> </a:t>
            </a:r>
            <a:r>
              <a:rPr lang="en-GB" err="1"/>
              <a:t>suscipit</a:t>
            </a:r>
            <a:r>
              <a:rPr lang="en-GB"/>
              <a:t> </a:t>
            </a:r>
            <a:r>
              <a:rPr lang="en-GB" err="1"/>
              <a:t>lobortis</a:t>
            </a:r>
            <a:r>
              <a:rPr lang="en-GB"/>
              <a:t> </a:t>
            </a:r>
            <a:r>
              <a:rPr lang="en-GB" err="1"/>
              <a:t>nam</a:t>
            </a:r>
            <a:r>
              <a:rPr lang="en-GB"/>
              <a:t> </a:t>
            </a:r>
            <a:r>
              <a:rPr lang="en-GB" err="1"/>
              <a:t>mollis</a:t>
            </a:r>
            <a:r>
              <a:rPr lang="en-GB"/>
              <a:t> </a:t>
            </a:r>
            <a:r>
              <a:rPr lang="en-GB" err="1"/>
              <a:t>lacinia</a:t>
            </a:r>
            <a:r>
              <a:rPr lang="en-GB"/>
              <a:t> magna at. </a:t>
            </a:r>
            <a:r>
              <a:rPr lang="en-GB" err="1"/>
              <a:t>Ullamcorper</a:t>
            </a:r>
            <a:r>
              <a:rPr lang="en-GB"/>
              <a:t> </a:t>
            </a:r>
            <a:r>
              <a:rPr lang="en-GB" err="1"/>
              <a:t>nulla</a:t>
            </a:r>
            <a:r>
              <a:rPr lang="en-GB"/>
              <a:t> </a:t>
            </a:r>
            <a:r>
              <a:rPr lang="en-GB" err="1"/>
              <a:t>luctus</a:t>
            </a:r>
            <a:r>
              <a:rPr lang="en-GB"/>
              <a:t> </a:t>
            </a:r>
            <a:r>
              <a:rPr lang="en-GB" err="1"/>
              <a:t>augue</a:t>
            </a:r>
            <a:r>
              <a:rPr lang="en-GB"/>
              <a:t> </a:t>
            </a:r>
            <a:r>
              <a:rPr lang="en-GB" err="1"/>
              <a:t>blandit</a:t>
            </a:r>
            <a:r>
              <a:rPr lang="en-GB"/>
              <a:t> mi </a:t>
            </a:r>
            <a:r>
              <a:rPr lang="en-GB" err="1"/>
              <a:t>sodales</a:t>
            </a:r>
            <a:r>
              <a:rPr lang="en-GB"/>
              <a:t>, </a:t>
            </a:r>
            <a:r>
              <a:rPr lang="en-GB" err="1"/>
              <a:t>vel</a:t>
            </a:r>
            <a:r>
              <a:rPr lang="en-GB"/>
              <a:t> </a:t>
            </a:r>
            <a:r>
              <a:rPr lang="en-GB" err="1"/>
              <a:t>bibendum</a:t>
            </a:r>
            <a:r>
              <a:rPr lang="en-GB"/>
              <a:t> </a:t>
            </a:r>
            <a:r>
              <a:rPr lang="en-GB" err="1"/>
              <a:t>massa</a:t>
            </a:r>
            <a:r>
              <a:rPr lang="en-GB"/>
              <a:t> </a:t>
            </a:r>
            <a:r>
              <a:rPr lang="en-GB" err="1"/>
              <a:t>porta</a:t>
            </a:r>
            <a:r>
              <a:rPr lang="en-GB"/>
              <a:t>. Nam </a:t>
            </a:r>
            <a:r>
              <a:rPr lang="en-GB" err="1"/>
              <a:t>pellentesque</a:t>
            </a:r>
            <a:r>
              <a:rPr lang="en-GB"/>
              <a:t> </a:t>
            </a:r>
            <a:r>
              <a:rPr lang="en-GB" err="1"/>
              <a:t>lacinia</a:t>
            </a:r>
            <a:r>
              <a:rPr lang="en-GB"/>
              <a:t> </a:t>
            </a:r>
            <a:r>
              <a:rPr lang="en-GB" err="1"/>
              <a:t>est</a:t>
            </a:r>
            <a:r>
              <a:rPr lang="en-GB"/>
              <a:t> id </a:t>
            </a:r>
            <a:r>
              <a:rPr lang="en-GB" err="1"/>
              <a:t>luctus</a:t>
            </a:r>
            <a:r>
              <a:rPr lang="en-GB"/>
              <a:t> </a:t>
            </a:r>
            <a:r>
              <a:rPr lang="en-GB" err="1"/>
              <a:t>mauris</a:t>
            </a:r>
            <a:r>
              <a:rPr lang="en-GB"/>
              <a:t>.”</a:t>
            </a:r>
          </a:p>
        </p:txBody>
      </p:sp>
      <p:sp>
        <p:nvSpPr>
          <p:cNvPr id="10" name="Text Placeholder 13"/>
          <p:cNvSpPr>
            <a:spLocks noGrp="1"/>
          </p:cNvSpPr>
          <p:nvPr>
            <p:ph type="body" sz="quarter" idx="15" hasCustomPrompt="1"/>
          </p:nvPr>
        </p:nvSpPr>
        <p:spPr>
          <a:xfrm>
            <a:off x="430882" y="3511174"/>
            <a:ext cx="7404966" cy="373529"/>
          </a:xfrm>
          <a:prstGeom prst="rect">
            <a:avLst/>
          </a:prstGeom>
        </p:spPr>
        <p:txBody>
          <a:bodyPr vert="horz"/>
          <a:lstStyle>
            <a:lvl1pPr marL="0" indent="0">
              <a:buNone/>
              <a:defRPr sz="1600" b="0" i="0" kern="1200" spc="1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Source</a:t>
            </a:r>
          </a:p>
        </p:txBody>
      </p:sp>
      <p:sp>
        <p:nvSpPr>
          <p:cNvPr id="7" name="Picture Placeholder 7"/>
          <p:cNvSpPr>
            <a:spLocks noGrp="1" noChangeAspect="1"/>
          </p:cNvSpPr>
          <p:nvPr>
            <p:ph type="pic" sz="quarter" idx="13" hasCustomPrompt="1"/>
          </p:nvPr>
        </p:nvSpPr>
        <p:spPr>
          <a:xfrm>
            <a:off x="7617867" y="4604383"/>
            <a:ext cx="1692722" cy="1691974"/>
          </a:xfrm>
          <a:prstGeom prst="ellipse">
            <a:avLst/>
          </a:prstGeom>
          <a:noFill/>
          <a:ln>
            <a:noFill/>
          </a:ln>
        </p:spPr>
        <p:txBody>
          <a:bodyPr vert="horz"/>
          <a:lstStyle>
            <a:lvl1pPr marL="0" indent="0">
              <a:buNone/>
              <a:defRPr sz="1200">
                <a:solidFill>
                  <a:schemeClr val="bg1"/>
                </a:solidFill>
              </a:defRPr>
            </a:lvl1pPr>
          </a:lstStyle>
          <a:p>
            <a:pPr lvl="0"/>
            <a:r>
              <a:rPr lang="en-US" noProof="0"/>
              <a:t>Insert Icon</a:t>
            </a:r>
          </a:p>
        </p:txBody>
      </p:sp>
      <p:sp>
        <p:nvSpPr>
          <p:cNvPr id="6" name="Picture Placeholder 7"/>
          <p:cNvSpPr>
            <a:spLocks noGrp="1" noChangeAspect="1"/>
          </p:cNvSpPr>
          <p:nvPr>
            <p:ph type="pic" sz="quarter" idx="12" hasCustomPrompt="1"/>
          </p:nvPr>
        </p:nvSpPr>
        <p:spPr>
          <a:xfrm>
            <a:off x="5993761" y="4604383"/>
            <a:ext cx="1692722" cy="1691974"/>
          </a:xfrm>
          <a:prstGeom prst="ellipse">
            <a:avLst/>
          </a:prstGeom>
          <a:noFill/>
          <a:ln>
            <a:noFill/>
          </a:ln>
        </p:spPr>
        <p:txBody>
          <a:bodyPr vert="horz"/>
          <a:lstStyle>
            <a:lvl1pPr marL="0" indent="0">
              <a:buNone/>
              <a:defRPr sz="1200">
                <a:solidFill>
                  <a:schemeClr val="bg1"/>
                </a:solidFill>
              </a:defRPr>
            </a:lvl1pPr>
          </a:lstStyle>
          <a:p>
            <a:pPr lvl="0"/>
            <a:r>
              <a:rPr lang="en-US" noProof="0"/>
              <a:t>Insert Icon</a:t>
            </a:r>
          </a:p>
        </p:txBody>
      </p:sp>
      <p:sp>
        <p:nvSpPr>
          <p:cNvPr id="8" name="Picture Placeholder 7"/>
          <p:cNvSpPr>
            <a:spLocks noGrp="1" noChangeAspect="1"/>
          </p:cNvSpPr>
          <p:nvPr>
            <p:ph type="pic" sz="quarter" idx="10" hasCustomPrompt="1"/>
          </p:nvPr>
        </p:nvSpPr>
        <p:spPr>
          <a:xfrm>
            <a:off x="4354714" y="4604383"/>
            <a:ext cx="1692722" cy="1691974"/>
          </a:xfrm>
          <a:prstGeom prst="ellipse">
            <a:avLst/>
          </a:prstGeom>
          <a:noFill/>
          <a:ln>
            <a:noFill/>
          </a:ln>
        </p:spPr>
        <p:txBody>
          <a:bodyPr vert="horz"/>
          <a:lstStyle>
            <a:lvl1pPr marL="0" marR="0" indent="0" algn="l" defTabSz="457200" rtl="0" eaLnBrk="1" fontAlgn="base" latinLnBrk="0" hangingPunct="1">
              <a:lnSpc>
                <a:spcPct val="100000"/>
              </a:lnSpc>
              <a:spcBef>
                <a:spcPct val="20000"/>
              </a:spcBef>
              <a:spcAft>
                <a:spcPct val="0"/>
              </a:spcAft>
              <a:buClrTx/>
              <a:buSzTx/>
              <a:buFont typeface="Arial" charset="0"/>
              <a:buNone/>
              <a:tabLst/>
              <a:defRPr sz="1200">
                <a:solidFill>
                  <a:schemeClr val="bg1"/>
                </a:solidFill>
              </a:defRPr>
            </a:lvl1p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lang="en-GB" noProof="0"/>
              <a:t>Insert Icon</a:t>
            </a:r>
            <a:endParaRPr lang="en-US" noProof="0"/>
          </a:p>
        </p:txBody>
      </p:sp>
    </p:spTree>
    <p:extLst>
      <p:ext uri="{BB962C8B-B14F-4D97-AF65-F5344CB8AC3E}">
        <p14:creationId xmlns:p14="http://schemas.microsoft.com/office/powerpoint/2010/main" val="156426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Purple-Editable">
    <p:spTree>
      <p:nvGrpSpPr>
        <p:cNvPr id="1" name=""/>
        <p:cNvGrpSpPr/>
        <p:nvPr/>
      </p:nvGrpSpPr>
      <p:grpSpPr>
        <a:xfrm>
          <a:off x="0" y="0"/>
          <a:ext cx="0" cy="0"/>
          <a:chOff x="0" y="0"/>
          <a:chExt cx="0" cy="0"/>
        </a:xfrm>
      </p:grpSpPr>
      <p:sp>
        <p:nvSpPr>
          <p:cNvPr id="8" name="Picture Placeholder 7"/>
          <p:cNvSpPr>
            <a:spLocks noGrp="1" noChangeAspect="1"/>
          </p:cNvSpPr>
          <p:nvPr>
            <p:ph type="pic" sz="quarter" idx="10" hasCustomPrompt="1"/>
          </p:nvPr>
        </p:nvSpPr>
        <p:spPr>
          <a:xfrm>
            <a:off x="4085759" y="1792940"/>
            <a:ext cx="4574028" cy="4572000"/>
          </a:xfrm>
          <a:prstGeom prst="ellipse">
            <a:avLst/>
          </a:prstGeom>
        </p:spPr>
        <p:txBody>
          <a:bodyPr vert="horz"/>
          <a:lstStyle>
            <a:lvl1pPr marL="0" indent="0">
              <a:buNone/>
              <a:defRPr sz="1800" baseline="0">
                <a:solidFill>
                  <a:schemeClr val="bg1"/>
                </a:solidFill>
              </a:defRPr>
            </a:lvl1pPr>
          </a:lstStyle>
          <a:p>
            <a:pPr lvl="0"/>
            <a:r>
              <a:rPr lang="en-US" noProof="0"/>
              <a:t>Insert Image</a:t>
            </a:r>
          </a:p>
        </p:txBody>
      </p:sp>
      <p:sp>
        <p:nvSpPr>
          <p:cNvPr id="14" name="Text Placeholder 13"/>
          <p:cNvSpPr>
            <a:spLocks noGrp="1"/>
          </p:cNvSpPr>
          <p:nvPr>
            <p:ph type="body" sz="quarter" idx="11" hasCustomPrompt="1"/>
          </p:nvPr>
        </p:nvSpPr>
        <p:spPr>
          <a:xfrm>
            <a:off x="415940" y="1050179"/>
            <a:ext cx="7404966" cy="673100"/>
          </a:xfrm>
          <a:prstGeom prst="rect">
            <a:avLst/>
          </a:prstGeom>
        </p:spPr>
        <p:txBody>
          <a:bodyPr vert="horz"/>
          <a:lstStyle>
            <a:lvl1pPr marL="0" indent="0">
              <a:buNone/>
              <a:defRPr sz="3500" b="1" i="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Main Headline</a:t>
            </a:r>
          </a:p>
        </p:txBody>
      </p:sp>
    </p:spTree>
    <p:extLst>
      <p:ext uri="{BB962C8B-B14F-4D97-AF65-F5344CB8AC3E}">
        <p14:creationId xmlns:p14="http://schemas.microsoft.com/office/powerpoint/2010/main" val="7538814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FSS_Title_Blu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9"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218" name="Picture 1" descr="FSS_Divider_Gree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4" descr="FSS_Title_Gree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0"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3" descr="FSS_Copy_Purpl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FSS_Image_Purp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46252625"/>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098" name="Picture 1" descr="FSS_Copy_Green.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2"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122" name="Picture 1" descr="FSS_Image_Purpl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146" name="Picture 3" descr="FSS_Image_Purpl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7"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FSS_Highlight_Blu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194" name="Picture 2" descr="FSS_Divider_Purpl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C183D7F6-B498-43B3-948B-1728B52AA6E4}">
                <adec:decorative xmlns:adec="http://schemas.microsoft.com/office/drawing/2017/decorative" val="0"/>
              </a:ext>
            </a:extLst>
          </p:cNvPr>
          <p:cNvSpPr>
            <a:spLocks noGrp="1"/>
          </p:cNvSpPr>
          <p:nvPr>
            <p:ph type="title" idx="4294967295"/>
          </p:nvPr>
        </p:nvSpPr>
        <p:spPr>
          <a:xfrm>
            <a:off x="430882" y="3546611"/>
            <a:ext cx="8465983" cy="56029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US" sz="3700" b="0" i="0" u="none" strike="noStrike" kern="1200" cap="none" spc="0" normalizeH="0" baseline="0" noProof="0">
                <a:ln>
                  <a:noFill/>
                </a:ln>
                <a:solidFill>
                  <a:schemeClr val="bg1"/>
                </a:solidFill>
                <a:effectLst/>
                <a:uLnTx/>
                <a:uFillTx/>
                <a:latin typeface="+mn-lt"/>
                <a:ea typeface="ＭＳ Ｐゴシック" charset="0"/>
                <a:cs typeface="ＭＳ Ｐゴシック" charset="0"/>
              </a:rPr>
              <a:t>Official Control Charge Rates 2024-25</a:t>
            </a:r>
          </a:p>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endParaRPr kumimoji="0" lang="en-US" sz="3700" b="0" i="0" u="none" strike="noStrike" kern="1200" cap="none" spc="0" normalizeH="0" baseline="0" noProof="0">
              <a:ln>
                <a:noFill/>
              </a:ln>
              <a:solidFill>
                <a:schemeClr val="bg1"/>
              </a:solidFill>
              <a:effectLst/>
              <a:uLnTx/>
              <a:uFillTx/>
              <a:latin typeface="+mn-lt"/>
              <a:ea typeface="ＭＳ Ｐゴシック" charset="0"/>
              <a:cs typeface="ＭＳ Ｐゴシック" charset="0"/>
            </a:endParaRPr>
          </a:p>
        </p:txBody>
      </p:sp>
      <p:sp>
        <p:nvSpPr>
          <p:cNvPr id="4" name="Text Placeholder 3"/>
          <p:cNvSpPr>
            <a:spLocks noGrp="1"/>
          </p:cNvSpPr>
          <p:nvPr>
            <p:ph type="body" sz="quarter" idx="15"/>
          </p:nvPr>
        </p:nvSpPr>
        <p:spPr>
          <a:xfrm>
            <a:off x="528537" y="4654134"/>
            <a:ext cx="7404966" cy="373529"/>
          </a:xfrm>
        </p:spPr>
        <p:txBody>
          <a:bodyPr/>
          <a:lstStyle/>
          <a:p>
            <a:r>
              <a:rPr lang="en-US"/>
              <a:t>March 2024</a:t>
            </a:r>
          </a:p>
        </p:txBody>
      </p:sp>
      <p:pic>
        <p:nvPicPr>
          <p:cNvPr id="14" name="Picture Placeholder 13">
            <a:extLst>
              <a:ext uri="{C183D7F6-B498-43B3-948B-1728B52AA6E4}">
                <adec:decorative xmlns:adec="http://schemas.microsoft.com/office/drawing/2017/decorative" val="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a:xfrm>
            <a:off x="4065834" y="500541"/>
            <a:ext cx="1692722" cy="1691974"/>
          </a:xfrm>
        </p:spPr>
      </p:pic>
      <p:pic>
        <p:nvPicPr>
          <p:cNvPr id="18" name="Picture Placeholder 17">
            <a:extLst>
              <a:ext uri="{C183D7F6-B498-43B3-948B-1728B52AA6E4}">
                <adec:decorative xmlns:adec="http://schemas.microsoft.com/office/drawing/2017/decorative" val="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a:xfrm>
            <a:off x="7451278" y="500541"/>
            <a:ext cx="1692722" cy="1691974"/>
          </a:xfrm>
        </p:spPr>
      </p:pic>
      <p:pic>
        <p:nvPicPr>
          <p:cNvPr id="20" name="Picture Placeholder 19">
            <a:extLst>
              <a:ext uri="{C183D7F6-B498-43B3-948B-1728B52AA6E4}">
                <adec:decorative xmlns:adec="http://schemas.microsoft.com/office/drawing/2017/decorative" val="1"/>
              </a:ext>
            </a:extLst>
          </p:cNvPr>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a:stretch>
            <a:fillRect/>
          </a:stretch>
        </p:blipFill>
        <p:spPr>
          <a:xfrm>
            <a:off x="5758556" y="500541"/>
            <a:ext cx="1692722" cy="1691974"/>
          </a:xfrm>
        </p:spPr>
      </p:pic>
    </p:spTree>
    <p:extLst>
      <p:ext uri="{BB962C8B-B14F-4D97-AF65-F5344CB8AC3E}">
        <p14:creationId xmlns:p14="http://schemas.microsoft.com/office/powerpoint/2010/main" val="952369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15940" y="1050179"/>
            <a:ext cx="6359884"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Hours</a:t>
            </a:r>
          </a:p>
        </p:txBody>
      </p:sp>
      <p:sp>
        <p:nvSpPr>
          <p:cNvPr id="4" name="Rectangle 3">
            <a:extLst>
              <a:ext uri="{FF2B5EF4-FFF2-40B4-BE49-F238E27FC236}">
                <a16:creationId xmlns:a16="http://schemas.microsoft.com/office/drawing/2014/main" id="{0E5CF9EA-C8DE-5B3D-6D88-19D364ED2044}"/>
              </a:ext>
            </a:extLst>
          </p:cNvPr>
          <p:cNvSpPr/>
          <p:nvPr/>
        </p:nvSpPr>
        <p:spPr>
          <a:xfrm>
            <a:off x="655306" y="3762966"/>
            <a:ext cx="7492154" cy="176636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GB">
                <a:solidFill>
                  <a:schemeClr val="tx2"/>
                </a:solidFill>
              </a:rPr>
              <a:t>The decrease in the </a:t>
            </a:r>
            <a:r>
              <a:rPr lang="en-GB" err="1">
                <a:solidFill>
                  <a:schemeClr val="tx2"/>
                </a:solidFill>
              </a:rPr>
              <a:t>MHI</a:t>
            </a:r>
            <a:r>
              <a:rPr lang="en-GB">
                <a:solidFill>
                  <a:schemeClr val="tx2"/>
                </a:solidFill>
              </a:rPr>
              <a:t> hours (4,212) due to reduced requirement from establishments</a:t>
            </a:r>
          </a:p>
          <a:p>
            <a:pPr marL="285750" indent="-285750">
              <a:buFont typeface="Arial" panose="020B0604020202020204" pitchFamily="34" charset="0"/>
              <a:buChar char="•"/>
            </a:pPr>
            <a:r>
              <a:rPr lang="en-GB">
                <a:solidFill>
                  <a:schemeClr val="tx2"/>
                </a:solidFill>
              </a:rPr>
              <a:t>There has been a slight increase in OV hours (477)</a:t>
            </a:r>
            <a:endParaRPr lang="en-GB">
              <a:solidFill>
                <a:schemeClr val="tx2"/>
              </a:solidFill>
              <a:highlight>
                <a:srgbClr val="FFFF00"/>
              </a:highlight>
            </a:endParaRPr>
          </a:p>
        </p:txBody>
      </p:sp>
      <p:graphicFrame>
        <p:nvGraphicFramePr>
          <p:cNvPr id="5" name="Table 4">
            <a:extLst>
              <a:ext uri="{FF2B5EF4-FFF2-40B4-BE49-F238E27FC236}">
                <a16:creationId xmlns:a16="http://schemas.microsoft.com/office/drawing/2014/main" id="{F7E03F23-1D08-A0AC-5A20-CA248E0BAF08}"/>
              </a:ext>
            </a:extLst>
          </p:cNvPr>
          <p:cNvGraphicFramePr>
            <a:graphicFrameLocks noGrp="1"/>
          </p:cNvGraphicFramePr>
          <p:nvPr>
            <p:extLst>
              <p:ext uri="{D42A27DB-BD31-4B8C-83A1-F6EECF244321}">
                <p14:modId xmlns:p14="http://schemas.microsoft.com/office/powerpoint/2010/main" val="1475178092"/>
              </p:ext>
            </p:extLst>
          </p:nvPr>
        </p:nvGraphicFramePr>
        <p:xfrm>
          <a:off x="1085316" y="2219417"/>
          <a:ext cx="6096000" cy="11074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3764827669"/>
                    </a:ext>
                  </a:extLst>
                </a:gridCol>
                <a:gridCol w="1219200">
                  <a:extLst>
                    <a:ext uri="{9D8B030D-6E8A-4147-A177-3AD203B41FA5}">
                      <a16:colId xmlns:a16="http://schemas.microsoft.com/office/drawing/2014/main" val="51182853"/>
                    </a:ext>
                  </a:extLst>
                </a:gridCol>
                <a:gridCol w="1219200">
                  <a:extLst>
                    <a:ext uri="{9D8B030D-6E8A-4147-A177-3AD203B41FA5}">
                      <a16:colId xmlns:a16="http://schemas.microsoft.com/office/drawing/2014/main" val="1711965785"/>
                    </a:ext>
                  </a:extLst>
                </a:gridCol>
                <a:gridCol w="1219200">
                  <a:extLst>
                    <a:ext uri="{9D8B030D-6E8A-4147-A177-3AD203B41FA5}">
                      <a16:colId xmlns:a16="http://schemas.microsoft.com/office/drawing/2014/main" val="2597467942"/>
                    </a:ext>
                  </a:extLst>
                </a:gridCol>
                <a:gridCol w="1219200">
                  <a:extLst>
                    <a:ext uri="{9D8B030D-6E8A-4147-A177-3AD203B41FA5}">
                      <a16:colId xmlns:a16="http://schemas.microsoft.com/office/drawing/2014/main" val="2048199598"/>
                    </a:ext>
                  </a:extLst>
                </a:gridCol>
              </a:tblGrid>
              <a:tr h="164635">
                <a:tc>
                  <a:txBody>
                    <a:bodyPr/>
                    <a:lstStyle/>
                    <a:p>
                      <a:endParaRPr lang="en-GB"/>
                    </a:p>
                  </a:txBody>
                  <a:tcPr/>
                </a:tc>
                <a:tc>
                  <a:txBody>
                    <a:bodyPr/>
                    <a:lstStyle/>
                    <a:p>
                      <a:pPr marL="0" algn="ctr" defTabSz="457200" rtl="0" eaLnBrk="1" fontAlgn="ctr" latinLnBrk="0" hangingPunct="1"/>
                      <a:r>
                        <a:rPr lang="en-GB" sz="1400" b="1" kern="1200">
                          <a:solidFill>
                            <a:schemeClr val="lt1"/>
                          </a:solidFill>
                          <a:latin typeface="+mn-lt"/>
                          <a:ea typeface="+mn-ea"/>
                          <a:cs typeface="+mn-cs"/>
                        </a:rPr>
                        <a:t>2022-23</a:t>
                      </a:r>
                    </a:p>
                  </a:txBody>
                  <a:tcPr marL="0" marR="0" marT="0" marB="0" anchor="ctr"/>
                </a:tc>
                <a:tc>
                  <a:txBody>
                    <a:bodyPr/>
                    <a:lstStyle/>
                    <a:p>
                      <a:pPr marL="0" algn="ctr" defTabSz="457200" rtl="0" eaLnBrk="1" fontAlgn="ctr" latinLnBrk="0" hangingPunct="1"/>
                      <a:r>
                        <a:rPr lang="en-GB" sz="1400" b="1" kern="1200">
                          <a:solidFill>
                            <a:schemeClr val="lt1"/>
                          </a:solidFill>
                          <a:latin typeface="+mn-lt"/>
                          <a:ea typeface="+mn-ea"/>
                          <a:cs typeface="+mn-cs"/>
                        </a:rPr>
                        <a:t>2023-24</a:t>
                      </a:r>
                    </a:p>
                  </a:txBody>
                  <a:tcPr marL="0" marR="0" marT="0" marB="0" anchor="ctr"/>
                </a:tc>
                <a:tc>
                  <a:txBody>
                    <a:bodyPr/>
                    <a:lstStyle/>
                    <a:p>
                      <a:pPr marL="0" algn="ctr" defTabSz="457200" rtl="0" eaLnBrk="1" fontAlgn="ctr" latinLnBrk="0" hangingPunct="1"/>
                      <a:r>
                        <a:rPr lang="en-GB" sz="1400" b="1" kern="1200">
                          <a:solidFill>
                            <a:schemeClr val="lt1"/>
                          </a:solidFill>
                          <a:latin typeface="+mn-lt"/>
                          <a:ea typeface="+mn-ea"/>
                          <a:cs typeface="+mn-cs"/>
                        </a:rPr>
                        <a:t>Variance</a:t>
                      </a:r>
                    </a:p>
                  </a:txBody>
                  <a:tcPr marL="0" marR="0" marT="0" marB="0" anchor="ctr"/>
                </a:tc>
                <a:tc>
                  <a:txBody>
                    <a:bodyPr/>
                    <a:lstStyle/>
                    <a:p>
                      <a:pPr algn="ctr"/>
                      <a:r>
                        <a:rPr lang="en-GB" sz="1400"/>
                        <a:t>%</a:t>
                      </a:r>
                    </a:p>
                  </a:txBody>
                  <a:tcPr/>
                </a:tc>
                <a:extLst>
                  <a:ext uri="{0D108BD9-81ED-4DB2-BD59-A6C34878D82A}">
                    <a16:rowId xmlns:a16="http://schemas.microsoft.com/office/drawing/2014/main" val="2714510985"/>
                  </a:ext>
                </a:extLst>
              </a:tr>
              <a:tr h="370840">
                <a:tc>
                  <a:txBody>
                    <a:bodyPr/>
                    <a:lstStyle/>
                    <a:p>
                      <a:pPr algn="ctr"/>
                      <a:r>
                        <a:rPr lang="en-GB"/>
                        <a:t>MHI</a:t>
                      </a:r>
                    </a:p>
                  </a:txBody>
                  <a:tcPr/>
                </a:tc>
                <a:tc>
                  <a:txBody>
                    <a:bodyPr/>
                    <a:lstStyle/>
                    <a:p>
                      <a:pPr algn="r" fontAlgn="ctr"/>
                      <a:r>
                        <a:rPr lang="en-GB" sz="1400" b="0" i="0" u="none" strike="noStrike">
                          <a:solidFill>
                            <a:srgbClr val="000000"/>
                          </a:solidFill>
                          <a:effectLst/>
                          <a:latin typeface="Arial" panose="020B0604020202020204" pitchFamily="34" charset="0"/>
                        </a:rPr>
                        <a:t>106,977</a:t>
                      </a:r>
                    </a:p>
                  </a:txBody>
                  <a:tcPr marL="0" marR="0" marT="0" marB="0" anchor="ctr"/>
                </a:tc>
                <a:tc>
                  <a:txBody>
                    <a:bodyPr/>
                    <a:lstStyle/>
                    <a:p>
                      <a:pPr algn="r" fontAlgn="ctr"/>
                      <a:r>
                        <a:rPr lang="en-GB" sz="1400" b="0" i="0" u="none" strike="noStrike">
                          <a:solidFill>
                            <a:srgbClr val="000000"/>
                          </a:solidFill>
                          <a:effectLst/>
                          <a:latin typeface="Arial" panose="020B0604020202020204" pitchFamily="34" charset="0"/>
                        </a:rPr>
                        <a:t>102,765</a:t>
                      </a:r>
                    </a:p>
                  </a:txBody>
                  <a:tcPr marL="0" marR="0" marT="0" marB="0" anchor="ctr"/>
                </a:tc>
                <a:tc>
                  <a:txBody>
                    <a:bodyPr/>
                    <a:lstStyle/>
                    <a:p>
                      <a:pPr algn="r" fontAlgn="ctr"/>
                      <a:r>
                        <a:rPr lang="en-GB" sz="1400" b="0" i="0" u="none" strike="noStrike">
                          <a:solidFill>
                            <a:srgbClr val="000000"/>
                          </a:solidFill>
                          <a:effectLst/>
                          <a:latin typeface="Arial" panose="020B0604020202020204" pitchFamily="34" charset="0"/>
                        </a:rPr>
                        <a:t>-4,212</a:t>
                      </a:r>
                    </a:p>
                  </a:txBody>
                  <a:tcPr marL="0" marR="0" marT="0" marB="0" anchor="ctr"/>
                </a:tc>
                <a:tc>
                  <a:txBody>
                    <a:bodyPr/>
                    <a:lstStyle/>
                    <a:p>
                      <a:pPr algn="ctr" fontAlgn="ctr"/>
                      <a:r>
                        <a:rPr lang="en-GB" sz="1400" b="0" i="0" u="none" strike="noStrike">
                          <a:solidFill>
                            <a:srgbClr val="000000"/>
                          </a:solidFill>
                          <a:effectLst/>
                          <a:latin typeface="Arial" panose="020B0604020202020204" pitchFamily="34" charset="0"/>
                        </a:rPr>
                        <a:t>-3.94%</a:t>
                      </a:r>
                    </a:p>
                  </a:txBody>
                  <a:tcPr marL="0" marR="0" marT="0" marB="0" anchor="ctr"/>
                </a:tc>
                <a:extLst>
                  <a:ext uri="{0D108BD9-81ED-4DB2-BD59-A6C34878D82A}">
                    <a16:rowId xmlns:a16="http://schemas.microsoft.com/office/drawing/2014/main" val="2285205604"/>
                  </a:ext>
                </a:extLst>
              </a:tr>
              <a:tr h="370840">
                <a:tc>
                  <a:txBody>
                    <a:bodyPr/>
                    <a:lstStyle/>
                    <a:p>
                      <a:pPr algn="ctr"/>
                      <a:r>
                        <a:rPr lang="en-GB"/>
                        <a:t>OV</a:t>
                      </a:r>
                    </a:p>
                  </a:txBody>
                  <a:tcPr/>
                </a:tc>
                <a:tc>
                  <a:txBody>
                    <a:bodyPr/>
                    <a:lstStyle/>
                    <a:p>
                      <a:pPr algn="r" fontAlgn="ctr"/>
                      <a:r>
                        <a:rPr lang="en-GB" sz="1400" b="0" i="0" u="none" strike="noStrike">
                          <a:solidFill>
                            <a:srgbClr val="000000"/>
                          </a:solidFill>
                          <a:effectLst/>
                          <a:latin typeface="Arial" panose="020B0604020202020204" pitchFamily="34" charset="0"/>
                        </a:rPr>
                        <a:t>50,843</a:t>
                      </a:r>
                    </a:p>
                  </a:txBody>
                  <a:tcPr marL="0" marR="0" marT="0" marB="0" anchor="ctr"/>
                </a:tc>
                <a:tc>
                  <a:txBody>
                    <a:bodyPr/>
                    <a:lstStyle/>
                    <a:p>
                      <a:pPr algn="r" fontAlgn="ctr"/>
                      <a:r>
                        <a:rPr lang="en-GB" sz="1400" b="0" i="0" u="none" strike="noStrike">
                          <a:solidFill>
                            <a:srgbClr val="000000"/>
                          </a:solidFill>
                          <a:effectLst/>
                          <a:latin typeface="Arial" panose="020B0604020202020204" pitchFamily="34" charset="0"/>
                        </a:rPr>
                        <a:t>51,320</a:t>
                      </a:r>
                    </a:p>
                  </a:txBody>
                  <a:tcPr marL="0" marR="0" marT="0" marB="0" anchor="ctr"/>
                </a:tc>
                <a:tc>
                  <a:txBody>
                    <a:bodyPr/>
                    <a:lstStyle/>
                    <a:p>
                      <a:pPr algn="r" fontAlgn="ctr"/>
                      <a:r>
                        <a:rPr lang="en-GB" sz="1400" b="0" i="0" u="none" strike="noStrike">
                          <a:solidFill>
                            <a:srgbClr val="000000"/>
                          </a:solidFill>
                          <a:effectLst/>
                          <a:latin typeface="Arial" panose="020B0604020202020204" pitchFamily="34" charset="0"/>
                        </a:rPr>
                        <a:t>477</a:t>
                      </a:r>
                    </a:p>
                  </a:txBody>
                  <a:tcPr marL="0" marR="0" marT="0" marB="0" anchor="ctr"/>
                </a:tc>
                <a:tc>
                  <a:txBody>
                    <a:bodyPr/>
                    <a:lstStyle/>
                    <a:p>
                      <a:pPr algn="ctr" fontAlgn="ctr"/>
                      <a:r>
                        <a:rPr lang="en-GB" sz="1400" b="0" i="0" u="none" strike="noStrike">
                          <a:solidFill>
                            <a:srgbClr val="000000"/>
                          </a:solidFill>
                          <a:effectLst/>
                          <a:latin typeface="Arial" panose="020B0604020202020204" pitchFamily="34" charset="0"/>
                        </a:rPr>
                        <a:t>0.94%</a:t>
                      </a:r>
                    </a:p>
                  </a:txBody>
                  <a:tcPr marL="0" marR="0" marT="0" marB="0" anchor="ctr"/>
                </a:tc>
                <a:extLst>
                  <a:ext uri="{0D108BD9-81ED-4DB2-BD59-A6C34878D82A}">
                    <a16:rowId xmlns:a16="http://schemas.microsoft.com/office/drawing/2014/main" val="3446347042"/>
                  </a:ext>
                </a:extLst>
              </a:tr>
            </a:tbl>
          </a:graphicData>
        </a:graphic>
      </p:graphicFrame>
    </p:spTree>
    <p:extLst>
      <p:ext uri="{BB962C8B-B14F-4D97-AF65-F5344CB8AC3E}">
        <p14:creationId xmlns:p14="http://schemas.microsoft.com/office/powerpoint/2010/main" val="271910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15940" y="1050179"/>
            <a:ext cx="7813660"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Meat Official Controls Hourly Rate - FSS</a:t>
            </a:r>
          </a:p>
        </p:txBody>
      </p:sp>
      <p:sp>
        <p:nvSpPr>
          <p:cNvPr id="3" name="Text Placeholder 2"/>
          <p:cNvSpPr>
            <a:spLocks noGrp="1"/>
          </p:cNvSpPr>
          <p:nvPr>
            <p:ph type="body" sz="quarter" idx="12"/>
          </p:nvPr>
        </p:nvSpPr>
        <p:spPr>
          <a:xfrm>
            <a:off x="447318" y="1723279"/>
            <a:ext cx="7531649" cy="4838214"/>
          </a:xfrm>
        </p:spPr>
        <p:txBody>
          <a:bodyPr/>
          <a:lstStyle/>
          <a:p>
            <a:endParaRPr lang="en-GB" b="1"/>
          </a:p>
          <a:p>
            <a:endParaRPr lang="en-GB" b="1"/>
          </a:p>
          <a:p>
            <a:r>
              <a:rPr lang="en-GB" b="1"/>
              <a:t>FSS Charge Rate 2024-25</a:t>
            </a:r>
          </a:p>
          <a:p>
            <a:pPr marL="342900" indent="-342900">
              <a:buFont typeface="Arial" panose="020B0604020202020204" pitchFamily="34" charset="0"/>
              <a:buChar char="•"/>
            </a:pPr>
            <a:endParaRPr lang="en-GB"/>
          </a:p>
          <a:p>
            <a:pPr marL="342900" indent="-342900">
              <a:buFont typeface="Arial" panose="020B0604020202020204" pitchFamily="34" charset="0"/>
              <a:buChar char="•"/>
            </a:pPr>
            <a:endParaRPr lang="en-GB"/>
          </a:p>
          <a:p>
            <a:pPr marL="342900" indent="-342900">
              <a:buFont typeface="Arial" panose="020B0604020202020204" pitchFamily="34" charset="0"/>
              <a:buChar char="•"/>
            </a:pPr>
            <a:endParaRPr lang="en-GB"/>
          </a:p>
        </p:txBody>
      </p:sp>
      <p:graphicFrame>
        <p:nvGraphicFramePr>
          <p:cNvPr id="5" name="Table 4">
            <a:extLst>
              <a:ext uri="{FF2B5EF4-FFF2-40B4-BE49-F238E27FC236}">
                <a16:creationId xmlns:a16="http://schemas.microsoft.com/office/drawing/2014/main" id="{A27FE1B8-26C7-53E4-E802-E05371235CE2}"/>
              </a:ext>
            </a:extLst>
          </p:cNvPr>
          <p:cNvGraphicFramePr>
            <a:graphicFrameLocks noGrp="1"/>
          </p:cNvGraphicFramePr>
          <p:nvPr>
            <p:extLst>
              <p:ext uri="{D42A27DB-BD31-4B8C-83A1-F6EECF244321}">
                <p14:modId xmlns:p14="http://schemas.microsoft.com/office/powerpoint/2010/main" val="2750650900"/>
              </p:ext>
            </p:extLst>
          </p:nvPr>
        </p:nvGraphicFramePr>
        <p:xfrm>
          <a:off x="1374692" y="3409264"/>
          <a:ext cx="5676899" cy="1028700"/>
        </p:xfrm>
        <a:graphic>
          <a:graphicData uri="http://schemas.openxmlformats.org/drawingml/2006/table">
            <a:tbl>
              <a:tblPr firstRow="1"/>
              <a:tblGrid>
                <a:gridCol w="1208323">
                  <a:extLst>
                    <a:ext uri="{9D8B030D-6E8A-4147-A177-3AD203B41FA5}">
                      <a16:colId xmlns:a16="http://schemas.microsoft.com/office/drawing/2014/main" val="2551393888"/>
                    </a:ext>
                  </a:extLst>
                </a:gridCol>
                <a:gridCol w="1268581">
                  <a:extLst>
                    <a:ext uri="{9D8B030D-6E8A-4147-A177-3AD203B41FA5}">
                      <a16:colId xmlns:a16="http://schemas.microsoft.com/office/drawing/2014/main" val="1142137977"/>
                    </a:ext>
                  </a:extLst>
                </a:gridCol>
                <a:gridCol w="1018036">
                  <a:extLst>
                    <a:ext uri="{9D8B030D-6E8A-4147-A177-3AD203B41FA5}">
                      <a16:colId xmlns:a16="http://schemas.microsoft.com/office/drawing/2014/main" val="4055425016"/>
                    </a:ext>
                  </a:extLst>
                </a:gridCol>
                <a:gridCol w="1141723">
                  <a:extLst>
                    <a:ext uri="{9D8B030D-6E8A-4147-A177-3AD203B41FA5}">
                      <a16:colId xmlns:a16="http://schemas.microsoft.com/office/drawing/2014/main" val="3421723267"/>
                    </a:ext>
                  </a:extLst>
                </a:gridCol>
                <a:gridCol w="1040236">
                  <a:extLst>
                    <a:ext uri="{9D8B030D-6E8A-4147-A177-3AD203B41FA5}">
                      <a16:colId xmlns:a16="http://schemas.microsoft.com/office/drawing/2014/main" val="2229248784"/>
                    </a:ext>
                  </a:extLst>
                </a:gridCol>
              </a:tblGrid>
              <a:tr h="400050">
                <a:tc>
                  <a:txBody>
                    <a:bodyPr/>
                    <a:lstStyle/>
                    <a:p>
                      <a:pPr algn="r" fontAlgn="ctr"/>
                      <a:r>
                        <a:rPr lang="en-GB" sz="1800" b="0" i="0" u="none" strike="noStrike">
                          <a:solidFill>
                            <a:srgbClr val="000000"/>
                          </a:solidFill>
                          <a:effectLst/>
                          <a:latin typeface="Arial" panose="020B0604020202020204" pitchFamily="34" charset="0"/>
                        </a:rPr>
                        <a:t>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r" rtl="0" fontAlgn="ctr"/>
                      <a:r>
                        <a:rPr lang="en-GB" sz="1800" b="1" i="0" u="none" strike="noStrike">
                          <a:solidFill>
                            <a:srgbClr val="FFFFFF"/>
                          </a:solidFill>
                          <a:effectLst/>
                          <a:latin typeface="Arial" panose="020B0604020202020204" pitchFamily="34" charset="0"/>
                        </a:rPr>
                        <a:t>2023-24</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r" rtl="0" fontAlgn="ctr"/>
                      <a:r>
                        <a:rPr lang="en-GB" sz="1800" b="1" i="0" u="none" strike="noStrike">
                          <a:solidFill>
                            <a:srgbClr val="FFFFFF"/>
                          </a:solidFill>
                          <a:effectLst/>
                          <a:latin typeface="Arial" panose="020B0604020202020204" pitchFamily="34" charset="0"/>
                        </a:rPr>
                        <a:t>2024-25</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r" rtl="0" fontAlgn="ctr"/>
                      <a:r>
                        <a:rPr lang="en-GB" sz="1800" b="1" i="0" u="none" strike="noStrike">
                          <a:solidFill>
                            <a:srgbClr val="FFFFFF"/>
                          </a:solidFill>
                          <a:effectLst/>
                          <a:latin typeface="Arial" panose="020B0604020202020204" pitchFamily="34" charset="0"/>
                        </a:rPr>
                        <a:t>Variance</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r" rtl="0" fontAlgn="ctr"/>
                      <a:r>
                        <a:rPr lang="en-GB" sz="1800" b="1" i="0" u="none" strike="noStrike">
                          <a:solidFill>
                            <a:srgbClr val="FFFFFF"/>
                          </a:solidFill>
                          <a:effectLst/>
                          <a:latin typeface="Arial" panose="020B0604020202020204" pitchFamily="34" charset="0"/>
                        </a:rPr>
                        <a:t>%</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524098941"/>
                  </a:ext>
                </a:extLst>
              </a:tr>
              <a:tr h="314325">
                <a:tc>
                  <a:txBody>
                    <a:bodyPr/>
                    <a:lstStyle/>
                    <a:p>
                      <a:pPr algn="r" rtl="0" fontAlgn="ctr"/>
                      <a:r>
                        <a:rPr lang="en-GB" sz="1800" b="0" i="0" u="none" strike="noStrike">
                          <a:solidFill>
                            <a:srgbClr val="000000"/>
                          </a:solidFill>
                          <a:effectLst/>
                          <a:latin typeface="Arial" panose="020B0604020202020204" pitchFamily="34" charset="0"/>
                        </a:rPr>
                        <a:t>MHI</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0" i="0" u="none" strike="noStrike">
                          <a:solidFill>
                            <a:srgbClr val="000000"/>
                          </a:solidFill>
                          <a:effectLst/>
                          <a:latin typeface="Arial" panose="020B0604020202020204" pitchFamily="34" charset="0"/>
                        </a:rPr>
                        <a:t>37.08</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0" i="0" u="none" strike="noStrike">
                          <a:solidFill>
                            <a:srgbClr val="000000"/>
                          </a:solidFill>
                          <a:effectLst/>
                          <a:latin typeface="Arial" panose="020B0604020202020204" pitchFamily="34" charset="0"/>
                        </a:rPr>
                        <a:t>   43.28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0" i="0" u="none" strike="noStrike">
                          <a:solidFill>
                            <a:srgbClr val="000000"/>
                          </a:solidFill>
                          <a:effectLst/>
                          <a:latin typeface="Arial" panose="020B0604020202020204" pitchFamily="34" charset="0"/>
                        </a:rPr>
                        <a:t>       6.20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0" i="0" u="none" strike="noStrike">
                          <a:solidFill>
                            <a:srgbClr val="000000"/>
                          </a:solidFill>
                          <a:effectLst/>
                          <a:latin typeface="Arial" panose="020B0604020202020204" pitchFamily="34" charset="0"/>
                        </a:rPr>
                        <a:t>16.72%</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687568735"/>
                  </a:ext>
                </a:extLst>
              </a:tr>
              <a:tr h="314325">
                <a:tc>
                  <a:txBody>
                    <a:bodyPr/>
                    <a:lstStyle/>
                    <a:p>
                      <a:pPr algn="r" rtl="0" fontAlgn="ctr"/>
                      <a:r>
                        <a:rPr lang="en-GB" sz="1800" b="0" i="0" u="none" strike="noStrike">
                          <a:solidFill>
                            <a:srgbClr val="000000"/>
                          </a:solidFill>
                          <a:effectLst/>
                          <a:latin typeface="Arial" panose="020B0604020202020204" pitchFamily="34" charset="0"/>
                        </a:rPr>
                        <a:t>OV</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GB" sz="1800" b="0" i="0" u="none" strike="noStrike">
                          <a:solidFill>
                            <a:srgbClr val="000000"/>
                          </a:solidFill>
                          <a:effectLst/>
                          <a:latin typeface="Arial" panose="020B0604020202020204" pitchFamily="34" charset="0"/>
                        </a:rPr>
                        <a:t>48.58</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GB" sz="1800" b="0" i="0" u="none" strike="noStrike">
                          <a:solidFill>
                            <a:srgbClr val="000000"/>
                          </a:solidFill>
                          <a:effectLst/>
                          <a:latin typeface="Arial" panose="020B0604020202020204" pitchFamily="34" charset="0"/>
                        </a:rPr>
                        <a:t>   58.15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GB" sz="1800" b="0" i="0" u="none" strike="noStrike">
                          <a:solidFill>
                            <a:srgbClr val="000000"/>
                          </a:solidFill>
                          <a:effectLst/>
                          <a:latin typeface="Arial" panose="020B0604020202020204" pitchFamily="34" charset="0"/>
                        </a:rPr>
                        <a:t>       9.57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GB" sz="1800" b="0" i="0" u="none" strike="noStrike">
                          <a:solidFill>
                            <a:srgbClr val="000000"/>
                          </a:solidFill>
                          <a:effectLst/>
                          <a:latin typeface="Arial" panose="020B0604020202020204" pitchFamily="34" charset="0"/>
                        </a:rPr>
                        <a:t>19.70%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527870644"/>
                  </a:ext>
                </a:extLst>
              </a:tr>
            </a:tbl>
          </a:graphicData>
        </a:graphic>
      </p:graphicFrame>
    </p:spTree>
    <p:extLst>
      <p:ext uri="{BB962C8B-B14F-4D97-AF65-F5344CB8AC3E}">
        <p14:creationId xmlns:p14="http://schemas.microsoft.com/office/powerpoint/2010/main" val="802268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653B82-5945-4D14-6FF1-D13E436A6E25}"/>
              </a:ext>
              <a:ext uri="{C183D7F6-B498-43B3-948B-1728B52AA6E4}">
                <adec:decorative xmlns:adec="http://schemas.microsoft.com/office/drawing/2017/decorative" val="0"/>
              </a:ext>
            </a:extLst>
          </p:cNvPr>
          <p:cNvSpPr>
            <a:spLocks noGrp="1"/>
          </p:cNvSpPr>
          <p:nvPr>
            <p:ph type="title" idx="4294967295"/>
          </p:nvPr>
        </p:nvSpPr>
        <p:spPr>
          <a:xfrm>
            <a:off x="415940" y="1050179"/>
            <a:ext cx="7920192" cy="12066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dirty="0">
                <a:ln>
                  <a:noFill/>
                </a:ln>
                <a:solidFill>
                  <a:srgbClr val="009ABD"/>
                </a:solidFill>
                <a:effectLst/>
                <a:uLnTx/>
                <a:uFillTx/>
                <a:latin typeface="+mn-lt"/>
                <a:ea typeface="ＭＳ Ｐゴシック" charset="0"/>
                <a:cs typeface="ＭＳ Ｐゴシック" charset="0"/>
              </a:rPr>
              <a:t>Meat Official Controls Hourly Rate - FSA</a:t>
            </a:r>
          </a:p>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endParaRPr kumimoji="0" lang="en-GB" sz="3500" b="1" i="0" u="none" strike="noStrike" kern="1200" cap="none" spc="0" normalizeH="0" baseline="0" noProof="0" dirty="0">
              <a:ln>
                <a:noFill/>
              </a:ln>
              <a:solidFill>
                <a:srgbClr val="009ABD"/>
              </a:solidFill>
              <a:effectLst/>
              <a:uLnTx/>
              <a:uFillTx/>
              <a:latin typeface="+mn-lt"/>
              <a:ea typeface="ＭＳ Ｐゴシック" charset="0"/>
              <a:cs typeface="ＭＳ Ｐゴシック" charset="0"/>
            </a:endParaRPr>
          </a:p>
        </p:txBody>
      </p:sp>
      <p:sp>
        <p:nvSpPr>
          <p:cNvPr id="8" name="TextBox 7">
            <a:extLst>
              <a:ext uri="{FF2B5EF4-FFF2-40B4-BE49-F238E27FC236}">
                <a16:creationId xmlns:a16="http://schemas.microsoft.com/office/drawing/2014/main" id="{D1FC28D1-8ACE-1454-AC8B-F2478DF875D9}"/>
              </a:ext>
            </a:extLst>
          </p:cNvPr>
          <p:cNvSpPr txBox="1"/>
          <p:nvPr/>
        </p:nvSpPr>
        <p:spPr>
          <a:xfrm>
            <a:off x="415940" y="2387184"/>
            <a:ext cx="4572000" cy="369332"/>
          </a:xfrm>
          <a:prstGeom prst="rect">
            <a:avLst/>
          </a:prstGeom>
          <a:noFill/>
        </p:spPr>
        <p:txBody>
          <a:bodyPr wrap="square">
            <a:spAutoFit/>
          </a:bodyPr>
          <a:lstStyle/>
          <a:p>
            <a:r>
              <a:rPr lang="en-GB" b="1"/>
              <a:t>FSA Charge Rate 2024-25</a:t>
            </a:r>
          </a:p>
        </p:txBody>
      </p:sp>
      <p:graphicFrame>
        <p:nvGraphicFramePr>
          <p:cNvPr id="13" name="Table 12">
            <a:extLst>
              <a:ext uri="{FF2B5EF4-FFF2-40B4-BE49-F238E27FC236}">
                <a16:creationId xmlns:a16="http://schemas.microsoft.com/office/drawing/2014/main" id="{24446FE6-2592-65F2-DF96-5B41267D720B}"/>
              </a:ext>
            </a:extLst>
          </p:cNvPr>
          <p:cNvGraphicFramePr>
            <a:graphicFrameLocks noGrp="1"/>
          </p:cNvGraphicFramePr>
          <p:nvPr>
            <p:extLst>
              <p:ext uri="{D42A27DB-BD31-4B8C-83A1-F6EECF244321}">
                <p14:modId xmlns:p14="http://schemas.microsoft.com/office/powerpoint/2010/main" val="1704962330"/>
              </p:ext>
            </p:extLst>
          </p:nvPr>
        </p:nvGraphicFramePr>
        <p:xfrm>
          <a:off x="1404421" y="3417562"/>
          <a:ext cx="5676899" cy="923925"/>
        </p:xfrm>
        <a:graphic>
          <a:graphicData uri="http://schemas.openxmlformats.org/drawingml/2006/table">
            <a:tbl>
              <a:tblPr firstRow="1"/>
              <a:tblGrid>
                <a:gridCol w="1208323">
                  <a:extLst>
                    <a:ext uri="{9D8B030D-6E8A-4147-A177-3AD203B41FA5}">
                      <a16:colId xmlns:a16="http://schemas.microsoft.com/office/drawing/2014/main" val="1123909138"/>
                    </a:ext>
                  </a:extLst>
                </a:gridCol>
                <a:gridCol w="1268581">
                  <a:extLst>
                    <a:ext uri="{9D8B030D-6E8A-4147-A177-3AD203B41FA5}">
                      <a16:colId xmlns:a16="http://schemas.microsoft.com/office/drawing/2014/main" val="3898686696"/>
                    </a:ext>
                  </a:extLst>
                </a:gridCol>
                <a:gridCol w="1018036">
                  <a:extLst>
                    <a:ext uri="{9D8B030D-6E8A-4147-A177-3AD203B41FA5}">
                      <a16:colId xmlns:a16="http://schemas.microsoft.com/office/drawing/2014/main" val="3594093647"/>
                    </a:ext>
                  </a:extLst>
                </a:gridCol>
                <a:gridCol w="1141723">
                  <a:extLst>
                    <a:ext uri="{9D8B030D-6E8A-4147-A177-3AD203B41FA5}">
                      <a16:colId xmlns:a16="http://schemas.microsoft.com/office/drawing/2014/main" val="2748062428"/>
                    </a:ext>
                  </a:extLst>
                </a:gridCol>
                <a:gridCol w="1040236">
                  <a:extLst>
                    <a:ext uri="{9D8B030D-6E8A-4147-A177-3AD203B41FA5}">
                      <a16:colId xmlns:a16="http://schemas.microsoft.com/office/drawing/2014/main" val="2509309147"/>
                    </a:ext>
                  </a:extLst>
                </a:gridCol>
              </a:tblGrid>
              <a:tr h="304800">
                <a:tc>
                  <a:txBody>
                    <a:bodyPr/>
                    <a:lstStyle/>
                    <a:p>
                      <a:pPr algn="r" fontAlgn="ctr"/>
                      <a:r>
                        <a:rPr lang="en-GB" sz="1800" b="0" i="0" u="none" strike="noStrike">
                          <a:solidFill>
                            <a:srgbClr val="000000"/>
                          </a:solidFill>
                          <a:effectLst/>
                          <a:latin typeface="Arial" panose="020B0604020202020204" pitchFamily="34" charset="0"/>
                        </a:rPr>
                        <a:t>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r" rtl="0" fontAlgn="ctr"/>
                      <a:r>
                        <a:rPr lang="en-GB" sz="1800" b="1" i="0" u="none" strike="noStrike">
                          <a:solidFill>
                            <a:srgbClr val="FFFFFF"/>
                          </a:solidFill>
                          <a:effectLst/>
                          <a:latin typeface="Arial" panose="020B0604020202020204" pitchFamily="34" charset="0"/>
                        </a:rPr>
                        <a:t>2023-24</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r" rtl="0" fontAlgn="ctr"/>
                      <a:r>
                        <a:rPr lang="en-GB" sz="1800" b="1" i="0" u="none" strike="noStrike">
                          <a:solidFill>
                            <a:srgbClr val="FFFFFF"/>
                          </a:solidFill>
                          <a:effectLst/>
                          <a:latin typeface="Arial" panose="020B0604020202020204" pitchFamily="34" charset="0"/>
                        </a:rPr>
                        <a:t>2024-25</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r" rtl="0" fontAlgn="ctr"/>
                      <a:r>
                        <a:rPr lang="en-GB" sz="1800" b="1" i="0" u="none" strike="noStrike">
                          <a:solidFill>
                            <a:srgbClr val="FFFFFF"/>
                          </a:solidFill>
                          <a:effectLst/>
                          <a:latin typeface="Arial" panose="020B0604020202020204" pitchFamily="34" charset="0"/>
                        </a:rPr>
                        <a:t>Variance</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r" rtl="0" fontAlgn="ctr"/>
                      <a:r>
                        <a:rPr lang="en-GB" sz="1800" b="1" i="0" u="none" strike="noStrike">
                          <a:solidFill>
                            <a:srgbClr val="FFFFFF"/>
                          </a:solidFill>
                          <a:effectLst/>
                          <a:latin typeface="Arial" panose="020B0604020202020204" pitchFamily="34" charset="0"/>
                        </a:rPr>
                        <a:t>%</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665374075"/>
                  </a:ext>
                </a:extLst>
              </a:tr>
              <a:tr h="314325">
                <a:tc>
                  <a:txBody>
                    <a:bodyPr/>
                    <a:lstStyle/>
                    <a:p>
                      <a:pPr algn="r" rtl="0" fontAlgn="ctr"/>
                      <a:r>
                        <a:rPr lang="en-GB" sz="1800" b="0" i="0" u="none" strike="noStrike">
                          <a:solidFill>
                            <a:srgbClr val="000000"/>
                          </a:solidFill>
                          <a:effectLst/>
                          <a:latin typeface="Arial" panose="020B0604020202020204" pitchFamily="34" charset="0"/>
                        </a:rPr>
                        <a:t>MHI</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0" i="0" u="none" strike="noStrike">
                          <a:solidFill>
                            <a:srgbClr val="000000"/>
                          </a:solidFill>
                          <a:effectLst/>
                          <a:latin typeface="Arial" panose="020B0604020202020204" pitchFamily="34" charset="0"/>
                        </a:rPr>
                        <a:t>35.30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0" i="0" u="none" strike="noStrike">
                          <a:solidFill>
                            <a:srgbClr val="000000"/>
                          </a:solidFill>
                          <a:effectLst/>
                          <a:latin typeface="Arial" panose="020B0604020202020204" pitchFamily="34" charset="0"/>
                        </a:rPr>
                        <a:t>   38.80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0" i="0" u="none" strike="noStrike">
                          <a:solidFill>
                            <a:srgbClr val="000000"/>
                          </a:solidFill>
                          <a:effectLst/>
                          <a:latin typeface="Arial" panose="020B0604020202020204" pitchFamily="34" charset="0"/>
                        </a:rPr>
                        <a:t>       3.50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0" i="0" u="none" strike="noStrike">
                          <a:solidFill>
                            <a:srgbClr val="000000"/>
                          </a:solidFill>
                          <a:effectLst/>
                          <a:latin typeface="Arial" panose="020B0604020202020204" pitchFamily="34" charset="0"/>
                        </a:rPr>
                        <a:t>9.92%</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200726567"/>
                  </a:ext>
                </a:extLst>
              </a:tr>
              <a:tr h="304800">
                <a:tc>
                  <a:txBody>
                    <a:bodyPr/>
                    <a:lstStyle/>
                    <a:p>
                      <a:pPr algn="r" rtl="0" fontAlgn="ctr"/>
                      <a:r>
                        <a:rPr lang="en-GB" sz="1800" b="0" i="0" u="none" strike="noStrike">
                          <a:solidFill>
                            <a:srgbClr val="000000"/>
                          </a:solidFill>
                          <a:effectLst/>
                          <a:latin typeface="Arial" panose="020B0604020202020204" pitchFamily="34" charset="0"/>
                        </a:rPr>
                        <a:t>OV</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GB" sz="1800" b="0" i="0" u="none" strike="noStrike">
                          <a:solidFill>
                            <a:srgbClr val="000000"/>
                          </a:solidFill>
                          <a:effectLst/>
                          <a:latin typeface="Arial" panose="020B0604020202020204" pitchFamily="34" charset="0"/>
                        </a:rPr>
                        <a:t>53.90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GB" sz="1800" b="0" i="0" u="none" strike="noStrike">
                          <a:solidFill>
                            <a:srgbClr val="000000"/>
                          </a:solidFill>
                          <a:effectLst/>
                          <a:latin typeface="Arial" panose="020B0604020202020204" pitchFamily="34" charset="0"/>
                        </a:rPr>
                        <a:t>   56.00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GB" sz="1800" b="0" i="0" u="none" strike="noStrike">
                          <a:solidFill>
                            <a:srgbClr val="000000"/>
                          </a:solidFill>
                          <a:effectLst/>
                          <a:latin typeface="Arial" panose="020B0604020202020204" pitchFamily="34" charset="0"/>
                        </a:rPr>
                        <a:t>2.10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GB" sz="1800" b="0" i="0" u="none" strike="noStrike">
                          <a:solidFill>
                            <a:srgbClr val="000000"/>
                          </a:solidFill>
                          <a:effectLst/>
                          <a:latin typeface="Arial" panose="020B0604020202020204" pitchFamily="34" charset="0"/>
                        </a:rPr>
                        <a:t>3.90%</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446788864"/>
                  </a:ext>
                </a:extLst>
              </a:tr>
            </a:tbl>
          </a:graphicData>
        </a:graphic>
      </p:graphicFrame>
      <p:sp>
        <p:nvSpPr>
          <p:cNvPr id="12" name="TextBox 11">
            <a:extLst>
              <a:ext uri="{FF2B5EF4-FFF2-40B4-BE49-F238E27FC236}">
                <a16:creationId xmlns:a16="http://schemas.microsoft.com/office/drawing/2014/main" id="{3D00B3CB-E370-B12D-7347-CFDAACB3055F}"/>
              </a:ext>
            </a:extLst>
          </p:cNvPr>
          <p:cNvSpPr txBox="1"/>
          <p:nvPr/>
        </p:nvSpPr>
        <p:spPr>
          <a:xfrm>
            <a:off x="415940" y="5034934"/>
            <a:ext cx="7653862" cy="369332"/>
          </a:xfrm>
          <a:prstGeom prst="rect">
            <a:avLst/>
          </a:prstGeom>
          <a:noFill/>
        </p:spPr>
        <p:txBody>
          <a:bodyPr wrap="square">
            <a:spAutoFit/>
          </a:bodyPr>
          <a:lstStyle/>
          <a:p>
            <a:r>
              <a:rPr lang="en-GB">
                <a:solidFill>
                  <a:schemeClr val="tx2"/>
                </a:solidFill>
              </a:rPr>
              <a:t>Note: FSA use a different charging, delivery and costing model to FSS.</a:t>
            </a:r>
          </a:p>
        </p:txBody>
      </p:sp>
    </p:spTree>
    <p:extLst>
      <p:ext uri="{BB962C8B-B14F-4D97-AF65-F5344CB8AC3E}">
        <p14:creationId xmlns:p14="http://schemas.microsoft.com/office/powerpoint/2010/main" val="1306250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15940" y="1050179"/>
            <a:ext cx="6359884"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Direct Costs and Breakdown</a:t>
            </a:r>
          </a:p>
        </p:txBody>
      </p:sp>
      <p:sp>
        <p:nvSpPr>
          <p:cNvPr id="6" name="TextBox 5"/>
          <p:cNvSpPr txBox="1"/>
          <p:nvPr/>
        </p:nvSpPr>
        <p:spPr>
          <a:xfrm>
            <a:off x="504717" y="2893370"/>
            <a:ext cx="8310809" cy="3693319"/>
          </a:xfrm>
          <a:prstGeom prst="rect">
            <a:avLst/>
          </a:prstGeom>
          <a:noFill/>
        </p:spPr>
        <p:txBody>
          <a:bodyPr wrap="square" rtlCol="0">
            <a:spAutoFit/>
          </a:bodyPr>
          <a:lstStyle/>
          <a:p>
            <a:pPr marL="285750" indent="-285750">
              <a:buFont typeface="Arial" panose="020B0604020202020204" pitchFamily="34" charset="0"/>
              <a:buChar char="•"/>
            </a:pPr>
            <a:r>
              <a:rPr lang="en-GB">
                <a:solidFill>
                  <a:schemeClr val="tx2"/>
                </a:solidFill>
              </a:rPr>
              <a:t>Direct costs increases – Key highlights :</a:t>
            </a:r>
          </a:p>
          <a:p>
            <a:pPr marL="285750" indent="-285750">
              <a:buFont typeface="Arial" panose="020B0604020202020204" pitchFamily="34" charset="0"/>
              <a:buChar char="•"/>
            </a:pPr>
            <a:endParaRPr lang="en-GB">
              <a:solidFill>
                <a:schemeClr val="tx2"/>
              </a:solidFill>
            </a:endParaRPr>
          </a:p>
          <a:p>
            <a:pPr marL="742950" lvl="1" indent="-285750">
              <a:buFont typeface="Wingdings" panose="05000000000000000000" pitchFamily="2" charset="2"/>
              <a:buChar char="Ø"/>
            </a:pPr>
            <a:r>
              <a:rPr lang="en-GB">
                <a:solidFill>
                  <a:schemeClr val="tx2"/>
                </a:solidFill>
              </a:rPr>
              <a:t>During 2023-24 salaries increased by 7% on pay range values, the cost of which was absorbed by FSS.  </a:t>
            </a:r>
          </a:p>
          <a:p>
            <a:pPr marL="742950" lvl="1" indent="-285750">
              <a:buFont typeface="Wingdings" panose="05000000000000000000" pitchFamily="2" charset="2"/>
              <a:buChar char="Ø"/>
            </a:pPr>
            <a:r>
              <a:rPr lang="en-GB">
                <a:solidFill>
                  <a:schemeClr val="tx2"/>
                </a:solidFill>
              </a:rPr>
              <a:t>We have included the agreed pay award of a 3% increase in the 2024-25 charge rate, on top of the 7% salary increases for 2023/24.</a:t>
            </a:r>
          </a:p>
          <a:p>
            <a:pPr marL="742950" lvl="1" indent="-285750">
              <a:buFont typeface="Wingdings" panose="05000000000000000000" pitchFamily="2" charset="2"/>
              <a:buChar char="Ø"/>
            </a:pPr>
            <a:r>
              <a:rPr lang="en-GB">
                <a:solidFill>
                  <a:schemeClr val="tx2"/>
                </a:solidFill>
              </a:rPr>
              <a:t>Total increase in employed staff equates to £</a:t>
            </a:r>
            <a:r>
              <a:rPr lang="en-GB" err="1">
                <a:solidFill>
                  <a:schemeClr val="tx2"/>
                </a:solidFill>
              </a:rPr>
              <a:t>424K</a:t>
            </a:r>
            <a:r>
              <a:rPr lang="en-GB">
                <a:solidFill>
                  <a:schemeClr val="tx2"/>
                </a:solidFill>
              </a:rPr>
              <a:t>, (includes increase in flat rate overtime costs for Scottish Government 35 hr working week from 1 October 2024). </a:t>
            </a:r>
          </a:p>
          <a:p>
            <a:pPr marL="742950" lvl="1" indent="-285750">
              <a:buFont typeface="Wingdings" panose="05000000000000000000" pitchFamily="2" charset="2"/>
              <a:buChar char="Ø"/>
            </a:pPr>
            <a:r>
              <a:rPr lang="en-GB">
                <a:solidFill>
                  <a:schemeClr val="tx2"/>
                </a:solidFill>
              </a:rPr>
              <a:t>Increase in Agency and Locum staff backfill equates to £</a:t>
            </a:r>
            <a:r>
              <a:rPr lang="en-GB" err="1">
                <a:solidFill>
                  <a:schemeClr val="tx2"/>
                </a:solidFill>
              </a:rPr>
              <a:t>407K</a:t>
            </a:r>
            <a:r>
              <a:rPr lang="en-GB">
                <a:solidFill>
                  <a:schemeClr val="tx2"/>
                </a:solidFill>
              </a:rPr>
              <a:t>, however Locum costs have reduced by £</a:t>
            </a:r>
            <a:r>
              <a:rPr lang="en-GB" err="1">
                <a:solidFill>
                  <a:schemeClr val="tx2"/>
                </a:solidFill>
              </a:rPr>
              <a:t>30K</a:t>
            </a:r>
            <a:r>
              <a:rPr lang="en-GB">
                <a:solidFill>
                  <a:schemeClr val="tx2"/>
                </a:solidFill>
              </a:rPr>
              <a:t>.</a:t>
            </a:r>
          </a:p>
          <a:p>
            <a:pPr marL="742950" lvl="1" indent="-285750">
              <a:buFont typeface="Wingdings" panose="05000000000000000000" pitchFamily="2" charset="2"/>
              <a:buChar char="Ø"/>
            </a:pPr>
            <a:r>
              <a:rPr lang="en-GB">
                <a:solidFill>
                  <a:schemeClr val="tx2"/>
                </a:solidFill>
              </a:rPr>
              <a:t>Other costs incurred to support direct delivery of Official Controls have increased also.</a:t>
            </a:r>
            <a:endParaRPr lang="en-GB"/>
          </a:p>
        </p:txBody>
      </p:sp>
      <p:graphicFrame>
        <p:nvGraphicFramePr>
          <p:cNvPr id="5" name="Table 4">
            <a:extLst>
              <a:ext uri="{FF2B5EF4-FFF2-40B4-BE49-F238E27FC236}">
                <a16:creationId xmlns:a16="http://schemas.microsoft.com/office/drawing/2014/main" id="{A4AD913A-CD56-9BA5-6CDF-8A76DB82B1F8}"/>
              </a:ext>
            </a:extLst>
          </p:cNvPr>
          <p:cNvGraphicFramePr>
            <a:graphicFrameLocks noGrp="1"/>
          </p:cNvGraphicFramePr>
          <p:nvPr>
            <p:extLst>
              <p:ext uri="{D42A27DB-BD31-4B8C-83A1-F6EECF244321}">
                <p14:modId xmlns:p14="http://schemas.microsoft.com/office/powerpoint/2010/main" val="2909325951"/>
              </p:ext>
            </p:extLst>
          </p:nvPr>
        </p:nvGraphicFramePr>
        <p:xfrm>
          <a:off x="1127688" y="2002722"/>
          <a:ext cx="6096000" cy="7416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875113904"/>
                    </a:ext>
                  </a:extLst>
                </a:gridCol>
                <a:gridCol w="1524000">
                  <a:extLst>
                    <a:ext uri="{9D8B030D-6E8A-4147-A177-3AD203B41FA5}">
                      <a16:colId xmlns:a16="http://schemas.microsoft.com/office/drawing/2014/main" val="1986142588"/>
                    </a:ext>
                  </a:extLst>
                </a:gridCol>
                <a:gridCol w="1524000">
                  <a:extLst>
                    <a:ext uri="{9D8B030D-6E8A-4147-A177-3AD203B41FA5}">
                      <a16:colId xmlns:a16="http://schemas.microsoft.com/office/drawing/2014/main" val="2497360718"/>
                    </a:ext>
                  </a:extLst>
                </a:gridCol>
                <a:gridCol w="1524000">
                  <a:extLst>
                    <a:ext uri="{9D8B030D-6E8A-4147-A177-3AD203B41FA5}">
                      <a16:colId xmlns:a16="http://schemas.microsoft.com/office/drawing/2014/main" val="162599031"/>
                    </a:ext>
                  </a:extLst>
                </a:gridCol>
              </a:tblGrid>
              <a:tr h="370840">
                <a:tc>
                  <a:txBody>
                    <a:bodyPr/>
                    <a:lstStyle/>
                    <a:p>
                      <a:pPr algn="ctr"/>
                      <a:r>
                        <a:rPr lang="en-GB"/>
                        <a:t>2023-24</a:t>
                      </a:r>
                    </a:p>
                  </a:txBody>
                  <a:tcPr/>
                </a:tc>
                <a:tc>
                  <a:txBody>
                    <a:bodyPr/>
                    <a:lstStyle/>
                    <a:p>
                      <a:pPr algn="ctr"/>
                      <a:r>
                        <a:rPr lang="en-GB"/>
                        <a:t>2024-25</a:t>
                      </a:r>
                    </a:p>
                  </a:txBody>
                  <a:tcPr/>
                </a:tc>
                <a:tc>
                  <a:txBody>
                    <a:bodyPr/>
                    <a:lstStyle/>
                    <a:p>
                      <a:pPr algn="ctr"/>
                      <a:r>
                        <a:rPr lang="en-GB"/>
                        <a:t>Variance</a:t>
                      </a:r>
                    </a:p>
                  </a:txBody>
                  <a:tcPr/>
                </a:tc>
                <a:tc>
                  <a:txBody>
                    <a:bodyPr/>
                    <a:lstStyle/>
                    <a:p>
                      <a:pPr algn="ctr"/>
                      <a:r>
                        <a:rPr lang="en-GB"/>
                        <a:t>%</a:t>
                      </a:r>
                    </a:p>
                  </a:txBody>
                  <a:tcPr/>
                </a:tc>
                <a:extLst>
                  <a:ext uri="{0D108BD9-81ED-4DB2-BD59-A6C34878D82A}">
                    <a16:rowId xmlns:a16="http://schemas.microsoft.com/office/drawing/2014/main" val="719429187"/>
                  </a:ext>
                </a:extLst>
              </a:tr>
              <a:tr h="370840">
                <a:tc>
                  <a:txBody>
                    <a:bodyPr/>
                    <a:lstStyle/>
                    <a:p>
                      <a:pPr algn="r"/>
                      <a:r>
                        <a:rPr lang="en-GB"/>
                        <a:t>5,528,373</a:t>
                      </a:r>
                    </a:p>
                  </a:txBody>
                  <a:tcPr/>
                </a:tc>
                <a:tc>
                  <a:txBody>
                    <a:bodyPr/>
                    <a:lstStyle/>
                    <a:p>
                      <a:pPr algn="r"/>
                      <a:r>
                        <a:rPr lang="en-GB"/>
                        <a:t>6,368,140</a:t>
                      </a:r>
                    </a:p>
                  </a:txBody>
                  <a:tcPr/>
                </a:tc>
                <a:tc>
                  <a:txBody>
                    <a:bodyPr/>
                    <a:lstStyle/>
                    <a:p>
                      <a:pPr algn="r"/>
                      <a:r>
                        <a:rPr lang="en-GB"/>
                        <a:t>839,767</a:t>
                      </a:r>
                    </a:p>
                  </a:txBody>
                  <a:tcPr/>
                </a:tc>
                <a:tc>
                  <a:txBody>
                    <a:bodyPr/>
                    <a:lstStyle/>
                    <a:p>
                      <a:pPr algn="ctr"/>
                      <a:r>
                        <a:rPr lang="en-GB"/>
                        <a:t>15%</a:t>
                      </a:r>
                    </a:p>
                  </a:txBody>
                  <a:tcPr/>
                </a:tc>
                <a:extLst>
                  <a:ext uri="{0D108BD9-81ED-4DB2-BD59-A6C34878D82A}">
                    <a16:rowId xmlns:a16="http://schemas.microsoft.com/office/drawing/2014/main" val="2009628568"/>
                  </a:ext>
                </a:extLst>
              </a:tr>
            </a:tbl>
          </a:graphicData>
        </a:graphic>
      </p:graphicFrame>
    </p:spTree>
    <p:extLst>
      <p:ext uri="{BB962C8B-B14F-4D97-AF65-F5344CB8AC3E}">
        <p14:creationId xmlns:p14="http://schemas.microsoft.com/office/powerpoint/2010/main" val="1245752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8FC2364-C614-3EC0-B08C-428FEF519B7D}"/>
              </a:ext>
            </a:extLst>
          </p:cNvPr>
          <p:cNvSpPr>
            <a:spLocks noGrp="1"/>
          </p:cNvSpPr>
          <p:nvPr>
            <p:ph type="title" idx="4294967295"/>
          </p:nvPr>
        </p:nvSpPr>
        <p:spPr>
          <a:xfrm>
            <a:off x="415940" y="1050179"/>
            <a:ext cx="6359884"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Indirect Costs</a:t>
            </a:r>
          </a:p>
        </p:txBody>
      </p:sp>
      <p:sp>
        <p:nvSpPr>
          <p:cNvPr id="6" name="TextBox 5">
            <a:extLst>
              <a:ext uri="{FF2B5EF4-FFF2-40B4-BE49-F238E27FC236}">
                <a16:creationId xmlns:a16="http://schemas.microsoft.com/office/drawing/2014/main" id="{37A6B440-B4BA-74FB-995F-0FAF79B43B7F}"/>
              </a:ext>
            </a:extLst>
          </p:cNvPr>
          <p:cNvSpPr txBox="1"/>
          <p:nvPr/>
        </p:nvSpPr>
        <p:spPr>
          <a:xfrm>
            <a:off x="415940" y="3163689"/>
            <a:ext cx="7532704" cy="3693319"/>
          </a:xfrm>
          <a:prstGeom prst="rect">
            <a:avLst/>
          </a:prstGeom>
          <a:noFill/>
        </p:spPr>
        <p:txBody>
          <a:bodyPr wrap="square">
            <a:spAutoFit/>
          </a:bodyPr>
          <a:lstStyle/>
          <a:p>
            <a:pPr marL="342900" lvl="0" indent="-285750">
              <a:buFont typeface="Arial" panose="020B0604020202020204" pitchFamily="34" charset="0"/>
              <a:buChar char="•"/>
              <a:tabLst>
                <a:tab pos="457200" algn="l"/>
              </a:tabLst>
            </a:pPr>
            <a:r>
              <a:rPr lang="en-GB">
                <a:solidFill>
                  <a:schemeClr val="tx2"/>
                </a:solidFill>
              </a:rPr>
              <a:t>2024-25 overheads includes a review of the indirect FTE, resulting in an increase in the staffing costs of 1.74 FTE = £</a:t>
            </a:r>
            <a:r>
              <a:rPr lang="en-GB" err="1">
                <a:solidFill>
                  <a:schemeClr val="tx2"/>
                </a:solidFill>
              </a:rPr>
              <a:t>188K</a:t>
            </a:r>
            <a:r>
              <a:rPr lang="en-GB">
                <a:solidFill>
                  <a:schemeClr val="tx2"/>
                </a:solidFill>
              </a:rPr>
              <a:t>.</a:t>
            </a:r>
          </a:p>
          <a:p>
            <a:pPr marL="57150" lvl="0">
              <a:tabLst>
                <a:tab pos="457200" algn="l"/>
              </a:tabLst>
            </a:pPr>
            <a:endParaRPr lang="en-GB">
              <a:solidFill>
                <a:schemeClr val="tx2"/>
              </a:solidFill>
            </a:endParaRPr>
          </a:p>
          <a:p>
            <a:pPr marL="742950" lvl="1" indent="-285750">
              <a:buFont typeface="Wingdings" panose="05000000000000000000" pitchFamily="2" charset="2"/>
              <a:buChar char=""/>
              <a:tabLst>
                <a:tab pos="914400" algn="l"/>
              </a:tabLst>
            </a:pPr>
            <a:r>
              <a:rPr lang="en-GB">
                <a:solidFill>
                  <a:schemeClr val="tx2"/>
                </a:solidFill>
              </a:rPr>
              <a:t>FOC = + 1.8 FTE, however this is partially off-set by removal of this role from direct costs for 2024/25. </a:t>
            </a:r>
          </a:p>
          <a:p>
            <a:pPr marL="742950" lvl="1" indent="-285750">
              <a:buFont typeface="Wingdings" panose="05000000000000000000" pitchFamily="2" charset="2"/>
              <a:buChar char=""/>
              <a:tabLst>
                <a:tab pos="914400" algn="l"/>
              </a:tabLst>
            </a:pPr>
            <a:r>
              <a:rPr lang="en-GB">
                <a:solidFill>
                  <a:schemeClr val="tx2"/>
                </a:solidFill>
              </a:rPr>
              <a:t>Finance = -0.06 FTE.</a:t>
            </a:r>
          </a:p>
          <a:p>
            <a:pPr marL="742950" lvl="1" indent="-285750">
              <a:buFont typeface="Wingdings" panose="05000000000000000000" pitchFamily="2" charset="2"/>
              <a:buChar char=""/>
              <a:tabLst>
                <a:tab pos="914400" algn="l"/>
              </a:tabLst>
            </a:pPr>
            <a:r>
              <a:rPr lang="en-GB">
                <a:solidFill>
                  <a:schemeClr val="tx2"/>
                </a:solidFill>
              </a:rPr>
              <a:t>All costs associated with FSS HQ have been removed from the model due to the reduced occupancy levels staff that is predicted for 2024/25  = £</a:t>
            </a:r>
            <a:r>
              <a:rPr lang="en-GB" err="1">
                <a:solidFill>
                  <a:schemeClr val="tx2"/>
                </a:solidFill>
              </a:rPr>
              <a:t>42K</a:t>
            </a:r>
            <a:r>
              <a:rPr lang="en-GB">
                <a:solidFill>
                  <a:schemeClr val="tx2"/>
                </a:solidFill>
              </a:rPr>
              <a:t>.</a:t>
            </a:r>
          </a:p>
          <a:p>
            <a:pPr marL="742950" lvl="1" indent="-285750">
              <a:buFont typeface="Wingdings" panose="05000000000000000000" pitchFamily="2" charset="2"/>
              <a:buChar char=""/>
              <a:tabLst>
                <a:tab pos="914400" algn="l"/>
              </a:tabLst>
            </a:pPr>
            <a:r>
              <a:rPr lang="en-GB">
                <a:solidFill>
                  <a:schemeClr val="tx2"/>
                </a:solidFill>
              </a:rPr>
              <a:t>No costs have been included for legal support. </a:t>
            </a:r>
          </a:p>
          <a:p>
            <a:pPr marL="742950" lvl="1" indent="-285750">
              <a:buFont typeface="Wingdings" panose="05000000000000000000" pitchFamily="2" charset="2"/>
              <a:buChar char=""/>
              <a:tabLst>
                <a:tab pos="914400" algn="l"/>
              </a:tabLst>
            </a:pPr>
            <a:r>
              <a:rPr lang="en-GB">
                <a:solidFill>
                  <a:schemeClr val="tx2"/>
                </a:solidFill>
              </a:rPr>
              <a:t>Other costs incurred to support indirect delivery of Official Controls have increased also.</a:t>
            </a:r>
            <a:endParaRPr lang="en-GB"/>
          </a:p>
          <a:p>
            <a:pPr marL="742950" lvl="1" indent="-285750">
              <a:buFont typeface="Wingdings" panose="05000000000000000000" pitchFamily="2" charset="2"/>
              <a:buChar char=""/>
              <a:tabLst>
                <a:tab pos="914400" algn="l"/>
              </a:tabLst>
            </a:pPr>
            <a:endParaRPr lang="en-GB">
              <a:solidFill>
                <a:schemeClr val="tx2"/>
              </a:solidFill>
            </a:endParaRPr>
          </a:p>
        </p:txBody>
      </p:sp>
      <p:graphicFrame>
        <p:nvGraphicFramePr>
          <p:cNvPr id="7" name="Table 6">
            <a:extLst>
              <a:ext uri="{FF2B5EF4-FFF2-40B4-BE49-F238E27FC236}">
                <a16:creationId xmlns:a16="http://schemas.microsoft.com/office/drawing/2014/main" id="{224161FD-EF1A-907E-DDCB-E40CC735A215}"/>
              </a:ext>
            </a:extLst>
          </p:cNvPr>
          <p:cNvGraphicFramePr>
            <a:graphicFrameLocks noGrp="1"/>
          </p:cNvGraphicFramePr>
          <p:nvPr>
            <p:extLst>
              <p:ext uri="{D42A27DB-BD31-4B8C-83A1-F6EECF244321}">
                <p14:modId xmlns:p14="http://schemas.microsoft.com/office/powerpoint/2010/main" val="554320208"/>
              </p:ext>
            </p:extLst>
          </p:nvPr>
        </p:nvGraphicFramePr>
        <p:xfrm>
          <a:off x="1489892" y="1941351"/>
          <a:ext cx="5384800" cy="923925"/>
        </p:xfrm>
        <a:graphic>
          <a:graphicData uri="http://schemas.openxmlformats.org/drawingml/2006/table">
            <a:tbl>
              <a:tblPr firstRow="1"/>
              <a:tblGrid>
                <a:gridCol w="2121573">
                  <a:extLst>
                    <a:ext uri="{9D8B030D-6E8A-4147-A177-3AD203B41FA5}">
                      <a16:colId xmlns:a16="http://schemas.microsoft.com/office/drawing/2014/main" val="182916159"/>
                    </a:ext>
                  </a:extLst>
                </a:gridCol>
                <a:gridCol w="1208250">
                  <a:extLst>
                    <a:ext uri="{9D8B030D-6E8A-4147-A177-3AD203B41FA5}">
                      <a16:colId xmlns:a16="http://schemas.microsoft.com/office/drawing/2014/main" val="1499071849"/>
                    </a:ext>
                  </a:extLst>
                </a:gridCol>
                <a:gridCol w="1141654">
                  <a:extLst>
                    <a:ext uri="{9D8B030D-6E8A-4147-A177-3AD203B41FA5}">
                      <a16:colId xmlns:a16="http://schemas.microsoft.com/office/drawing/2014/main" val="1425073788"/>
                    </a:ext>
                  </a:extLst>
                </a:gridCol>
                <a:gridCol w="913323">
                  <a:extLst>
                    <a:ext uri="{9D8B030D-6E8A-4147-A177-3AD203B41FA5}">
                      <a16:colId xmlns:a16="http://schemas.microsoft.com/office/drawing/2014/main" val="324407848"/>
                    </a:ext>
                  </a:extLst>
                </a:gridCol>
              </a:tblGrid>
              <a:tr h="609600">
                <a:tc>
                  <a:txBody>
                    <a:bodyPr/>
                    <a:lstStyle/>
                    <a:p>
                      <a:pPr algn="r" rtl="0" fontAlgn="ctr"/>
                      <a:r>
                        <a:rPr lang="en-GB" sz="1800" b="1" i="0" u="none" strike="noStrike">
                          <a:solidFill>
                            <a:srgbClr val="FFFFFF"/>
                          </a:solidFill>
                          <a:effectLst/>
                          <a:latin typeface="Arial" panose="020B0604020202020204" pitchFamily="34" charset="0"/>
                        </a:rPr>
                        <a:t>2023-24</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r" rtl="0" fontAlgn="ctr"/>
                      <a:r>
                        <a:rPr lang="en-GB" sz="1800" b="1" i="0" u="none" strike="noStrike">
                          <a:solidFill>
                            <a:srgbClr val="FFFFFF"/>
                          </a:solidFill>
                          <a:effectLst/>
                          <a:latin typeface="Arial" panose="020B0604020202020204" pitchFamily="34" charset="0"/>
                        </a:rPr>
                        <a:t>2024-25</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r" rtl="0" fontAlgn="ctr"/>
                      <a:r>
                        <a:rPr lang="en-GB" sz="1800" b="1" i="0" u="none" strike="noStrike">
                          <a:solidFill>
                            <a:srgbClr val="FFFFFF"/>
                          </a:solidFill>
                          <a:effectLst/>
                          <a:latin typeface="Arial" panose="020B0604020202020204" pitchFamily="34" charset="0"/>
                        </a:rPr>
                        <a:t>Variance</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r" rtl="0" fontAlgn="ctr"/>
                      <a:r>
                        <a:rPr lang="en-GB" sz="1800" b="1" i="0" u="none" strike="noStrike">
                          <a:solidFill>
                            <a:srgbClr val="FFFFFF"/>
                          </a:solidFill>
                          <a:effectLst/>
                          <a:latin typeface="Arial" panose="020B0604020202020204" pitchFamily="34" charset="0"/>
                        </a:rPr>
                        <a:t>%</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708630784"/>
                  </a:ext>
                </a:extLst>
              </a:tr>
              <a:tr h="314325">
                <a:tc>
                  <a:txBody>
                    <a:bodyPr/>
                    <a:lstStyle/>
                    <a:p>
                      <a:pPr algn="r" rtl="0" fontAlgn="ctr"/>
                      <a:r>
                        <a:rPr lang="en-GB" sz="1800" b="1" i="0" u="none" strike="noStrike">
                          <a:solidFill>
                            <a:srgbClr val="000000"/>
                          </a:solidFill>
                          <a:effectLst/>
                          <a:latin typeface="Arial" panose="020B0604020202020204" pitchFamily="34" charset="0"/>
                        </a:rPr>
                        <a:t>907,974</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1" i="0" u="none" strike="noStrike">
                          <a:solidFill>
                            <a:srgbClr val="000000"/>
                          </a:solidFill>
                          <a:effectLst/>
                          <a:latin typeface="Arial" panose="020B0604020202020204" pitchFamily="34" charset="0"/>
                        </a:rPr>
                        <a:t>1,063,758</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1" i="0" u="none" strike="noStrike">
                          <a:solidFill>
                            <a:srgbClr val="000000"/>
                          </a:solidFill>
                          <a:effectLst/>
                          <a:latin typeface="Arial" panose="020B0604020202020204" pitchFamily="34" charset="0"/>
                        </a:rPr>
                        <a:t>155,784</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1" i="0" u="none" strike="noStrike">
                          <a:solidFill>
                            <a:srgbClr val="000000"/>
                          </a:solidFill>
                          <a:effectLst/>
                          <a:latin typeface="Arial" panose="020B0604020202020204" pitchFamily="34" charset="0"/>
                        </a:rPr>
                        <a:t>17%</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585313513"/>
                  </a:ext>
                </a:extLst>
              </a:tr>
            </a:tbl>
          </a:graphicData>
        </a:graphic>
      </p:graphicFrame>
    </p:spTree>
    <p:extLst>
      <p:ext uri="{BB962C8B-B14F-4D97-AF65-F5344CB8AC3E}">
        <p14:creationId xmlns:p14="http://schemas.microsoft.com/office/powerpoint/2010/main" val="2012436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5B41F0-F72D-75EC-98BB-2C2313FC7154}"/>
              </a:ext>
            </a:extLst>
          </p:cNvPr>
          <p:cNvSpPr>
            <a:spLocks noGrp="1"/>
          </p:cNvSpPr>
          <p:nvPr>
            <p:ph type="title" idx="4294967295"/>
          </p:nvPr>
        </p:nvSpPr>
        <p:spPr>
          <a:xfrm>
            <a:off x="415940" y="1103022"/>
            <a:ext cx="6359884"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Breakdown Indirect FTE</a:t>
            </a:r>
          </a:p>
        </p:txBody>
      </p:sp>
      <p:sp>
        <p:nvSpPr>
          <p:cNvPr id="7" name="Rectangle 6">
            <a:extLst>
              <a:ext uri="{FF2B5EF4-FFF2-40B4-BE49-F238E27FC236}">
                <a16:creationId xmlns:a16="http://schemas.microsoft.com/office/drawing/2014/main" id="{57E5EF8F-A5AB-E90B-F1D8-1BF51C8E8C02}"/>
              </a:ext>
            </a:extLst>
          </p:cNvPr>
          <p:cNvSpPr/>
          <p:nvPr/>
        </p:nvSpPr>
        <p:spPr>
          <a:xfrm>
            <a:off x="6130953" y="6360851"/>
            <a:ext cx="2199637" cy="5015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r"/>
            <a:r>
              <a:rPr lang="en-GB" sz="1700">
                <a:solidFill>
                  <a:schemeClr val="tx2"/>
                </a:solidFill>
              </a:rPr>
              <a:t>Total FTE = 15.26</a:t>
            </a:r>
          </a:p>
        </p:txBody>
      </p:sp>
      <p:graphicFrame>
        <p:nvGraphicFramePr>
          <p:cNvPr id="3" name="Table 2">
            <a:extLst>
              <a:ext uri="{FF2B5EF4-FFF2-40B4-BE49-F238E27FC236}">
                <a16:creationId xmlns:a16="http://schemas.microsoft.com/office/drawing/2014/main" id="{BF79FD58-AF34-E522-9507-D5F004D13B91}"/>
              </a:ext>
            </a:extLst>
          </p:cNvPr>
          <p:cNvGraphicFramePr>
            <a:graphicFrameLocks noGrp="1"/>
          </p:cNvGraphicFramePr>
          <p:nvPr>
            <p:extLst>
              <p:ext uri="{D42A27DB-BD31-4B8C-83A1-F6EECF244321}">
                <p14:modId xmlns:p14="http://schemas.microsoft.com/office/powerpoint/2010/main" val="2357962669"/>
              </p:ext>
            </p:extLst>
          </p:nvPr>
        </p:nvGraphicFramePr>
        <p:xfrm>
          <a:off x="534685" y="1651975"/>
          <a:ext cx="7677160" cy="4800600"/>
        </p:xfrm>
        <a:graphic>
          <a:graphicData uri="http://schemas.openxmlformats.org/drawingml/2006/table">
            <a:tbl>
              <a:tblPr firstRow="1">
                <a:tableStyleId>{5C22544A-7EE6-4342-B048-85BDC9FD1C3A}</a:tableStyleId>
              </a:tblPr>
              <a:tblGrid>
                <a:gridCol w="2244026">
                  <a:extLst>
                    <a:ext uri="{9D8B030D-6E8A-4147-A177-3AD203B41FA5}">
                      <a16:colId xmlns:a16="http://schemas.microsoft.com/office/drawing/2014/main" val="4169121202"/>
                    </a:ext>
                  </a:extLst>
                </a:gridCol>
                <a:gridCol w="2629610">
                  <a:extLst>
                    <a:ext uri="{9D8B030D-6E8A-4147-A177-3AD203B41FA5}">
                      <a16:colId xmlns:a16="http://schemas.microsoft.com/office/drawing/2014/main" val="409469561"/>
                    </a:ext>
                  </a:extLst>
                </a:gridCol>
                <a:gridCol w="816216">
                  <a:extLst>
                    <a:ext uri="{9D8B030D-6E8A-4147-A177-3AD203B41FA5}">
                      <a16:colId xmlns:a16="http://schemas.microsoft.com/office/drawing/2014/main" val="3403244732"/>
                    </a:ext>
                  </a:extLst>
                </a:gridCol>
                <a:gridCol w="993654">
                  <a:extLst>
                    <a:ext uri="{9D8B030D-6E8A-4147-A177-3AD203B41FA5}">
                      <a16:colId xmlns:a16="http://schemas.microsoft.com/office/drawing/2014/main" val="3689305316"/>
                    </a:ext>
                  </a:extLst>
                </a:gridCol>
                <a:gridCol w="993654">
                  <a:extLst>
                    <a:ext uri="{9D8B030D-6E8A-4147-A177-3AD203B41FA5}">
                      <a16:colId xmlns:a16="http://schemas.microsoft.com/office/drawing/2014/main" val="612568975"/>
                    </a:ext>
                  </a:extLst>
                </a:gridCol>
              </a:tblGrid>
              <a:tr h="543917">
                <a:tc>
                  <a:txBody>
                    <a:bodyPr/>
                    <a:lstStyle/>
                    <a:p>
                      <a:pPr algn="l" fontAlgn="b"/>
                      <a:r>
                        <a:rPr lang="en-GB" sz="1400" b="1" u="none" strike="noStrike">
                          <a:effectLst/>
                        </a:rPr>
                        <a:t>Category</a:t>
                      </a:r>
                      <a:endParaRPr lang="en-GB" sz="1400" b="1" i="0" u="none" strike="noStrike">
                        <a:solidFill>
                          <a:srgbClr val="000000"/>
                        </a:solidFill>
                        <a:effectLst/>
                        <a:latin typeface="Arial" panose="020B0604020202020204" pitchFamily="34" charset="0"/>
                      </a:endParaRPr>
                    </a:p>
                  </a:txBody>
                  <a:tcPr marL="0" marR="0" marT="0" marB="0" anchor="ctr"/>
                </a:tc>
                <a:tc>
                  <a:txBody>
                    <a:bodyPr/>
                    <a:lstStyle/>
                    <a:p>
                      <a:pPr algn="l" fontAlgn="b"/>
                      <a:r>
                        <a:rPr lang="en-GB" sz="1400" b="1" u="none" strike="noStrike">
                          <a:effectLst/>
                        </a:rPr>
                        <a:t>Details/Comments</a:t>
                      </a:r>
                      <a:endParaRPr lang="en-GB" sz="1400" b="1" i="0" u="none" strike="noStrike">
                        <a:solidFill>
                          <a:srgbClr val="000000"/>
                        </a:solidFill>
                        <a:effectLst/>
                        <a:latin typeface="Arial" panose="020B0604020202020204" pitchFamily="34" charset="0"/>
                      </a:endParaRPr>
                    </a:p>
                  </a:txBody>
                  <a:tcPr marL="0" marR="0" marT="0" marB="0" anchor="ctr"/>
                </a:tc>
                <a:tc>
                  <a:txBody>
                    <a:bodyPr/>
                    <a:lstStyle/>
                    <a:p>
                      <a:pPr algn="l" fontAlgn="b"/>
                      <a:r>
                        <a:rPr lang="en-GB" sz="1400" b="1" u="none" strike="noStrike">
                          <a:effectLst/>
                        </a:rPr>
                        <a:t>Total FTE Staffing </a:t>
                      </a:r>
                      <a:endParaRPr lang="en-GB" sz="1400" b="1" i="0" u="none" strike="noStrike">
                        <a:solidFill>
                          <a:srgbClr val="000000"/>
                        </a:solidFill>
                        <a:effectLst/>
                        <a:latin typeface="Arial" panose="020B0604020202020204" pitchFamily="34" charset="0"/>
                      </a:endParaRPr>
                    </a:p>
                  </a:txBody>
                  <a:tcPr marL="0" marR="0" marT="0" marB="0" anchor="ctr"/>
                </a:tc>
                <a:tc>
                  <a:txBody>
                    <a:bodyPr/>
                    <a:lstStyle/>
                    <a:p>
                      <a:pPr algn="l" fontAlgn="b"/>
                      <a:r>
                        <a:rPr lang="en-GB" sz="1400" b="1" u="none" strike="noStrike">
                          <a:effectLst/>
                        </a:rPr>
                        <a:t>FTE Meat Essential Support %</a:t>
                      </a:r>
                      <a:endParaRPr lang="en-GB" sz="1400" b="1" i="0" u="none" strike="noStrike">
                        <a:solidFill>
                          <a:srgbClr val="000000"/>
                        </a:solidFill>
                        <a:effectLst/>
                        <a:latin typeface="Arial" panose="020B0604020202020204" pitchFamily="34" charset="0"/>
                      </a:endParaRPr>
                    </a:p>
                  </a:txBody>
                  <a:tcPr marL="0" marR="0" marT="0" marB="0" anchor="ctr"/>
                </a:tc>
                <a:tc>
                  <a:txBody>
                    <a:bodyPr/>
                    <a:lstStyle/>
                    <a:p>
                      <a:pPr algn="l" fontAlgn="b"/>
                      <a:r>
                        <a:rPr lang="en-GB" sz="1400" b="1" u="none" strike="noStrike">
                          <a:effectLst/>
                        </a:rPr>
                        <a:t>FTE Meat Essential Support</a:t>
                      </a:r>
                      <a:endParaRPr lang="en-GB" sz="1400" b="1"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071070583"/>
                  </a:ext>
                </a:extLst>
              </a:tr>
              <a:tr h="181306">
                <a:tc>
                  <a:txBody>
                    <a:bodyPr/>
                    <a:lstStyle/>
                    <a:p>
                      <a:pPr algn="l" fontAlgn="b"/>
                      <a:r>
                        <a:rPr lang="en-GB" sz="1300" u="none" strike="noStrike">
                          <a:effectLst/>
                        </a:rPr>
                        <a:t>Operations support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Head of Ops Delivery</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20%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0.20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3430801222"/>
                  </a:ext>
                </a:extLst>
              </a:tr>
              <a:tr h="181306">
                <a:tc>
                  <a:txBody>
                    <a:bodyPr/>
                    <a:lstStyle/>
                    <a:p>
                      <a:pPr algn="l" fontAlgn="b"/>
                      <a:r>
                        <a:rPr lang="en-GB" sz="1300" u="none" strike="noStrike">
                          <a:effectLst/>
                        </a:rPr>
                        <a:t>Operations support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Head of Field Ops</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50%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0.50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1527347828"/>
                  </a:ext>
                </a:extLst>
              </a:tr>
              <a:tr h="181306">
                <a:tc>
                  <a:txBody>
                    <a:bodyPr/>
                    <a:lstStyle/>
                    <a:p>
                      <a:pPr algn="l" fontAlgn="b"/>
                      <a:r>
                        <a:rPr lang="en-GB" sz="1300" u="none" strike="noStrike">
                          <a:effectLst/>
                        </a:rPr>
                        <a:t>Operations support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Head Veterinarian</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50%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0.50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4285660259"/>
                  </a:ext>
                </a:extLst>
              </a:tr>
              <a:tr h="181306">
                <a:tc>
                  <a:txBody>
                    <a:bodyPr/>
                    <a:lstStyle/>
                    <a:p>
                      <a:pPr algn="l" fontAlgn="b"/>
                      <a:r>
                        <a:rPr lang="en-GB" sz="1300" u="none" strike="noStrike">
                          <a:effectLst/>
                        </a:rPr>
                        <a:t>Operations support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Vet Advisors</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3</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75%</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2.25</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2160425476"/>
                  </a:ext>
                </a:extLst>
              </a:tr>
              <a:tr h="181306">
                <a:tc>
                  <a:txBody>
                    <a:bodyPr/>
                    <a:lstStyle/>
                    <a:p>
                      <a:pPr algn="l" fontAlgn="b"/>
                      <a:r>
                        <a:rPr lang="en-GB" sz="1300" u="none" strike="noStrike">
                          <a:effectLst/>
                        </a:rPr>
                        <a:t>Operations support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Field Vet Coordinator</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25%</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0.25</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1770352125"/>
                  </a:ext>
                </a:extLst>
              </a:tr>
              <a:tr h="181306">
                <a:tc>
                  <a:txBody>
                    <a:bodyPr/>
                    <a:lstStyle/>
                    <a:p>
                      <a:pPr algn="l" fontAlgn="b"/>
                      <a:r>
                        <a:rPr lang="en-GB" sz="1300" u="none" strike="noStrike">
                          <a:effectLst/>
                        </a:rPr>
                        <a:t>Operations support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Vet Branch admin</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25%</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0.25</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1686299555"/>
                  </a:ext>
                </a:extLst>
              </a:tr>
              <a:tr h="181306">
                <a:tc>
                  <a:txBody>
                    <a:bodyPr/>
                    <a:lstStyle/>
                    <a:p>
                      <a:pPr algn="l" fontAlgn="b"/>
                      <a:r>
                        <a:rPr lang="en-GB" sz="1300" u="none" strike="noStrike">
                          <a:effectLst/>
                        </a:rPr>
                        <a:t>Operations support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Operations Manager</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3</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75%</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2.25</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2700304159"/>
                  </a:ext>
                </a:extLst>
              </a:tr>
              <a:tr h="181306">
                <a:tc>
                  <a:txBody>
                    <a:bodyPr/>
                    <a:lstStyle/>
                    <a:p>
                      <a:pPr algn="l" fontAlgn="b"/>
                      <a:r>
                        <a:rPr lang="en-GB" sz="1300" u="none" strike="noStrike">
                          <a:effectLst/>
                        </a:rPr>
                        <a:t>Operations support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FOC</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6</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80%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4.80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4088701647"/>
                  </a:ext>
                </a:extLst>
              </a:tr>
              <a:tr h="181306">
                <a:tc>
                  <a:txBody>
                    <a:bodyPr/>
                    <a:lstStyle/>
                    <a:p>
                      <a:pPr algn="l" fontAlgn="b"/>
                      <a:r>
                        <a:rPr lang="en-GB" sz="1300" u="none" strike="noStrike">
                          <a:effectLst/>
                        </a:rPr>
                        <a:t>Corporate services (inc IT)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Head of Finance</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20%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0.20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2817080438"/>
                  </a:ext>
                </a:extLst>
              </a:tr>
              <a:tr h="181306">
                <a:tc>
                  <a:txBody>
                    <a:bodyPr/>
                    <a:lstStyle/>
                    <a:p>
                      <a:pPr algn="l" fontAlgn="b"/>
                      <a:r>
                        <a:rPr lang="en-GB" sz="1300" u="none" strike="noStrike">
                          <a:effectLst/>
                        </a:rPr>
                        <a:t>Corporate services (inc IT)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Charging Mananger</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0.8</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100%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0.80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1656789300"/>
                  </a:ext>
                </a:extLst>
              </a:tr>
              <a:tr h="181306">
                <a:tc>
                  <a:txBody>
                    <a:bodyPr/>
                    <a:lstStyle/>
                    <a:p>
                      <a:pPr algn="l" fontAlgn="b"/>
                      <a:r>
                        <a:rPr lang="en-GB" sz="1300" u="none" strike="noStrike">
                          <a:effectLst/>
                        </a:rPr>
                        <a:t>Corporate services (inc IT)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Financial Accountant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0.8</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20%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0.16</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2132441313"/>
                  </a:ext>
                </a:extLst>
              </a:tr>
              <a:tr h="181306">
                <a:tc>
                  <a:txBody>
                    <a:bodyPr/>
                    <a:lstStyle/>
                    <a:p>
                      <a:pPr algn="l" fontAlgn="b"/>
                      <a:r>
                        <a:rPr lang="en-GB" sz="1300" u="none" strike="noStrike">
                          <a:effectLst/>
                        </a:rPr>
                        <a:t>Corporate services (inc IT)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Assistant Financial Accountant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0.8</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0.08</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3882736296"/>
                  </a:ext>
                </a:extLst>
              </a:tr>
              <a:tr h="181306">
                <a:tc>
                  <a:txBody>
                    <a:bodyPr/>
                    <a:lstStyle/>
                    <a:p>
                      <a:pPr algn="l" fontAlgn="b"/>
                      <a:r>
                        <a:rPr lang="en-GB" sz="1300" u="none" strike="noStrike">
                          <a:effectLst/>
                        </a:rPr>
                        <a:t>Corporate services (inc IT)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Finance Business Partner</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70%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0.70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2891649203"/>
                  </a:ext>
                </a:extLst>
              </a:tr>
              <a:tr h="181306">
                <a:tc>
                  <a:txBody>
                    <a:bodyPr/>
                    <a:lstStyle/>
                    <a:p>
                      <a:pPr algn="l" fontAlgn="b"/>
                      <a:r>
                        <a:rPr lang="en-GB" sz="1300" u="none" strike="noStrike">
                          <a:effectLst/>
                        </a:rPr>
                        <a:t>Corporate services (inc IT)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Finance Assistant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60%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0.60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2866412243"/>
                  </a:ext>
                </a:extLst>
              </a:tr>
              <a:tr h="181306">
                <a:tc>
                  <a:txBody>
                    <a:bodyPr/>
                    <a:lstStyle/>
                    <a:p>
                      <a:pPr algn="l" fontAlgn="b"/>
                      <a:r>
                        <a:rPr lang="en-GB" sz="1300" u="none" strike="noStrike">
                          <a:effectLst/>
                        </a:rPr>
                        <a:t>Corporate services (inc IT)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Facilities, Health &amp; Safety Manager</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20%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0.20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241220302"/>
                  </a:ext>
                </a:extLst>
              </a:tr>
              <a:tr h="181306">
                <a:tc>
                  <a:txBody>
                    <a:bodyPr/>
                    <a:lstStyle/>
                    <a:p>
                      <a:pPr algn="l" fontAlgn="b"/>
                      <a:r>
                        <a:rPr lang="en-GB" sz="1300" u="none" strike="noStrike">
                          <a:effectLst/>
                        </a:rPr>
                        <a:t>Corporate services (inc IT)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Admin Support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50%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0.50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2555838491"/>
                  </a:ext>
                </a:extLst>
              </a:tr>
              <a:tr h="181306">
                <a:tc>
                  <a:txBody>
                    <a:bodyPr/>
                    <a:lstStyle/>
                    <a:p>
                      <a:pPr algn="l" fontAlgn="b"/>
                      <a:r>
                        <a:rPr lang="en-GB" sz="1300" u="none" strike="noStrike">
                          <a:effectLst/>
                        </a:rPr>
                        <a:t>Corporate services (inc IT)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Records Mangement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2%</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0.02</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3575566514"/>
                  </a:ext>
                </a:extLst>
              </a:tr>
              <a:tr h="181306">
                <a:tc>
                  <a:txBody>
                    <a:bodyPr/>
                    <a:lstStyle/>
                    <a:p>
                      <a:pPr algn="l" fontAlgn="b"/>
                      <a:r>
                        <a:rPr lang="en-GB" sz="1300" u="none" strike="noStrike">
                          <a:effectLst/>
                        </a:rPr>
                        <a:t>Corporate services (inc IT)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IT Support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20%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0.20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812577693"/>
                  </a:ext>
                </a:extLst>
              </a:tr>
              <a:tr h="181306">
                <a:tc>
                  <a:txBody>
                    <a:bodyPr/>
                    <a:lstStyle/>
                    <a:p>
                      <a:pPr algn="l" fontAlgn="b"/>
                      <a:r>
                        <a:rPr lang="en-GB" sz="1300" u="none" strike="noStrike">
                          <a:effectLst/>
                        </a:rPr>
                        <a:t>Corporate services (inc IT)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IT Assistant</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20%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0.20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2070912283"/>
                  </a:ext>
                </a:extLst>
              </a:tr>
              <a:tr h="181306">
                <a:tc>
                  <a:txBody>
                    <a:bodyPr/>
                    <a:lstStyle/>
                    <a:p>
                      <a:pPr algn="l" fontAlgn="b"/>
                      <a:r>
                        <a:rPr lang="en-GB" sz="1300" u="none" strike="noStrike">
                          <a:effectLst/>
                        </a:rPr>
                        <a:t>Human resosurces</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HR Advisor</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50%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0.50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1346883565"/>
                  </a:ext>
                </a:extLst>
              </a:tr>
              <a:tr h="181306">
                <a:tc>
                  <a:txBody>
                    <a:bodyPr/>
                    <a:lstStyle/>
                    <a:p>
                      <a:pPr algn="l" fontAlgn="b"/>
                      <a:r>
                        <a:rPr lang="en-GB" sz="1300" u="none" strike="noStrike">
                          <a:effectLst/>
                        </a:rPr>
                        <a:t>Human resosurces</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l" fontAlgn="b"/>
                      <a:r>
                        <a:rPr lang="en-GB" sz="1300" u="none" strike="noStrike">
                          <a:effectLst/>
                        </a:rPr>
                        <a:t>HR Manager</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10%</a:t>
                      </a:r>
                      <a:endParaRPr lang="en-GB" sz="1300" b="0" i="0" u="none" strike="noStrike">
                        <a:solidFill>
                          <a:schemeClr val="tx1"/>
                        </a:solidFill>
                        <a:effectLst/>
                        <a:latin typeface="Arial" panose="020B0604020202020204" pitchFamily="34" charset="0"/>
                      </a:endParaRPr>
                    </a:p>
                  </a:txBody>
                  <a:tcPr marL="0" marR="0" marT="0" marB="0" anchor="b"/>
                </a:tc>
                <a:tc>
                  <a:txBody>
                    <a:bodyPr/>
                    <a:lstStyle/>
                    <a:p>
                      <a:pPr algn="r" fontAlgn="b"/>
                      <a:r>
                        <a:rPr lang="en-GB" sz="1300" u="none" strike="noStrike">
                          <a:effectLst/>
                        </a:rPr>
                        <a:t>0.10</a:t>
                      </a:r>
                      <a:endParaRPr lang="en-GB" sz="1300" b="0" i="0" u="none" strike="noStrike">
                        <a:solidFill>
                          <a:schemeClr val="tx1"/>
                        </a:solidFill>
                        <a:effectLst/>
                        <a:latin typeface="Arial" panose="020B0604020202020204" pitchFamily="34" charset="0"/>
                      </a:endParaRPr>
                    </a:p>
                  </a:txBody>
                  <a:tcPr marL="0" marR="0" marT="0" marB="0" anchor="b"/>
                </a:tc>
                <a:extLst>
                  <a:ext uri="{0D108BD9-81ED-4DB2-BD59-A6C34878D82A}">
                    <a16:rowId xmlns:a16="http://schemas.microsoft.com/office/drawing/2014/main" val="856440971"/>
                  </a:ext>
                </a:extLst>
              </a:tr>
            </a:tbl>
          </a:graphicData>
        </a:graphic>
      </p:graphicFrame>
    </p:spTree>
    <p:extLst>
      <p:ext uri="{BB962C8B-B14F-4D97-AF65-F5344CB8AC3E}">
        <p14:creationId xmlns:p14="http://schemas.microsoft.com/office/powerpoint/2010/main" val="1326978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88B269-33EC-449F-64E5-BC609118C1B3}"/>
              </a:ext>
            </a:extLst>
          </p:cNvPr>
          <p:cNvSpPr>
            <a:spLocks noGrp="1"/>
          </p:cNvSpPr>
          <p:nvPr>
            <p:ph type="title" idx="4294967295"/>
          </p:nvPr>
        </p:nvSpPr>
        <p:spPr>
          <a:xfrm>
            <a:off x="291529" y="957689"/>
            <a:ext cx="6359884"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24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Indirect Costs - Additional Costs</a:t>
            </a:r>
          </a:p>
        </p:txBody>
      </p:sp>
      <p:graphicFrame>
        <p:nvGraphicFramePr>
          <p:cNvPr id="4" name="Table 3">
            <a:extLst>
              <a:ext uri="{FF2B5EF4-FFF2-40B4-BE49-F238E27FC236}">
                <a16:creationId xmlns:a16="http://schemas.microsoft.com/office/drawing/2014/main" id="{1CEFD5B6-B305-5DBB-E56F-6C506E068B2E}"/>
              </a:ext>
            </a:extLst>
          </p:cNvPr>
          <p:cNvGraphicFramePr>
            <a:graphicFrameLocks noGrp="1"/>
          </p:cNvGraphicFramePr>
          <p:nvPr>
            <p:extLst>
              <p:ext uri="{D42A27DB-BD31-4B8C-83A1-F6EECF244321}">
                <p14:modId xmlns:p14="http://schemas.microsoft.com/office/powerpoint/2010/main" val="3668033093"/>
              </p:ext>
            </p:extLst>
          </p:nvPr>
        </p:nvGraphicFramePr>
        <p:xfrm>
          <a:off x="351779" y="1606396"/>
          <a:ext cx="7886699" cy="4281347"/>
        </p:xfrm>
        <a:graphic>
          <a:graphicData uri="http://schemas.openxmlformats.org/drawingml/2006/table">
            <a:tbl>
              <a:tblPr firstRow="1">
                <a:tableStyleId>{5C22544A-7EE6-4342-B048-85BDC9FD1C3A}</a:tableStyleId>
              </a:tblPr>
              <a:tblGrid>
                <a:gridCol w="2253343">
                  <a:extLst>
                    <a:ext uri="{9D8B030D-6E8A-4147-A177-3AD203B41FA5}">
                      <a16:colId xmlns:a16="http://schemas.microsoft.com/office/drawing/2014/main" val="4076212120"/>
                    </a:ext>
                  </a:extLst>
                </a:gridCol>
                <a:gridCol w="2941864">
                  <a:extLst>
                    <a:ext uri="{9D8B030D-6E8A-4147-A177-3AD203B41FA5}">
                      <a16:colId xmlns:a16="http://schemas.microsoft.com/office/drawing/2014/main" val="349239819"/>
                    </a:ext>
                  </a:extLst>
                </a:gridCol>
                <a:gridCol w="963930">
                  <a:extLst>
                    <a:ext uri="{9D8B030D-6E8A-4147-A177-3AD203B41FA5}">
                      <a16:colId xmlns:a16="http://schemas.microsoft.com/office/drawing/2014/main" val="1207418096"/>
                    </a:ext>
                  </a:extLst>
                </a:gridCol>
                <a:gridCol w="863781">
                  <a:extLst>
                    <a:ext uri="{9D8B030D-6E8A-4147-A177-3AD203B41FA5}">
                      <a16:colId xmlns:a16="http://schemas.microsoft.com/office/drawing/2014/main" val="1117157362"/>
                    </a:ext>
                  </a:extLst>
                </a:gridCol>
                <a:gridCol w="863781">
                  <a:extLst>
                    <a:ext uri="{9D8B030D-6E8A-4147-A177-3AD203B41FA5}">
                      <a16:colId xmlns:a16="http://schemas.microsoft.com/office/drawing/2014/main" val="1959492058"/>
                    </a:ext>
                  </a:extLst>
                </a:gridCol>
              </a:tblGrid>
              <a:tr h="676003">
                <a:tc>
                  <a:txBody>
                    <a:bodyPr/>
                    <a:lstStyle/>
                    <a:p>
                      <a:pPr algn="l" fontAlgn="b"/>
                      <a:r>
                        <a:rPr lang="en-GB" sz="1400" u="none" strike="noStrike">
                          <a:effectLst/>
                        </a:rPr>
                        <a:t>Category</a:t>
                      </a:r>
                      <a:endParaRPr lang="en-GB" sz="1400" b="1" i="0" u="none" strike="noStrike">
                        <a:solidFill>
                          <a:srgbClr val="000000"/>
                        </a:solidFill>
                        <a:effectLst/>
                        <a:latin typeface="Arial" panose="020B0604020202020204" pitchFamily="34" charset="0"/>
                      </a:endParaRPr>
                    </a:p>
                  </a:txBody>
                  <a:tcPr marL="0" marR="0" marT="0" marB="0"/>
                </a:tc>
                <a:tc>
                  <a:txBody>
                    <a:bodyPr/>
                    <a:lstStyle/>
                    <a:p>
                      <a:pPr algn="l" fontAlgn="b"/>
                      <a:r>
                        <a:rPr lang="en-GB" sz="1400" u="none" strike="noStrike">
                          <a:effectLst/>
                        </a:rPr>
                        <a:t>Additional specific cost</a:t>
                      </a:r>
                      <a:endParaRPr lang="en-GB" sz="1400" b="1" i="0" u="none" strike="noStrike">
                        <a:solidFill>
                          <a:srgbClr val="000000"/>
                        </a:solidFill>
                        <a:effectLst/>
                        <a:latin typeface="Arial" panose="020B0604020202020204" pitchFamily="34" charset="0"/>
                      </a:endParaRPr>
                    </a:p>
                  </a:txBody>
                  <a:tcPr marL="0" marR="0" marT="0" marB="0"/>
                </a:tc>
                <a:tc>
                  <a:txBody>
                    <a:bodyPr/>
                    <a:lstStyle/>
                    <a:p>
                      <a:pPr algn="l" fontAlgn="b"/>
                      <a:r>
                        <a:rPr lang="en-GB" sz="1400" u="none" strike="noStrike">
                          <a:effectLst/>
                        </a:rPr>
                        <a:t>% Meat essential support</a:t>
                      </a:r>
                      <a:endParaRPr lang="en-GB" sz="1400" b="1" i="0" u="none" strike="noStrike">
                        <a:solidFill>
                          <a:srgbClr val="000000"/>
                        </a:solidFill>
                        <a:effectLst/>
                        <a:latin typeface="Arial" panose="020B0604020202020204" pitchFamily="34" charset="0"/>
                      </a:endParaRPr>
                    </a:p>
                  </a:txBody>
                  <a:tcPr marL="0" marR="0" marT="0" marB="0"/>
                </a:tc>
                <a:tc>
                  <a:txBody>
                    <a:bodyPr/>
                    <a:lstStyle/>
                    <a:p>
                      <a:pPr algn="l" fontAlgn="b"/>
                      <a:r>
                        <a:rPr lang="en-GB" sz="1400" u="none" strike="noStrike">
                          <a:effectLst/>
                        </a:rPr>
                        <a:t>Total £</a:t>
                      </a:r>
                      <a:endParaRPr lang="en-GB" sz="1400" b="1" i="0" u="none" strike="noStrike">
                        <a:solidFill>
                          <a:srgbClr val="000000"/>
                        </a:solidFill>
                        <a:effectLst/>
                        <a:latin typeface="Arial" panose="020B0604020202020204" pitchFamily="34" charset="0"/>
                      </a:endParaRPr>
                    </a:p>
                  </a:txBody>
                  <a:tcPr marL="0" marR="0" marT="0" marB="0"/>
                </a:tc>
                <a:tc>
                  <a:txBody>
                    <a:bodyPr/>
                    <a:lstStyle/>
                    <a:p>
                      <a:pPr algn="l" fontAlgn="b"/>
                      <a:r>
                        <a:rPr lang="en-GB" sz="1400" u="none" strike="noStrike">
                          <a:effectLst/>
                        </a:rPr>
                        <a:t>Meat related costs</a:t>
                      </a:r>
                      <a:endParaRPr lang="en-GB" sz="1400" b="1" i="0" u="none" strike="noStrike">
                        <a:solidFill>
                          <a:srgbClr val="000000"/>
                        </a:solidFill>
                        <a:effectLst/>
                        <a:latin typeface="Arial" panose="020B0604020202020204" pitchFamily="34" charset="0"/>
                      </a:endParaRPr>
                    </a:p>
                  </a:txBody>
                  <a:tcPr marL="0" marR="0" marT="0" marB="0"/>
                </a:tc>
                <a:extLst>
                  <a:ext uri="{0D108BD9-81ED-4DB2-BD59-A6C34878D82A}">
                    <a16:rowId xmlns:a16="http://schemas.microsoft.com/office/drawing/2014/main" val="2779141030"/>
                  </a:ext>
                </a:extLst>
              </a:tr>
              <a:tr h="225334">
                <a:tc>
                  <a:txBody>
                    <a:bodyPr/>
                    <a:lstStyle/>
                    <a:p>
                      <a:pPr algn="l" fontAlgn="b"/>
                      <a:r>
                        <a:rPr lang="en-GB" sz="1400" u="none" strike="noStrike">
                          <a:effectLst/>
                        </a:rPr>
                        <a:t>Operations support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Subsistence</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50%</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1,100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550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547496806"/>
                  </a:ext>
                </a:extLst>
              </a:tr>
              <a:tr h="225334">
                <a:tc>
                  <a:txBody>
                    <a:bodyPr/>
                    <a:lstStyle/>
                    <a:p>
                      <a:pPr algn="l" fontAlgn="b"/>
                      <a:r>
                        <a:rPr lang="en-GB" sz="1400" u="none" strike="noStrike">
                          <a:effectLst/>
                        </a:rPr>
                        <a:t>Operations support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Travel &amp; hotels</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50%</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8,750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4,375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185696771"/>
                  </a:ext>
                </a:extLst>
              </a:tr>
              <a:tr h="225334">
                <a:tc>
                  <a:txBody>
                    <a:bodyPr/>
                    <a:lstStyle/>
                    <a:p>
                      <a:pPr algn="l" fontAlgn="b"/>
                      <a:r>
                        <a:rPr lang="en-GB" sz="1400" u="none" strike="noStrike">
                          <a:effectLst/>
                        </a:rPr>
                        <a:t>Operations support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On call costs</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75%</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24,996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18,747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709133680"/>
                  </a:ext>
                </a:extLst>
              </a:tr>
              <a:tr h="225334">
                <a:tc>
                  <a:txBody>
                    <a:bodyPr/>
                    <a:lstStyle/>
                    <a:p>
                      <a:pPr algn="l" fontAlgn="b"/>
                      <a:r>
                        <a:rPr lang="en-GB" sz="1400" u="none" strike="noStrike">
                          <a:effectLst/>
                        </a:rPr>
                        <a:t>Corporate services (</a:t>
                      </a:r>
                      <a:r>
                        <a:rPr lang="en-GB" sz="1400" u="none" strike="noStrike" err="1">
                          <a:effectLst/>
                        </a:rPr>
                        <a:t>inc</a:t>
                      </a:r>
                      <a:r>
                        <a:rPr lang="en-GB" sz="1400" u="none" strike="noStrike">
                          <a:effectLst/>
                        </a:rPr>
                        <a:t> IT)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Procurement shared service</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5.19%</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150,000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7,784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515210846"/>
                  </a:ext>
                </a:extLst>
              </a:tr>
              <a:tr h="225334">
                <a:tc>
                  <a:txBody>
                    <a:bodyPr/>
                    <a:lstStyle/>
                    <a:p>
                      <a:pPr algn="l" fontAlgn="b"/>
                      <a:r>
                        <a:rPr lang="en-GB" sz="1400" u="none" strike="noStrike">
                          <a:effectLst/>
                        </a:rPr>
                        <a:t>Corporate services (</a:t>
                      </a:r>
                      <a:r>
                        <a:rPr lang="en-GB" sz="1400" u="none" strike="noStrike" err="1">
                          <a:effectLst/>
                        </a:rPr>
                        <a:t>inc</a:t>
                      </a:r>
                      <a:r>
                        <a:rPr lang="en-GB" sz="1400" u="none" strike="noStrike">
                          <a:effectLst/>
                        </a:rPr>
                        <a:t> IT)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Rent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5.19%</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474,725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194975481"/>
                  </a:ext>
                </a:extLst>
              </a:tr>
              <a:tr h="225334">
                <a:tc>
                  <a:txBody>
                    <a:bodyPr/>
                    <a:lstStyle/>
                    <a:p>
                      <a:pPr algn="l" fontAlgn="b"/>
                      <a:r>
                        <a:rPr lang="en-GB" sz="1400" u="none" strike="noStrike">
                          <a:effectLst/>
                        </a:rPr>
                        <a:t>Corporate services (inc IT)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Rates</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5.19%</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119,982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705479878"/>
                  </a:ext>
                </a:extLst>
              </a:tr>
              <a:tr h="225334">
                <a:tc>
                  <a:txBody>
                    <a:bodyPr/>
                    <a:lstStyle/>
                    <a:p>
                      <a:pPr algn="l" fontAlgn="b"/>
                      <a:r>
                        <a:rPr lang="en-GB" sz="1400" u="none" strike="noStrike">
                          <a:effectLst/>
                        </a:rPr>
                        <a:t>Corporate services (inc IT)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Accommodation charge</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5.19%</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141,613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533730181"/>
                  </a:ext>
                </a:extLst>
              </a:tr>
              <a:tr h="225334">
                <a:tc>
                  <a:txBody>
                    <a:bodyPr/>
                    <a:lstStyle/>
                    <a:p>
                      <a:pPr algn="l" fontAlgn="b"/>
                      <a:r>
                        <a:rPr lang="en-GB" sz="1400" u="none" strike="noStrike">
                          <a:effectLst/>
                        </a:rPr>
                        <a:t>Corporate services (inc IT)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Fuel &amp; utilities</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5.19%</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69,378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954622527"/>
                  </a:ext>
                </a:extLst>
              </a:tr>
              <a:tr h="225334">
                <a:tc>
                  <a:txBody>
                    <a:bodyPr/>
                    <a:lstStyle/>
                    <a:p>
                      <a:pPr algn="l" fontAlgn="b"/>
                      <a:r>
                        <a:rPr lang="en-GB" sz="1400" u="none" strike="noStrike">
                          <a:effectLst/>
                        </a:rPr>
                        <a:t>Corporate services (inc IT)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Buildings insurance</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5.19%</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6,944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812305034"/>
                  </a:ext>
                </a:extLst>
              </a:tr>
              <a:tr h="225334">
                <a:tc>
                  <a:txBody>
                    <a:bodyPr/>
                    <a:lstStyle/>
                    <a:p>
                      <a:pPr algn="l" fontAlgn="b"/>
                      <a:r>
                        <a:rPr lang="en-GB" sz="1400" u="none" strike="noStrike">
                          <a:effectLst/>
                        </a:rPr>
                        <a:t>Corporate services (inc IT)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Maintenance contracts</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5.19%</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40,629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366079370"/>
                  </a:ext>
                </a:extLst>
              </a:tr>
              <a:tr h="225334">
                <a:tc>
                  <a:txBody>
                    <a:bodyPr/>
                    <a:lstStyle/>
                    <a:p>
                      <a:pPr algn="l" fontAlgn="b"/>
                      <a:r>
                        <a:rPr lang="en-GB" sz="1400" u="none" strike="noStrike">
                          <a:effectLst/>
                        </a:rPr>
                        <a:t>Corporate services (inc IT)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Printing</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5.19%</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6,787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352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787901852"/>
                  </a:ext>
                </a:extLst>
              </a:tr>
              <a:tr h="225334">
                <a:tc>
                  <a:txBody>
                    <a:bodyPr/>
                    <a:lstStyle/>
                    <a:p>
                      <a:pPr algn="l" fontAlgn="b"/>
                      <a:r>
                        <a:rPr lang="en-GB" sz="1400" u="none" strike="noStrike">
                          <a:effectLst/>
                        </a:rPr>
                        <a:t>Corporate services (inc IT)</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Software/hardware</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5.19%</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99,450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5,161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36369003"/>
                  </a:ext>
                </a:extLst>
              </a:tr>
              <a:tr h="225334">
                <a:tc>
                  <a:txBody>
                    <a:bodyPr/>
                    <a:lstStyle/>
                    <a:p>
                      <a:pPr algn="l" fontAlgn="b"/>
                      <a:r>
                        <a:rPr lang="en-GB" sz="1400" u="none" strike="noStrike">
                          <a:effectLst/>
                        </a:rPr>
                        <a:t>Human resosurces</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SG HR service</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30%</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163,000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48,900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019402142"/>
                  </a:ext>
                </a:extLst>
              </a:tr>
              <a:tr h="225334">
                <a:tc>
                  <a:txBody>
                    <a:bodyPr/>
                    <a:lstStyle/>
                    <a:p>
                      <a:pPr algn="l" fontAlgn="b"/>
                      <a:r>
                        <a:rPr lang="en-GB" sz="1400" u="none" strike="noStrike">
                          <a:effectLst/>
                        </a:rPr>
                        <a:t>Human resosurces</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Staff medicals - occupational H &amp; S</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30%</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6,440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1,932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959043625"/>
                  </a:ext>
                </a:extLst>
              </a:tr>
              <a:tr h="225334">
                <a:tc>
                  <a:txBody>
                    <a:bodyPr/>
                    <a:lstStyle/>
                    <a:p>
                      <a:pPr algn="l" fontAlgn="b"/>
                      <a:r>
                        <a:rPr lang="en-GB" sz="1400" u="none" strike="noStrike">
                          <a:effectLst/>
                        </a:rPr>
                        <a:t>Human resosurces</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Employeed assisted programme</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30%</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3,440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1,032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832789989"/>
                  </a:ext>
                </a:extLst>
              </a:tr>
              <a:tr h="225334">
                <a:tc>
                  <a:txBody>
                    <a:bodyPr/>
                    <a:lstStyle/>
                    <a:p>
                      <a:pPr algn="l" fontAlgn="b"/>
                      <a:r>
                        <a:rPr lang="en-GB" sz="1400" u="none" strike="noStrike">
                          <a:effectLst/>
                        </a:rPr>
                        <a:t>Depreciation</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Depreciation</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r" fontAlgn="b"/>
                      <a:r>
                        <a:rPr lang="en-GB" sz="1400" u="none" strike="noStrike">
                          <a:effectLst/>
                        </a:rPr>
                        <a:t>5.19%</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390,000 </a:t>
                      </a:r>
                      <a:endParaRPr lang="en-GB" sz="1400" b="0" i="0" u="none" strike="noStrike">
                        <a:solidFill>
                          <a:srgbClr val="000000"/>
                        </a:solidFill>
                        <a:effectLst/>
                        <a:latin typeface="Arial" panose="020B0604020202020204" pitchFamily="34" charset="0"/>
                      </a:endParaRPr>
                    </a:p>
                  </a:txBody>
                  <a:tcPr marL="0" marR="0" marT="0" marB="0" anchor="b"/>
                </a:tc>
                <a:tc>
                  <a:txBody>
                    <a:bodyPr/>
                    <a:lstStyle/>
                    <a:p>
                      <a:pPr algn="l" fontAlgn="b"/>
                      <a:r>
                        <a:rPr lang="en-GB" sz="1400" u="none" strike="noStrike">
                          <a:effectLst/>
                        </a:rPr>
                        <a:t>    20,239 </a:t>
                      </a:r>
                      <a:endParaRPr lang="en-GB" sz="1400" b="0" i="0"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472361718"/>
                  </a:ext>
                </a:extLst>
              </a:tr>
            </a:tbl>
          </a:graphicData>
        </a:graphic>
      </p:graphicFrame>
    </p:spTree>
    <p:extLst>
      <p:ext uri="{BB962C8B-B14F-4D97-AF65-F5344CB8AC3E}">
        <p14:creationId xmlns:p14="http://schemas.microsoft.com/office/powerpoint/2010/main" val="1907821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E31F975-2A77-9255-54C7-AF65D181DA6C}"/>
              </a:ext>
            </a:extLst>
          </p:cNvPr>
          <p:cNvSpPr>
            <a:spLocks noGrp="1"/>
          </p:cNvSpPr>
          <p:nvPr>
            <p:ph type="title" idx="4294967295"/>
          </p:nvPr>
        </p:nvSpPr>
        <p:spPr>
          <a:xfrm>
            <a:off x="415940" y="1050179"/>
            <a:ext cx="8088868"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Audit &amp; Veterinary Approvals Charge</a:t>
            </a:r>
          </a:p>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endPar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endParaRPr>
          </a:p>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endPar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endParaRPr>
          </a:p>
        </p:txBody>
      </p:sp>
      <p:sp>
        <p:nvSpPr>
          <p:cNvPr id="8" name="Rectangle 7">
            <a:extLst>
              <a:ext uri="{FF2B5EF4-FFF2-40B4-BE49-F238E27FC236}">
                <a16:creationId xmlns:a16="http://schemas.microsoft.com/office/drawing/2014/main" id="{C680A979-0FE2-AF6B-F805-B9CF6E34FAA6}"/>
              </a:ext>
            </a:extLst>
          </p:cNvPr>
          <p:cNvSpPr/>
          <p:nvPr/>
        </p:nvSpPr>
        <p:spPr>
          <a:xfrm>
            <a:off x="630315" y="4795766"/>
            <a:ext cx="7874493" cy="202410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GB">
                <a:solidFill>
                  <a:schemeClr val="tx2"/>
                </a:solidFill>
              </a:rPr>
              <a:t>Hours are those collected from OWS directly relating to Audit and Approvals</a:t>
            </a:r>
          </a:p>
          <a:p>
            <a:pPr marL="285750" indent="-285750">
              <a:buFont typeface="Arial" panose="020B0604020202020204" pitchFamily="34" charset="0"/>
              <a:buChar char="•"/>
            </a:pPr>
            <a:r>
              <a:rPr lang="en-GB">
                <a:solidFill>
                  <a:schemeClr val="tx2"/>
                </a:solidFill>
              </a:rPr>
              <a:t>Direct Costs are for equivalent of 1.17 auditor and the other direct costs to support their work</a:t>
            </a:r>
          </a:p>
          <a:p>
            <a:pPr marL="285750" indent="-285750">
              <a:buFont typeface="Arial" panose="020B0604020202020204" pitchFamily="34" charset="0"/>
              <a:buChar char="•"/>
            </a:pPr>
            <a:r>
              <a:rPr lang="en-GB">
                <a:solidFill>
                  <a:schemeClr val="tx2"/>
                </a:solidFill>
              </a:rPr>
              <a:t>Indirect costs – 5% Head Vet, 75% of administration staff along with 0.27% of overhead costs (£</a:t>
            </a:r>
            <a:r>
              <a:rPr lang="en-GB" err="1">
                <a:solidFill>
                  <a:schemeClr val="tx2"/>
                </a:solidFill>
              </a:rPr>
              <a:t>2.15K</a:t>
            </a:r>
            <a:r>
              <a:rPr lang="en-GB">
                <a:solidFill>
                  <a:schemeClr val="tx2"/>
                </a:solidFill>
              </a:rPr>
              <a:t>)</a:t>
            </a:r>
          </a:p>
        </p:txBody>
      </p:sp>
      <p:graphicFrame>
        <p:nvGraphicFramePr>
          <p:cNvPr id="5" name="Table 4">
            <a:extLst>
              <a:ext uri="{FF2B5EF4-FFF2-40B4-BE49-F238E27FC236}">
                <a16:creationId xmlns:a16="http://schemas.microsoft.com/office/drawing/2014/main" id="{F8C77D9E-6B0F-7ACC-098D-A3EDFB594A28}"/>
              </a:ext>
            </a:extLst>
          </p:cNvPr>
          <p:cNvGraphicFramePr>
            <a:graphicFrameLocks noGrp="1"/>
          </p:cNvGraphicFramePr>
          <p:nvPr>
            <p:extLst>
              <p:ext uri="{D42A27DB-BD31-4B8C-83A1-F6EECF244321}">
                <p14:modId xmlns:p14="http://schemas.microsoft.com/office/powerpoint/2010/main" val="4200145801"/>
              </p:ext>
            </p:extLst>
          </p:nvPr>
        </p:nvGraphicFramePr>
        <p:xfrm>
          <a:off x="2242797" y="2719332"/>
          <a:ext cx="3971572" cy="2194560"/>
        </p:xfrm>
        <a:graphic>
          <a:graphicData uri="http://schemas.openxmlformats.org/drawingml/2006/table">
            <a:tbl>
              <a:tblPr firstRow="1" bandRow="1">
                <a:tableStyleId>{5C22544A-7EE6-4342-B048-85BDC9FD1C3A}</a:tableStyleId>
              </a:tblPr>
              <a:tblGrid>
                <a:gridCol w="2855960">
                  <a:extLst>
                    <a:ext uri="{9D8B030D-6E8A-4147-A177-3AD203B41FA5}">
                      <a16:colId xmlns:a16="http://schemas.microsoft.com/office/drawing/2014/main" val="2954286691"/>
                    </a:ext>
                  </a:extLst>
                </a:gridCol>
                <a:gridCol w="1115612">
                  <a:extLst>
                    <a:ext uri="{9D8B030D-6E8A-4147-A177-3AD203B41FA5}">
                      <a16:colId xmlns:a16="http://schemas.microsoft.com/office/drawing/2014/main" val="1672106798"/>
                    </a:ext>
                  </a:extLst>
                </a:gridCol>
              </a:tblGrid>
              <a:tr h="277482">
                <a:tc>
                  <a:txBody>
                    <a:bodyPr/>
                    <a:lstStyle/>
                    <a:p>
                      <a:r>
                        <a:rPr lang="en-GB"/>
                        <a:t>Costs</a:t>
                      </a:r>
                    </a:p>
                  </a:txBody>
                  <a:tcPr/>
                </a:tc>
                <a:tc>
                  <a:txBody>
                    <a:bodyPr/>
                    <a:lstStyle/>
                    <a:p>
                      <a:pPr algn="ctr"/>
                      <a:r>
                        <a:rPr lang="en-GB"/>
                        <a:t>Total</a:t>
                      </a:r>
                    </a:p>
                  </a:txBody>
                  <a:tcPr/>
                </a:tc>
                <a:extLst>
                  <a:ext uri="{0D108BD9-81ED-4DB2-BD59-A6C34878D82A}">
                    <a16:rowId xmlns:a16="http://schemas.microsoft.com/office/drawing/2014/main" val="2096060738"/>
                  </a:ext>
                </a:extLst>
              </a:tr>
              <a:tr h="281336">
                <a:tc>
                  <a:txBody>
                    <a:bodyPr/>
                    <a:lstStyle/>
                    <a:p>
                      <a:r>
                        <a:rPr lang="en-GB"/>
                        <a:t>Chargeable Hours</a:t>
                      </a:r>
                    </a:p>
                  </a:txBody>
                  <a:tcPr/>
                </a:tc>
                <a:tc>
                  <a:txBody>
                    <a:bodyPr/>
                    <a:lstStyle/>
                    <a:p>
                      <a:pPr algn="r"/>
                      <a:r>
                        <a:rPr lang="en-GB"/>
                        <a:t>1,483</a:t>
                      </a:r>
                    </a:p>
                  </a:txBody>
                  <a:tcPr/>
                </a:tc>
                <a:extLst>
                  <a:ext uri="{0D108BD9-81ED-4DB2-BD59-A6C34878D82A}">
                    <a16:rowId xmlns:a16="http://schemas.microsoft.com/office/drawing/2014/main" val="1820264959"/>
                  </a:ext>
                </a:extLst>
              </a:tr>
              <a:tr h="281336">
                <a:tc>
                  <a:txBody>
                    <a:bodyPr/>
                    <a:lstStyle/>
                    <a:p>
                      <a:r>
                        <a:rPr lang="en-GB"/>
                        <a:t>Direct Costs</a:t>
                      </a:r>
                    </a:p>
                  </a:txBody>
                  <a:tcPr/>
                </a:tc>
                <a:tc>
                  <a:txBody>
                    <a:bodyPr/>
                    <a:lstStyle/>
                    <a:p>
                      <a:pPr algn="r"/>
                      <a:r>
                        <a:rPr lang="en-GB"/>
                        <a:t>106,623</a:t>
                      </a:r>
                    </a:p>
                  </a:txBody>
                  <a:tcPr/>
                </a:tc>
                <a:extLst>
                  <a:ext uri="{0D108BD9-81ED-4DB2-BD59-A6C34878D82A}">
                    <a16:rowId xmlns:a16="http://schemas.microsoft.com/office/drawing/2014/main" val="2084187376"/>
                  </a:ext>
                </a:extLst>
              </a:tr>
              <a:tr h="281336">
                <a:tc>
                  <a:txBody>
                    <a:bodyPr/>
                    <a:lstStyle/>
                    <a:p>
                      <a:r>
                        <a:rPr lang="en-GB"/>
                        <a:t>Indirect Costs</a:t>
                      </a:r>
                    </a:p>
                  </a:txBody>
                  <a:tcPr/>
                </a:tc>
                <a:tc>
                  <a:txBody>
                    <a:bodyPr/>
                    <a:lstStyle/>
                    <a:p>
                      <a:pPr algn="r"/>
                      <a:r>
                        <a:rPr lang="en-GB"/>
                        <a:t>43,134</a:t>
                      </a:r>
                    </a:p>
                  </a:txBody>
                  <a:tcPr anchor="ctr"/>
                </a:tc>
                <a:extLst>
                  <a:ext uri="{0D108BD9-81ED-4DB2-BD59-A6C34878D82A}">
                    <a16:rowId xmlns:a16="http://schemas.microsoft.com/office/drawing/2014/main" val="712071644"/>
                  </a:ext>
                </a:extLst>
              </a:tr>
              <a:tr h="281336">
                <a:tc>
                  <a:txBody>
                    <a:bodyPr/>
                    <a:lstStyle/>
                    <a:p>
                      <a:r>
                        <a:rPr lang="en-GB"/>
                        <a:t>Total Costs</a:t>
                      </a:r>
                    </a:p>
                  </a:txBody>
                  <a:tcPr/>
                </a:tc>
                <a:tc>
                  <a:txBody>
                    <a:bodyPr/>
                    <a:lstStyle/>
                    <a:p>
                      <a:pPr algn="r"/>
                      <a:r>
                        <a:rPr lang="en-GB"/>
                        <a:t>149,758</a:t>
                      </a:r>
                    </a:p>
                  </a:txBody>
                  <a:tcPr/>
                </a:tc>
                <a:extLst>
                  <a:ext uri="{0D108BD9-81ED-4DB2-BD59-A6C34878D82A}">
                    <a16:rowId xmlns:a16="http://schemas.microsoft.com/office/drawing/2014/main" val="3499002288"/>
                  </a:ext>
                </a:extLst>
              </a:tr>
              <a:tr h="281336">
                <a:tc>
                  <a:txBody>
                    <a:bodyPr/>
                    <a:lstStyle/>
                    <a:p>
                      <a:r>
                        <a:rPr lang="en-GB"/>
                        <a:t>Charge Rate</a:t>
                      </a:r>
                    </a:p>
                  </a:txBody>
                  <a:tcPr/>
                </a:tc>
                <a:tc>
                  <a:txBody>
                    <a:bodyPr/>
                    <a:lstStyle/>
                    <a:p>
                      <a:pPr algn="r"/>
                      <a:r>
                        <a:rPr lang="en-GB"/>
                        <a:t>100.98</a:t>
                      </a:r>
                    </a:p>
                  </a:txBody>
                  <a:tcPr/>
                </a:tc>
                <a:extLst>
                  <a:ext uri="{0D108BD9-81ED-4DB2-BD59-A6C34878D82A}">
                    <a16:rowId xmlns:a16="http://schemas.microsoft.com/office/drawing/2014/main" val="3230311288"/>
                  </a:ext>
                </a:extLst>
              </a:tr>
            </a:tbl>
          </a:graphicData>
        </a:graphic>
      </p:graphicFrame>
      <p:graphicFrame>
        <p:nvGraphicFramePr>
          <p:cNvPr id="9" name="Table 8">
            <a:extLst>
              <a:ext uri="{FF2B5EF4-FFF2-40B4-BE49-F238E27FC236}">
                <a16:creationId xmlns:a16="http://schemas.microsoft.com/office/drawing/2014/main" id="{1D28105F-A411-D285-BDC9-E84F34877A76}"/>
              </a:ext>
            </a:extLst>
          </p:cNvPr>
          <p:cNvGraphicFramePr>
            <a:graphicFrameLocks noGrp="1"/>
          </p:cNvGraphicFramePr>
          <p:nvPr>
            <p:extLst>
              <p:ext uri="{D42A27DB-BD31-4B8C-83A1-F6EECF244321}">
                <p14:modId xmlns:p14="http://schemas.microsoft.com/office/powerpoint/2010/main" val="985159065"/>
              </p:ext>
            </p:extLst>
          </p:nvPr>
        </p:nvGraphicFramePr>
        <p:xfrm>
          <a:off x="1583824" y="1911743"/>
          <a:ext cx="5753100" cy="619125"/>
        </p:xfrm>
        <a:graphic>
          <a:graphicData uri="http://schemas.openxmlformats.org/drawingml/2006/table">
            <a:tbl>
              <a:tblPr firstRow="1" bandRow="1"/>
              <a:tblGrid>
                <a:gridCol w="1549400">
                  <a:extLst>
                    <a:ext uri="{9D8B030D-6E8A-4147-A177-3AD203B41FA5}">
                      <a16:colId xmlns:a16="http://schemas.microsoft.com/office/drawing/2014/main" val="1822155567"/>
                    </a:ext>
                  </a:extLst>
                </a:gridCol>
                <a:gridCol w="1511300">
                  <a:extLst>
                    <a:ext uri="{9D8B030D-6E8A-4147-A177-3AD203B41FA5}">
                      <a16:colId xmlns:a16="http://schemas.microsoft.com/office/drawing/2014/main" val="2680988918"/>
                    </a:ext>
                  </a:extLst>
                </a:gridCol>
                <a:gridCol w="1511300">
                  <a:extLst>
                    <a:ext uri="{9D8B030D-6E8A-4147-A177-3AD203B41FA5}">
                      <a16:colId xmlns:a16="http://schemas.microsoft.com/office/drawing/2014/main" val="3249194097"/>
                    </a:ext>
                  </a:extLst>
                </a:gridCol>
                <a:gridCol w="1181100">
                  <a:extLst>
                    <a:ext uri="{9D8B030D-6E8A-4147-A177-3AD203B41FA5}">
                      <a16:colId xmlns:a16="http://schemas.microsoft.com/office/drawing/2014/main" val="3347062398"/>
                    </a:ext>
                  </a:extLst>
                </a:gridCol>
              </a:tblGrid>
              <a:tr h="304800">
                <a:tc>
                  <a:txBody>
                    <a:bodyPr/>
                    <a:lstStyle/>
                    <a:p>
                      <a:pPr algn="ctr" rtl="0" fontAlgn="ctr"/>
                      <a:r>
                        <a:rPr lang="en-GB" sz="1800" b="1" i="0" u="none" strike="noStrike">
                          <a:solidFill>
                            <a:srgbClr val="FFFFFF"/>
                          </a:solidFill>
                          <a:effectLst/>
                          <a:latin typeface="Arial" panose="020B0604020202020204" pitchFamily="34" charset="0"/>
                        </a:rPr>
                        <a:t>2023-24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GB" sz="1800" b="1" i="0" u="none" strike="noStrike">
                          <a:solidFill>
                            <a:srgbClr val="FFFFFF"/>
                          </a:solidFill>
                          <a:effectLst/>
                          <a:latin typeface="Arial" panose="020B0604020202020204" pitchFamily="34" charset="0"/>
                        </a:rPr>
                        <a:t>2024-25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GB" sz="1800" b="1" i="0" u="none" strike="noStrike">
                          <a:solidFill>
                            <a:srgbClr val="FFFFFF"/>
                          </a:solidFill>
                          <a:effectLst/>
                          <a:latin typeface="Arial" panose="020B0604020202020204" pitchFamily="34" charset="0"/>
                        </a:rPr>
                        <a:t>Variance</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en-GB" sz="1800" b="1" i="0" u="none" strike="noStrike">
                          <a:solidFill>
                            <a:srgbClr val="FFFFFF"/>
                          </a:solidFill>
                          <a:effectLst/>
                          <a:latin typeface="Arial" panose="020B0604020202020204" pitchFamily="34" charset="0"/>
                        </a:rPr>
                        <a:t>%</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400359088"/>
                  </a:ext>
                </a:extLst>
              </a:tr>
              <a:tr h="314325">
                <a:tc>
                  <a:txBody>
                    <a:bodyPr/>
                    <a:lstStyle/>
                    <a:p>
                      <a:pPr algn="r" rtl="0" fontAlgn="ctr"/>
                      <a:r>
                        <a:rPr lang="en-GB" sz="1800" b="0" i="0" u="none" strike="noStrike">
                          <a:solidFill>
                            <a:srgbClr val="000000"/>
                          </a:solidFill>
                          <a:effectLst/>
                          <a:latin typeface="Arial" panose="020B0604020202020204" pitchFamily="34" charset="0"/>
                        </a:rPr>
                        <a:t>97.65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0" i="0" u="none" strike="noStrike">
                          <a:solidFill>
                            <a:srgbClr val="000000"/>
                          </a:solidFill>
                          <a:effectLst/>
                          <a:latin typeface="Arial" panose="020B0604020202020204" pitchFamily="34" charset="0"/>
                        </a:rPr>
                        <a:t>100.98</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0" i="0" u="none" strike="noStrike">
                          <a:solidFill>
                            <a:srgbClr val="000000"/>
                          </a:solidFill>
                          <a:effectLst/>
                          <a:latin typeface="Arial" panose="020B0604020202020204" pitchFamily="34" charset="0"/>
                        </a:rPr>
                        <a:t>3.33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GB" sz="1800" b="0" i="0" u="none" strike="noStrike">
                          <a:solidFill>
                            <a:srgbClr val="000000"/>
                          </a:solidFill>
                          <a:effectLst/>
                          <a:latin typeface="Arial" panose="020B0604020202020204" pitchFamily="34" charset="0"/>
                        </a:rPr>
                        <a:t>3%</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584441588"/>
                  </a:ext>
                </a:extLst>
              </a:tr>
            </a:tbl>
          </a:graphicData>
        </a:graphic>
      </p:graphicFrame>
    </p:spTree>
    <p:extLst>
      <p:ext uri="{BB962C8B-B14F-4D97-AF65-F5344CB8AC3E}">
        <p14:creationId xmlns:p14="http://schemas.microsoft.com/office/powerpoint/2010/main" val="3508170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15939" y="1050179"/>
            <a:ext cx="7625653"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Ministerial Discount</a:t>
            </a:r>
          </a:p>
        </p:txBody>
      </p:sp>
      <p:sp>
        <p:nvSpPr>
          <p:cNvPr id="3" name="Text Placeholder 2"/>
          <p:cNvSpPr>
            <a:spLocks noGrp="1"/>
          </p:cNvSpPr>
          <p:nvPr>
            <p:ph type="body" sz="quarter" idx="12"/>
          </p:nvPr>
        </p:nvSpPr>
        <p:spPr>
          <a:xfrm>
            <a:off x="415940" y="1879410"/>
            <a:ext cx="7625652" cy="4485530"/>
          </a:xfrm>
        </p:spPr>
        <p:txBody>
          <a:bodyPr anchor="ctr"/>
          <a:lstStyle/>
          <a:p>
            <a:endParaRPr lang="en-GB">
              <a:solidFill>
                <a:schemeClr val="tx2"/>
              </a:solidFill>
            </a:endParaRPr>
          </a:p>
          <a:p>
            <a:endParaRPr lang="en-GB">
              <a:solidFill>
                <a:schemeClr val="tx2"/>
              </a:solidFill>
            </a:endParaRPr>
          </a:p>
          <a:p>
            <a:endParaRPr lang="en-GB">
              <a:solidFill>
                <a:schemeClr val="tx2"/>
              </a:solidFill>
            </a:endParaRPr>
          </a:p>
          <a:p>
            <a:r>
              <a:rPr lang="en-GB">
                <a:solidFill>
                  <a:schemeClr val="tx2"/>
                </a:solidFill>
              </a:rPr>
              <a:t>Discount</a:t>
            </a:r>
          </a:p>
          <a:p>
            <a:pPr marL="342900" indent="-342900">
              <a:buFont typeface="Arial" panose="020B0604020202020204" pitchFamily="34" charset="0"/>
              <a:buChar char="•"/>
            </a:pPr>
            <a:r>
              <a:rPr lang="en-GB">
                <a:solidFill>
                  <a:schemeClr val="tx2"/>
                </a:solidFill>
              </a:rPr>
              <a:t>Calculated using</a:t>
            </a:r>
          </a:p>
          <a:p>
            <a:pPr marL="1085850" lvl="1" indent="-342900">
              <a:buFont typeface="Wingdings" panose="05000000000000000000" pitchFamily="2" charset="2"/>
              <a:buChar char="Ø"/>
            </a:pPr>
            <a:r>
              <a:rPr lang="en-GB" sz="1900">
                <a:solidFill>
                  <a:schemeClr val="tx2"/>
                </a:solidFill>
              </a:rPr>
              <a:t>Throughput data.</a:t>
            </a:r>
          </a:p>
          <a:p>
            <a:pPr marL="1085850" lvl="1" indent="-342900">
              <a:buFont typeface="Wingdings" panose="05000000000000000000" pitchFamily="2" charset="2"/>
              <a:buChar char="Ø"/>
            </a:pPr>
            <a:r>
              <a:rPr lang="en-GB" sz="1900">
                <a:solidFill>
                  <a:schemeClr val="tx2"/>
                </a:solidFill>
              </a:rPr>
              <a:t>Full costs using data previously stated (using chargeable hours from 2023-24 plus/minus any known changes for 2024-25).</a:t>
            </a:r>
          </a:p>
          <a:p>
            <a:pPr marL="1085850" lvl="1" indent="-342900">
              <a:buFont typeface="Wingdings" panose="05000000000000000000" pitchFamily="2" charset="2"/>
              <a:buChar char="Ø"/>
            </a:pPr>
            <a:r>
              <a:rPr lang="en-GB" sz="1900">
                <a:solidFill>
                  <a:schemeClr val="tx2"/>
                </a:solidFill>
              </a:rPr>
              <a:t>For 2024/25 we have received notification of one plant’s intention to cease trading. This closure has not impacted on the total value of the discount pot.</a:t>
            </a:r>
          </a:p>
        </p:txBody>
      </p:sp>
      <p:sp>
        <p:nvSpPr>
          <p:cNvPr id="4" name="Rectangle 3">
            <a:extLst>
              <a:ext uri="{FF2B5EF4-FFF2-40B4-BE49-F238E27FC236}">
                <a16:creationId xmlns:a16="http://schemas.microsoft.com/office/drawing/2014/main" id="{B8FC0354-DB74-6A04-D461-FA7086AB8AD7}"/>
              </a:ext>
            </a:extLst>
          </p:cNvPr>
          <p:cNvSpPr/>
          <p:nvPr/>
        </p:nvSpPr>
        <p:spPr>
          <a:xfrm>
            <a:off x="1838404" y="2108832"/>
            <a:ext cx="4780722" cy="7255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GB" b="1"/>
              <a:t>£</a:t>
            </a:r>
            <a:r>
              <a:rPr lang="en-GB" b="1" err="1"/>
              <a:t>1.07m</a:t>
            </a:r>
            <a:r>
              <a:rPr lang="en-GB" b="1"/>
              <a:t> – 2024-25</a:t>
            </a:r>
          </a:p>
          <a:p>
            <a:pPr algn="ctr"/>
            <a:r>
              <a:rPr lang="en-GB" b="1"/>
              <a:t>£</a:t>
            </a:r>
            <a:r>
              <a:rPr lang="en-GB" b="1" err="1"/>
              <a:t>1.07m</a:t>
            </a:r>
            <a:r>
              <a:rPr lang="en-GB" b="1"/>
              <a:t> – 2023-24</a:t>
            </a:r>
          </a:p>
        </p:txBody>
      </p:sp>
    </p:spTree>
    <p:extLst>
      <p:ext uri="{BB962C8B-B14F-4D97-AF65-F5344CB8AC3E}">
        <p14:creationId xmlns:p14="http://schemas.microsoft.com/office/powerpoint/2010/main" val="451314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EEB0D7E-365C-9131-3427-957A0004CCA9}"/>
              </a:ext>
            </a:extLst>
          </p:cNvPr>
          <p:cNvSpPr>
            <a:spLocks noGrp="1"/>
          </p:cNvSpPr>
          <p:nvPr>
            <p:ph type="title" idx="4294967295"/>
          </p:nvPr>
        </p:nvSpPr>
        <p:spPr>
          <a:xfrm>
            <a:off x="415940" y="1050179"/>
            <a:ext cx="7585060"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Ministerial Discount - Breakdown</a:t>
            </a:r>
          </a:p>
        </p:txBody>
      </p:sp>
      <p:graphicFrame>
        <p:nvGraphicFramePr>
          <p:cNvPr id="8" name="Table 7">
            <a:extLst>
              <a:ext uri="{FF2B5EF4-FFF2-40B4-BE49-F238E27FC236}">
                <a16:creationId xmlns:a16="http://schemas.microsoft.com/office/drawing/2014/main" id="{BA63870B-B133-DDA9-23B4-FCD3421D9323}"/>
              </a:ext>
            </a:extLst>
          </p:cNvPr>
          <p:cNvGraphicFramePr>
            <a:graphicFrameLocks noGrp="1"/>
          </p:cNvGraphicFramePr>
          <p:nvPr>
            <p:extLst>
              <p:ext uri="{D42A27DB-BD31-4B8C-83A1-F6EECF244321}">
                <p14:modId xmlns:p14="http://schemas.microsoft.com/office/powerpoint/2010/main" val="3568367942"/>
              </p:ext>
            </p:extLst>
          </p:nvPr>
        </p:nvGraphicFramePr>
        <p:xfrm>
          <a:off x="650289" y="2396379"/>
          <a:ext cx="7350711" cy="2954891"/>
        </p:xfrm>
        <a:graphic>
          <a:graphicData uri="http://schemas.openxmlformats.org/drawingml/2006/table">
            <a:tbl>
              <a:tblPr firstRow="1">
                <a:tableStyleId>{5C22544A-7EE6-4342-B048-85BDC9FD1C3A}</a:tableStyleId>
              </a:tblPr>
              <a:tblGrid>
                <a:gridCol w="4127243">
                  <a:extLst>
                    <a:ext uri="{9D8B030D-6E8A-4147-A177-3AD203B41FA5}">
                      <a16:colId xmlns:a16="http://schemas.microsoft.com/office/drawing/2014/main" val="1481827640"/>
                    </a:ext>
                  </a:extLst>
                </a:gridCol>
                <a:gridCol w="3223468">
                  <a:extLst>
                    <a:ext uri="{9D8B030D-6E8A-4147-A177-3AD203B41FA5}">
                      <a16:colId xmlns:a16="http://schemas.microsoft.com/office/drawing/2014/main" val="127900562"/>
                    </a:ext>
                  </a:extLst>
                </a:gridCol>
              </a:tblGrid>
              <a:tr h="294019">
                <a:tc>
                  <a:txBody>
                    <a:bodyPr/>
                    <a:lstStyle/>
                    <a:p>
                      <a:pPr algn="ctr" fontAlgn="b"/>
                      <a:r>
                        <a:rPr lang="en-GB" sz="1600" b="1" i="0" u="none" strike="noStrike">
                          <a:solidFill>
                            <a:schemeClr val="bg1"/>
                          </a:solidFill>
                          <a:effectLst/>
                          <a:latin typeface="Calibri" panose="020F0502020204030204" pitchFamily="34" charset="0"/>
                        </a:rPr>
                        <a:t>% Discount</a:t>
                      </a:r>
                    </a:p>
                  </a:txBody>
                  <a:tcPr marL="0" marR="0" marT="0" marB="0" anchor="b"/>
                </a:tc>
                <a:tc>
                  <a:txBody>
                    <a:bodyPr/>
                    <a:lstStyle/>
                    <a:p>
                      <a:pPr algn="ctr" fontAlgn="b"/>
                      <a:r>
                        <a:rPr lang="en-GB" sz="1600" b="1" i="0" u="none" strike="noStrike">
                          <a:solidFill>
                            <a:schemeClr val="bg1"/>
                          </a:solidFill>
                          <a:effectLst/>
                          <a:latin typeface="Calibri" panose="020F0502020204030204" pitchFamily="34" charset="0"/>
                        </a:rPr>
                        <a:t>Number of Establishments</a:t>
                      </a:r>
                    </a:p>
                  </a:txBody>
                  <a:tcPr marL="0" marR="0" marT="0" marB="0" anchor="b"/>
                </a:tc>
                <a:extLst>
                  <a:ext uri="{0D108BD9-81ED-4DB2-BD59-A6C34878D82A}">
                    <a16:rowId xmlns:a16="http://schemas.microsoft.com/office/drawing/2014/main" val="3855342550"/>
                  </a:ext>
                </a:extLst>
              </a:tr>
              <a:tr h="294019">
                <a:tc>
                  <a:txBody>
                    <a:bodyPr/>
                    <a:lstStyle/>
                    <a:p>
                      <a:pPr algn="ctr" fontAlgn="b"/>
                      <a:r>
                        <a:rPr lang="en-GB" sz="1600" u="none" strike="noStrike">
                          <a:effectLst/>
                        </a:rPr>
                        <a:t>75.5%</a:t>
                      </a:r>
                      <a:endParaRPr lang="en-GB"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600" u="none" strike="noStrike">
                          <a:effectLst/>
                        </a:rPr>
                        <a:t>13</a:t>
                      </a:r>
                      <a:endParaRPr lang="en-GB"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94447560"/>
                  </a:ext>
                </a:extLst>
              </a:tr>
              <a:tr h="294019">
                <a:tc>
                  <a:txBody>
                    <a:bodyPr/>
                    <a:lstStyle/>
                    <a:p>
                      <a:pPr algn="ctr" fontAlgn="b"/>
                      <a:r>
                        <a:rPr lang="en-GB" sz="1600" u="none" strike="noStrike">
                          <a:effectLst/>
                        </a:rPr>
                        <a:t>60.1-70%</a:t>
                      </a:r>
                      <a:endParaRPr lang="en-GB"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600" u="none" strike="noStrike">
                          <a:effectLst/>
                        </a:rPr>
                        <a:t>2</a:t>
                      </a:r>
                      <a:endParaRPr lang="en-GB"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06573651"/>
                  </a:ext>
                </a:extLst>
              </a:tr>
              <a:tr h="294019">
                <a:tc>
                  <a:txBody>
                    <a:bodyPr/>
                    <a:lstStyle/>
                    <a:p>
                      <a:pPr algn="ctr" fontAlgn="b"/>
                      <a:r>
                        <a:rPr lang="en-GB" sz="1600" u="none" strike="noStrike">
                          <a:effectLst/>
                        </a:rPr>
                        <a:t>50.1-60%</a:t>
                      </a:r>
                      <a:endParaRPr lang="en-GB"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600" u="none" strike="noStrike">
                          <a:effectLst/>
                        </a:rPr>
                        <a:t>0</a:t>
                      </a:r>
                      <a:endParaRPr lang="en-GB"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88767853"/>
                  </a:ext>
                </a:extLst>
              </a:tr>
              <a:tr h="294019">
                <a:tc>
                  <a:txBody>
                    <a:bodyPr/>
                    <a:lstStyle/>
                    <a:p>
                      <a:pPr algn="ctr" fontAlgn="b"/>
                      <a:r>
                        <a:rPr lang="en-GB" sz="1600" u="none" strike="noStrike">
                          <a:effectLst/>
                        </a:rPr>
                        <a:t>40.1-50%</a:t>
                      </a:r>
                      <a:endParaRPr lang="en-GB"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600" u="none" strike="noStrike">
                          <a:effectLst/>
                        </a:rPr>
                        <a:t>1</a:t>
                      </a:r>
                      <a:endParaRPr lang="en-GB"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58284240"/>
                  </a:ext>
                </a:extLst>
              </a:tr>
              <a:tr h="294019">
                <a:tc>
                  <a:txBody>
                    <a:bodyPr/>
                    <a:lstStyle/>
                    <a:p>
                      <a:pPr algn="ctr" fontAlgn="b"/>
                      <a:r>
                        <a:rPr lang="en-GB" sz="1600" u="none" strike="noStrike">
                          <a:effectLst/>
                        </a:rPr>
                        <a:t>30.1-40%</a:t>
                      </a:r>
                      <a:endParaRPr lang="en-GB"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600" u="none" strike="noStrike">
                          <a:effectLst/>
                        </a:rPr>
                        <a:t>3</a:t>
                      </a:r>
                      <a:endParaRPr lang="en-GB"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77061007"/>
                  </a:ext>
                </a:extLst>
              </a:tr>
              <a:tr h="294019">
                <a:tc>
                  <a:txBody>
                    <a:bodyPr/>
                    <a:lstStyle/>
                    <a:p>
                      <a:pPr algn="ctr" fontAlgn="b"/>
                      <a:r>
                        <a:rPr lang="en-GB" sz="1600" u="none" strike="noStrike">
                          <a:effectLst/>
                        </a:rPr>
                        <a:t>20.1-30%</a:t>
                      </a:r>
                      <a:endParaRPr lang="en-GB"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600" u="none" strike="noStrike">
                          <a:effectLst/>
                        </a:rPr>
                        <a:t>0</a:t>
                      </a:r>
                      <a:endParaRPr lang="en-GB"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608454537"/>
                  </a:ext>
                </a:extLst>
              </a:tr>
              <a:tr h="294019">
                <a:tc>
                  <a:txBody>
                    <a:bodyPr/>
                    <a:lstStyle/>
                    <a:p>
                      <a:pPr algn="ctr" fontAlgn="b"/>
                      <a:r>
                        <a:rPr lang="en-GB" sz="1600" u="none" strike="noStrike">
                          <a:effectLst/>
                        </a:rPr>
                        <a:t>10.1-20%</a:t>
                      </a:r>
                      <a:endParaRPr lang="en-GB"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600" u="none" strike="noStrike">
                          <a:effectLst/>
                        </a:rPr>
                        <a:t>5</a:t>
                      </a:r>
                      <a:endParaRPr lang="en-GB"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12877337"/>
                  </a:ext>
                </a:extLst>
              </a:tr>
              <a:tr h="294019">
                <a:tc>
                  <a:txBody>
                    <a:bodyPr/>
                    <a:lstStyle/>
                    <a:p>
                      <a:pPr algn="ctr" fontAlgn="b"/>
                      <a:r>
                        <a:rPr lang="en-GB" sz="1600" u="none" strike="noStrike">
                          <a:effectLst/>
                        </a:rPr>
                        <a:t>0-10%</a:t>
                      </a:r>
                      <a:endParaRPr lang="en-GB"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600" u="none" strike="noStrike">
                          <a:effectLst/>
                        </a:rPr>
                        <a:t>6</a:t>
                      </a:r>
                      <a:endParaRPr lang="en-GB"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67057682"/>
                  </a:ext>
                </a:extLst>
              </a:tr>
              <a:tr h="308720">
                <a:tc>
                  <a:txBody>
                    <a:bodyPr/>
                    <a:lstStyle/>
                    <a:p>
                      <a:pPr algn="ctr" fontAlgn="b"/>
                      <a:r>
                        <a:rPr lang="en-GB" sz="1600" u="none" strike="noStrike">
                          <a:effectLst/>
                        </a:rPr>
                        <a:t>Total Establishments</a:t>
                      </a:r>
                      <a:endParaRPr lang="en-GB"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GB" sz="1600" u="none" strike="noStrike">
                          <a:effectLst/>
                        </a:rPr>
                        <a:t>30</a:t>
                      </a:r>
                      <a:endParaRPr lang="en-GB"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90191775"/>
                  </a:ext>
                </a:extLst>
              </a:tr>
            </a:tbl>
          </a:graphicData>
        </a:graphic>
      </p:graphicFrame>
      <p:sp>
        <p:nvSpPr>
          <p:cNvPr id="3" name="TextBox 2">
            <a:extLst>
              <a:ext uri="{FF2B5EF4-FFF2-40B4-BE49-F238E27FC236}">
                <a16:creationId xmlns:a16="http://schemas.microsoft.com/office/drawing/2014/main" id="{418B8F78-A843-BAA0-9128-BE8AAD6F907C}"/>
              </a:ext>
            </a:extLst>
          </p:cNvPr>
          <p:cNvSpPr txBox="1"/>
          <p:nvPr/>
        </p:nvSpPr>
        <p:spPr>
          <a:xfrm>
            <a:off x="495062" y="1723279"/>
            <a:ext cx="5391219" cy="369332"/>
          </a:xfrm>
          <a:prstGeom prst="rect">
            <a:avLst/>
          </a:prstGeom>
          <a:noFill/>
        </p:spPr>
        <p:txBody>
          <a:bodyPr wrap="none" rtlCol="0">
            <a:spAutoFit/>
          </a:bodyPr>
          <a:lstStyle/>
          <a:p>
            <a:r>
              <a:rPr lang="en-GB" sz="1800" u="none" strike="noStrike">
                <a:effectLst/>
              </a:rPr>
              <a:t>Where each establishment falls for overall discount</a:t>
            </a:r>
            <a:endParaRPr lang="en-GB" sz="1800" b="0" i="0" u="none" strike="noStrike">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468448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title" idx="4294967295"/>
          </p:nvPr>
        </p:nvSpPr>
        <p:spPr>
          <a:xfrm>
            <a:off x="415939" y="1050179"/>
            <a:ext cx="8104217"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Presentation 2024-25</a:t>
            </a:r>
          </a:p>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endPar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endParaRPr>
          </a:p>
        </p:txBody>
      </p:sp>
      <p:sp>
        <p:nvSpPr>
          <p:cNvPr id="10" name="Text Placeholder 9"/>
          <p:cNvSpPr>
            <a:spLocks noGrp="1"/>
          </p:cNvSpPr>
          <p:nvPr>
            <p:ph type="body" sz="quarter" idx="12"/>
          </p:nvPr>
        </p:nvSpPr>
        <p:spPr>
          <a:xfrm>
            <a:off x="415939" y="1953086"/>
            <a:ext cx="7557286" cy="4038991"/>
          </a:xfrm>
        </p:spPr>
        <p:txBody>
          <a:bodyPr anchor="ctr"/>
          <a:lstStyle/>
          <a:p>
            <a:pPr marL="342900" indent="-342900">
              <a:buFont typeface="Arial" panose="020B0604020202020204" pitchFamily="34" charset="0"/>
              <a:buChar char="•"/>
            </a:pPr>
            <a:r>
              <a:rPr lang="en-GB" sz="3200">
                <a:solidFill>
                  <a:schemeClr val="tx2"/>
                </a:solidFill>
              </a:rPr>
              <a:t>Official Control hourly rates </a:t>
            </a:r>
          </a:p>
          <a:p>
            <a:pPr marL="342900" indent="-342900">
              <a:buFont typeface="Arial" panose="020B0604020202020204" pitchFamily="34" charset="0"/>
              <a:buChar char="•"/>
            </a:pPr>
            <a:r>
              <a:rPr lang="en-GB" sz="3200">
                <a:solidFill>
                  <a:schemeClr val="tx2"/>
                </a:solidFill>
              </a:rPr>
              <a:t>How the rates are calculated</a:t>
            </a:r>
          </a:p>
          <a:p>
            <a:pPr marL="342900" indent="-342900">
              <a:buFont typeface="Arial" panose="020B0604020202020204" pitchFamily="34" charset="0"/>
              <a:buChar char="•"/>
            </a:pPr>
            <a:r>
              <a:rPr lang="en-GB" sz="3200">
                <a:solidFill>
                  <a:schemeClr val="tx2"/>
                </a:solidFill>
              </a:rPr>
              <a:t>Increases for 2024-25</a:t>
            </a:r>
          </a:p>
          <a:p>
            <a:pPr marL="342900" indent="-342900">
              <a:buFont typeface="Arial" panose="020B0604020202020204" pitchFamily="34" charset="0"/>
              <a:buChar char="•"/>
            </a:pPr>
            <a:r>
              <a:rPr lang="en-GB" sz="3200">
                <a:solidFill>
                  <a:schemeClr val="tx2"/>
                </a:solidFill>
              </a:rPr>
              <a:t>Review</a:t>
            </a:r>
          </a:p>
        </p:txBody>
      </p:sp>
    </p:spTree>
    <p:extLst>
      <p:ext uri="{BB962C8B-B14F-4D97-AF65-F5344CB8AC3E}">
        <p14:creationId xmlns:p14="http://schemas.microsoft.com/office/powerpoint/2010/main" val="3766426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15940" y="1050179"/>
            <a:ext cx="7984576" cy="10520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FSS Total Costs 2024-25</a:t>
            </a:r>
          </a:p>
        </p:txBody>
      </p:sp>
      <p:graphicFrame>
        <p:nvGraphicFramePr>
          <p:cNvPr id="4" name="Table 3">
            <a:extLst>
              <a:ext uri="{FF2B5EF4-FFF2-40B4-BE49-F238E27FC236}">
                <a16:creationId xmlns:a16="http://schemas.microsoft.com/office/drawing/2014/main" id="{5B3E78D0-B961-4ABD-84D5-D6BAD1520BFE}"/>
              </a:ext>
            </a:extLst>
          </p:cNvPr>
          <p:cNvGraphicFramePr>
            <a:graphicFrameLocks noGrp="1"/>
          </p:cNvGraphicFramePr>
          <p:nvPr>
            <p:extLst>
              <p:ext uri="{D42A27DB-BD31-4B8C-83A1-F6EECF244321}">
                <p14:modId xmlns:p14="http://schemas.microsoft.com/office/powerpoint/2010/main" val="132940107"/>
              </p:ext>
            </p:extLst>
          </p:nvPr>
        </p:nvGraphicFramePr>
        <p:xfrm>
          <a:off x="823024" y="2414726"/>
          <a:ext cx="7042592" cy="2837694"/>
        </p:xfrm>
        <a:graphic>
          <a:graphicData uri="http://schemas.openxmlformats.org/drawingml/2006/table">
            <a:tbl>
              <a:tblPr firstRow="1" bandRow="1">
                <a:tableStyleId>{5C22544A-7EE6-4342-B048-85BDC9FD1C3A}</a:tableStyleId>
              </a:tblPr>
              <a:tblGrid>
                <a:gridCol w="3266350">
                  <a:extLst>
                    <a:ext uri="{9D8B030D-6E8A-4147-A177-3AD203B41FA5}">
                      <a16:colId xmlns:a16="http://schemas.microsoft.com/office/drawing/2014/main" val="3283343996"/>
                    </a:ext>
                  </a:extLst>
                </a:gridCol>
                <a:gridCol w="1304605">
                  <a:extLst>
                    <a:ext uri="{9D8B030D-6E8A-4147-A177-3AD203B41FA5}">
                      <a16:colId xmlns:a16="http://schemas.microsoft.com/office/drawing/2014/main" val="2154205887"/>
                    </a:ext>
                  </a:extLst>
                </a:gridCol>
                <a:gridCol w="1254706">
                  <a:extLst>
                    <a:ext uri="{9D8B030D-6E8A-4147-A177-3AD203B41FA5}">
                      <a16:colId xmlns:a16="http://schemas.microsoft.com/office/drawing/2014/main" val="2541730474"/>
                    </a:ext>
                  </a:extLst>
                </a:gridCol>
                <a:gridCol w="1216931">
                  <a:extLst>
                    <a:ext uri="{9D8B030D-6E8A-4147-A177-3AD203B41FA5}">
                      <a16:colId xmlns:a16="http://schemas.microsoft.com/office/drawing/2014/main" val="2895190275"/>
                    </a:ext>
                  </a:extLst>
                </a:gridCol>
              </a:tblGrid>
              <a:tr h="472949">
                <a:tc>
                  <a:txBody>
                    <a:bodyPr/>
                    <a:lstStyle/>
                    <a:p>
                      <a:endParaRPr lang="en-GB"/>
                    </a:p>
                  </a:txBody>
                  <a:tcPr/>
                </a:tc>
                <a:tc>
                  <a:txBody>
                    <a:bodyPr/>
                    <a:lstStyle/>
                    <a:p>
                      <a:pPr algn="ctr"/>
                      <a:r>
                        <a:rPr lang="en-GB"/>
                        <a:t>MHI</a:t>
                      </a:r>
                    </a:p>
                  </a:txBody>
                  <a:tcPr/>
                </a:tc>
                <a:tc>
                  <a:txBody>
                    <a:bodyPr/>
                    <a:lstStyle/>
                    <a:p>
                      <a:pPr algn="ctr"/>
                      <a:r>
                        <a:rPr lang="en-GB"/>
                        <a:t>OV</a:t>
                      </a:r>
                    </a:p>
                  </a:txBody>
                  <a:tcPr/>
                </a:tc>
                <a:tc>
                  <a:txBody>
                    <a:bodyPr/>
                    <a:lstStyle/>
                    <a:p>
                      <a:pPr algn="ctr"/>
                      <a:r>
                        <a:rPr lang="en-GB"/>
                        <a:t>Total</a:t>
                      </a:r>
                    </a:p>
                  </a:txBody>
                  <a:tcPr/>
                </a:tc>
                <a:extLst>
                  <a:ext uri="{0D108BD9-81ED-4DB2-BD59-A6C34878D82A}">
                    <a16:rowId xmlns:a16="http://schemas.microsoft.com/office/drawing/2014/main" val="3613017378"/>
                  </a:ext>
                </a:extLst>
              </a:tr>
              <a:tr h="472949">
                <a:tc>
                  <a:txBody>
                    <a:bodyPr/>
                    <a:lstStyle/>
                    <a:p>
                      <a:r>
                        <a:rPr lang="en-GB"/>
                        <a:t>Direct Costs</a:t>
                      </a:r>
                    </a:p>
                  </a:txBody>
                  <a:tcPr/>
                </a:tc>
                <a:tc>
                  <a:txBody>
                    <a:bodyPr/>
                    <a:lstStyle/>
                    <a:p>
                      <a:pPr algn="r"/>
                      <a:r>
                        <a:rPr lang="en-GB"/>
                        <a:t>3, 738,147</a:t>
                      </a:r>
                    </a:p>
                  </a:txBody>
                  <a:tcPr/>
                </a:tc>
                <a:tc>
                  <a:txBody>
                    <a:bodyPr/>
                    <a:lstStyle/>
                    <a:p>
                      <a:pPr algn="r"/>
                      <a:r>
                        <a:rPr lang="en-GB"/>
                        <a:t>2,629,993</a:t>
                      </a:r>
                    </a:p>
                  </a:txBody>
                  <a:tcPr/>
                </a:tc>
                <a:tc>
                  <a:txBody>
                    <a:bodyPr/>
                    <a:lstStyle/>
                    <a:p>
                      <a:pPr algn="r"/>
                      <a:r>
                        <a:rPr lang="en-GB"/>
                        <a:t>6,368,140</a:t>
                      </a:r>
                    </a:p>
                  </a:txBody>
                  <a:tcPr/>
                </a:tc>
                <a:extLst>
                  <a:ext uri="{0D108BD9-81ED-4DB2-BD59-A6C34878D82A}">
                    <a16:rowId xmlns:a16="http://schemas.microsoft.com/office/drawing/2014/main" val="1579561739"/>
                  </a:ext>
                </a:extLst>
              </a:tr>
              <a:tr h="472949">
                <a:tc>
                  <a:txBody>
                    <a:bodyPr/>
                    <a:lstStyle/>
                    <a:p>
                      <a:r>
                        <a:rPr lang="en-GB"/>
                        <a:t>Indirect Costs</a:t>
                      </a:r>
                    </a:p>
                  </a:txBody>
                  <a:tcPr/>
                </a:tc>
                <a:tc>
                  <a:txBody>
                    <a:bodyPr/>
                    <a:lstStyle/>
                    <a:p>
                      <a:pPr algn="r"/>
                      <a:r>
                        <a:rPr lang="en-GB"/>
                        <a:t>709,460</a:t>
                      </a:r>
                    </a:p>
                  </a:txBody>
                  <a:tcPr/>
                </a:tc>
                <a:tc>
                  <a:txBody>
                    <a:bodyPr/>
                    <a:lstStyle/>
                    <a:p>
                      <a:pPr algn="r"/>
                      <a:r>
                        <a:rPr lang="en-GB"/>
                        <a:t>354,298</a:t>
                      </a:r>
                    </a:p>
                  </a:txBody>
                  <a:tcPr/>
                </a:tc>
                <a:tc>
                  <a:txBody>
                    <a:bodyPr/>
                    <a:lstStyle/>
                    <a:p>
                      <a:pPr algn="r"/>
                      <a:r>
                        <a:rPr lang="en-GB"/>
                        <a:t>1,063,758</a:t>
                      </a:r>
                    </a:p>
                  </a:txBody>
                  <a:tcPr/>
                </a:tc>
                <a:extLst>
                  <a:ext uri="{0D108BD9-81ED-4DB2-BD59-A6C34878D82A}">
                    <a16:rowId xmlns:a16="http://schemas.microsoft.com/office/drawing/2014/main" val="3994750271"/>
                  </a:ext>
                </a:extLst>
              </a:tr>
              <a:tr h="472949">
                <a:tc>
                  <a:txBody>
                    <a:bodyPr/>
                    <a:lstStyle/>
                    <a:p>
                      <a:r>
                        <a:rPr lang="en-GB"/>
                        <a:t>Total Costs to FSS</a:t>
                      </a:r>
                    </a:p>
                  </a:txBody>
                  <a:tcPr/>
                </a:tc>
                <a:tc>
                  <a:txBody>
                    <a:bodyPr/>
                    <a:lstStyle/>
                    <a:p>
                      <a:pPr algn="r"/>
                      <a:r>
                        <a:rPr lang="en-GB"/>
                        <a:t>4,447,607</a:t>
                      </a:r>
                    </a:p>
                  </a:txBody>
                  <a:tcPr/>
                </a:tc>
                <a:tc>
                  <a:txBody>
                    <a:bodyPr/>
                    <a:lstStyle/>
                    <a:p>
                      <a:pPr algn="r"/>
                      <a:r>
                        <a:rPr lang="en-GB"/>
                        <a:t>2,984,291</a:t>
                      </a:r>
                    </a:p>
                  </a:txBody>
                  <a:tcPr/>
                </a:tc>
                <a:tc>
                  <a:txBody>
                    <a:bodyPr/>
                    <a:lstStyle/>
                    <a:p>
                      <a:pPr algn="r"/>
                      <a:r>
                        <a:rPr lang="en-GB"/>
                        <a:t>7,431,898</a:t>
                      </a:r>
                    </a:p>
                  </a:txBody>
                  <a:tcPr/>
                </a:tc>
                <a:extLst>
                  <a:ext uri="{0D108BD9-81ED-4DB2-BD59-A6C34878D82A}">
                    <a16:rowId xmlns:a16="http://schemas.microsoft.com/office/drawing/2014/main" val="944798617"/>
                  </a:ext>
                </a:extLst>
              </a:tr>
              <a:tr h="472949">
                <a:tc>
                  <a:txBody>
                    <a:bodyPr/>
                    <a:lstStyle/>
                    <a:p>
                      <a:r>
                        <a:rPr lang="en-GB"/>
                        <a:t>Total Hours</a:t>
                      </a:r>
                    </a:p>
                  </a:txBody>
                  <a:tcPr/>
                </a:tc>
                <a:tc>
                  <a:txBody>
                    <a:bodyPr/>
                    <a:lstStyle/>
                    <a:p>
                      <a:pPr algn="r"/>
                      <a:r>
                        <a:rPr lang="en-GB"/>
                        <a:t>102,765</a:t>
                      </a:r>
                    </a:p>
                  </a:txBody>
                  <a:tcPr/>
                </a:tc>
                <a:tc>
                  <a:txBody>
                    <a:bodyPr/>
                    <a:lstStyle/>
                    <a:p>
                      <a:pPr algn="r"/>
                      <a:r>
                        <a:rPr lang="en-GB"/>
                        <a:t>51,320</a:t>
                      </a:r>
                    </a:p>
                  </a:txBody>
                  <a:tcPr/>
                </a:tc>
                <a:tc>
                  <a:txBody>
                    <a:bodyPr/>
                    <a:lstStyle/>
                    <a:p>
                      <a:pPr algn="r"/>
                      <a:r>
                        <a:rPr lang="en-GB"/>
                        <a:t>154,085</a:t>
                      </a:r>
                    </a:p>
                  </a:txBody>
                  <a:tcPr/>
                </a:tc>
                <a:extLst>
                  <a:ext uri="{0D108BD9-81ED-4DB2-BD59-A6C34878D82A}">
                    <a16:rowId xmlns:a16="http://schemas.microsoft.com/office/drawing/2014/main" val="1730450212"/>
                  </a:ext>
                </a:extLst>
              </a:tr>
              <a:tr h="472949">
                <a:tc>
                  <a:txBody>
                    <a:bodyPr/>
                    <a:lstStyle/>
                    <a:p>
                      <a:r>
                        <a:rPr lang="en-GB"/>
                        <a:t>Charge Rate before Discount</a:t>
                      </a:r>
                    </a:p>
                  </a:txBody>
                  <a:tcPr/>
                </a:tc>
                <a:tc>
                  <a:txBody>
                    <a:bodyPr/>
                    <a:lstStyle/>
                    <a:p>
                      <a:pPr algn="r"/>
                      <a:r>
                        <a:rPr lang="en-GB"/>
                        <a:t>43.28</a:t>
                      </a:r>
                    </a:p>
                  </a:txBody>
                  <a:tcPr/>
                </a:tc>
                <a:tc>
                  <a:txBody>
                    <a:bodyPr/>
                    <a:lstStyle/>
                    <a:p>
                      <a:pPr algn="r"/>
                      <a:r>
                        <a:rPr lang="en-GB"/>
                        <a:t>58.15</a:t>
                      </a:r>
                    </a:p>
                  </a:txBody>
                  <a:tcPr/>
                </a:tc>
                <a:tc>
                  <a:txBody>
                    <a:bodyPr/>
                    <a:lstStyle/>
                    <a:p>
                      <a:pPr algn="r"/>
                      <a:endParaRPr lang="en-GB"/>
                    </a:p>
                  </a:txBody>
                  <a:tcPr/>
                </a:tc>
                <a:extLst>
                  <a:ext uri="{0D108BD9-81ED-4DB2-BD59-A6C34878D82A}">
                    <a16:rowId xmlns:a16="http://schemas.microsoft.com/office/drawing/2014/main" val="821379768"/>
                  </a:ext>
                </a:extLst>
              </a:tr>
            </a:tbl>
          </a:graphicData>
        </a:graphic>
      </p:graphicFrame>
    </p:spTree>
    <p:extLst>
      <p:ext uri="{BB962C8B-B14F-4D97-AF65-F5344CB8AC3E}">
        <p14:creationId xmlns:p14="http://schemas.microsoft.com/office/powerpoint/2010/main" val="3757896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36665E-8405-6319-B31B-92AE57A104D4}"/>
              </a:ext>
            </a:extLst>
          </p:cNvPr>
          <p:cNvSpPr>
            <a:spLocks noGrp="1"/>
          </p:cNvSpPr>
          <p:nvPr>
            <p:ph type="title" idx="4294967295"/>
          </p:nvPr>
        </p:nvSpPr>
        <p:spPr>
          <a:xfrm>
            <a:off x="415940" y="970280"/>
            <a:ext cx="7531558" cy="8292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2400" b="1" i="0" u="none" strike="noStrike" kern="1200" cap="none" spc="0" normalizeH="0" baseline="0" noProof="0" dirty="0">
                <a:ln>
                  <a:noFill/>
                </a:ln>
                <a:solidFill>
                  <a:srgbClr val="009ABD"/>
                </a:solidFill>
                <a:effectLst/>
                <a:uLnTx/>
                <a:uFillTx/>
                <a:latin typeface="+mn-lt"/>
                <a:ea typeface="ＭＳ Ｐゴシック" charset="0"/>
                <a:cs typeface="ＭＳ Ｐゴシック" charset="0"/>
              </a:rPr>
              <a:t>Total cost to Industry and costs absorbed by FSS for 2024/25.</a:t>
            </a:r>
          </a:p>
        </p:txBody>
      </p:sp>
      <p:sp>
        <p:nvSpPr>
          <p:cNvPr id="3" name="Text Placeholder 2">
            <a:extLst>
              <a:ext uri="{FF2B5EF4-FFF2-40B4-BE49-F238E27FC236}">
                <a16:creationId xmlns:a16="http://schemas.microsoft.com/office/drawing/2014/main" id="{E0730573-8180-41C5-DB37-60B0D416D0AC}"/>
              </a:ext>
            </a:extLst>
          </p:cNvPr>
          <p:cNvSpPr>
            <a:spLocks noGrp="1"/>
          </p:cNvSpPr>
          <p:nvPr>
            <p:ph type="body" sz="quarter" idx="12"/>
          </p:nvPr>
        </p:nvSpPr>
        <p:spPr>
          <a:xfrm>
            <a:off x="239697" y="1648590"/>
            <a:ext cx="8488363" cy="4938641"/>
          </a:xfrm>
        </p:spPr>
        <p:txBody>
          <a:bodyPr/>
          <a:lstStyle/>
          <a:p>
            <a:pPr marL="342900" indent="-342900">
              <a:buFont typeface="Arial" panose="020B0604020202020204" pitchFamily="34" charset="0"/>
              <a:buChar char="•"/>
            </a:pPr>
            <a:r>
              <a:rPr lang="en-GB" sz="1800" dirty="0"/>
              <a:t>Total amount of full cost charged to industry</a:t>
            </a:r>
          </a:p>
          <a:p>
            <a:pPr marL="1085850" lvl="1" indent="-342900">
              <a:buFont typeface="Wingdings" panose="05000000000000000000" pitchFamily="2" charset="2"/>
              <a:buChar char="Ø"/>
            </a:pPr>
            <a:r>
              <a:rPr lang="en-GB" sz="1800" dirty="0">
                <a:solidFill>
                  <a:srgbClr val="3F2A56"/>
                </a:solidFill>
              </a:rPr>
              <a:t>Full Cost			=	£6 million</a:t>
            </a:r>
          </a:p>
          <a:p>
            <a:pPr marL="1085850" lvl="1" indent="-342900">
              <a:buFont typeface="Wingdings" panose="05000000000000000000" pitchFamily="2" charset="2"/>
              <a:buChar char="Ø"/>
            </a:pPr>
            <a:r>
              <a:rPr lang="en-GB" sz="1800" dirty="0">
                <a:solidFill>
                  <a:srgbClr val="3F2A56"/>
                </a:solidFill>
              </a:rPr>
              <a:t>Discount			=	£1.07 million</a:t>
            </a:r>
          </a:p>
          <a:p>
            <a:pPr marL="1085850" lvl="1" indent="-342900">
              <a:buFont typeface="Wingdings" panose="05000000000000000000" pitchFamily="2" charset="2"/>
              <a:buChar char="Ø"/>
            </a:pPr>
            <a:r>
              <a:rPr lang="en-GB" sz="1800" b="1" dirty="0">
                <a:solidFill>
                  <a:srgbClr val="3F2A56"/>
                </a:solidFill>
              </a:rPr>
              <a:t>Total cost to industry = £4.9 million</a:t>
            </a:r>
          </a:p>
          <a:p>
            <a:pPr lvl="1" indent="0">
              <a:buNone/>
            </a:pPr>
            <a:endParaRPr lang="en-GB" sz="1800" b="1" dirty="0">
              <a:solidFill>
                <a:srgbClr val="3F2A56"/>
              </a:solidFill>
            </a:endParaRPr>
          </a:p>
          <a:p>
            <a:pPr marL="342900" indent="-342900">
              <a:buFont typeface="Arial" panose="020B0604020202020204" pitchFamily="34" charset="0"/>
              <a:buChar char="•"/>
            </a:pPr>
            <a:r>
              <a:rPr lang="en-GB" sz="1800" dirty="0"/>
              <a:t>Total amount of full costs not charged to industry</a:t>
            </a:r>
          </a:p>
          <a:p>
            <a:pPr marL="1085850" lvl="1" indent="-342900">
              <a:buFont typeface="Wingdings" panose="05000000000000000000" pitchFamily="2" charset="2"/>
              <a:buChar char="Ø"/>
            </a:pPr>
            <a:r>
              <a:rPr lang="en-GB" sz="1800" dirty="0">
                <a:solidFill>
                  <a:srgbClr val="3F2A56"/>
                </a:solidFill>
              </a:rPr>
              <a:t>Discount			=	£1.07 million.</a:t>
            </a:r>
          </a:p>
          <a:p>
            <a:pPr marL="1085850" lvl="1" indent="-342900">
              <a:buFont typeface="Wingdings" panose="05000000000000000000" pitchFamily="2" charset="2"/>
              <a:buChar char="Ø"/>
            </a:pPr>
            <a:r>
              <a:rPr lang="en-GB" sz="1800" dirty="0">
                <a:solidFill>
                  <a:srgbClr val="3F2A56"/>
                </a:solidFill>
              </a:rPr>
              <a:t>Corporate Activity (non-chargeable activities, corporate training team meetings) =  c. £</a:t>
            </a:r>
            <a:r>
              <a:rPr lang="en-GB" sz="1800" dirty="0" err="1">
                <a:solidFill>
                  <a:srgbClr val="3F2A56"/>
                </a:solidFill>
              </a:rPr>
              <a:t>989K</a:t>
            </a:r>
            <a:r>
              <a:rPr lang="en-GB" sz="1800" dirty="0">
                <a:solidFill>
                  <a:srgbClr val="3F2A56"/>
                </a:solidFill>
              </a:rPr>
              <a:t>.</a:t>
            </a:r>
          </a:p>
          <a:p>
            <a:pPr marL="1085850" lvl="1" indent="-342900">
              <a:buFont typeface="Wingdings" panose="05000000000000000000" pitchFamily="2" charset="2"/>
              <a:buChar char="Ø"/>
            </a:pPr>
            <a:r>
              <a:rPr lang="en-GB" sz="1800" dirty="0">
                <a:solidFill>
                  <a:srgbClr val="3F2A56"/>
                </a:solidFill>
              </a:rPr>
              <a:t>Costs recovered for SLA work, Unannounced Inspection, Export work and additional Official Control activity = </a:t>
            </a:r>
          </a:p>
          <a:p>
            <a:pPr lvl="1" indent="0">
              <a:buNone/>
            </a:pPr>
            <a:r>
              <a:rPr lang="en-GB" sz="1800" dirty="0">
                <a:solidFill>
                  <a:srgbClr val="3F2A56"/>
                </a:solidFill>
              </a:rPr>
              <a:t>     c. £</a:t>
            </a:r>
            <a:r>
              <a:rPr lang="en-GB" sz="1800" dirty="0" err="1">
                <a:solidFill>
                  <a:srgbClr val="3F2A56"/>
                </a:solidFill>
              </a:rPr>
              <a:t>443k</a:t>
            </a:r>
            <a:r>
              <a:rPr lang="en-GB" sz="1800" dirty="0">
                <a:solidFill>
                  <a:srgbClr val="3F2A56"/>
                </a:solidFill>
              </a:rPr>
              <a:t>.	</a:t>
            </a:r>
          </a:p>
          <a:p>
            <a:pPr marL="1085850" lvl="1" indent="-342900">
              <a:buFont typeface="Wingdings" panose="05000000000000000000" pitchFamily="2" charset="2"/>
              <a:buChar char="Ø"/>
            </a:pPr>
            <a:r>
              <a:rPr lang="en-GB" sz="1800" b="1" dirty="0">
                <a:solidFill>
                  <a:srgbClr val="3F2A56"/>
                </a:solidFill>
              </a:rPr>
              <a:t>Total costs absorbed by FSS </a:t>
            </a:r>
            <a:r>
              <a:rPr kumimoji="0" lang="en-GB" sz="1800" b="1" i="0" u="none" strike="noStrike" kern="1200" cap="none" spc="-30" normalizeH="0" baseline="0" noProof="0" dirty="0">
                <a:ln>
                  <a:noFill/>
                </a:ln>
                <a:solidFill>
                  <a:srgbClr val="3F2A56"/>
                </a:solidFill>
                <a:effectLst/>
                <a:uLnTx/>
                <a:uFillTx/>
                <a:ea typeface="ＭＳ Ｐゴシック" charset="0"/>
              </a:rPr>
              <a:t>- £</a:t>
            </a:r>
            <a:r>
              <a:rPr lang="en-GB" sz="1800" b="1" spc="-30" dirty="0">
                <a:solidFill>
                  <a:srgbClr val="3F2A56"/>
                </a:solidFill>
              </a:rPr>
              <a:t>2</a:t>
            </a:r>
            <a:r>
              <a:rPr kumimoji="0" lang="en-GB" sz="1800" b="1" i="0" u="none" strike="noStrike" kern="1200" cap="none" spc="-30" normalizeH="0" baseline="0" noProof="0" dirty="0">
                <a:ln>
                  <a:noFill/>
                </a:ln>
                <a:solidFill>
                  <a:srgbClr val="3F2A56"/>
                </a:solidFill>
                <a:effectLst/>
                <a:uLnTx/>
                <a:uFillTx/>
                <a:ea typeface="ＭＳ Ｐゴシック" charset="0"/>
              </a:rPr>
              <a:t> million.</a:t>
            </a:r>
          </a:p>
          <a:p>
            <a:pPr marL="1485900" lvl="2" indent="-342900">
              <a:buFont typeface="Wingdings" panose="05000000000000000000" pitchFamily="2" charset="2"/>
              <a:buChar char="Ø"/>
            </a:pPr>
            <a:r>
              <a:rPr lang="en-GB" sz="1400" spc="-30" dirty="0">
                <a:solidFill>
                  <a:srgbClr val="3F2A56"/>
                </a:solidFill>
              </a:rPr>
              <a:t>Total costs for FSS £7.4 million less charge to industry £4.9 million and recovered from SLA £</a:t>
            </a:r>
            <a:r>
              <a:rPr lang="en-GB" sz="1400" spc="-30" dirty="0" err="1">
                <a:solidFill>
                  <a:srgbClr val="3F2A56"/>
                </a:solidFill>
              </a:rPr>
              <a:t>443k</a:t>
            </a:r>
            <a:endParaRPr kumimoji="0" lang="en-GB" sz="1400" i="0" u="none" strike="noStrike" kern="1200" cap="none" spc="-30" normalizeH="0" baseline="0" noProof="0" dirty="0">
              <a:ln>
                <a:noFill/>
              </a:ln>
              <a:solidFill>
                <a:srgbClr val="3F2A56"/>
              </a:solidFill>
              <a:effectLst/>
              <a:uLnTx/>
              <a:uFillTx/>
              <a:ea typeface="ＭＳ Ｐゴシック" charset="0"/>
            </a:endParaRPr>
          </a:p>
          <a:p>
            <a:pPr marL="342900" indent="-342900">
              <a:buFont typeface="Arial" panose="020B0604020202020204" pitchFamily="34" charset="0"/>
              <a:buChar char="•"/>
            </a:pPr>
            <a:r>
              <a:rPr lang="en-GB" sz="1800" b="1" spc="-30" dirty="0">
                <a:solidFill>
                  <a:srgbClr val="3F2A56"/>
                </a:solidFill>
              </a:rPr>
              <a:t>No Meat Food Business Establishment will pay full cost recovery in 2024/25</a:t>
            </a:r>
            <a:endParaRPr kumimoji="0" lang="en-GB" sz="1800" b="1" i="0" u="none" strike="noStrike" kern="1200" cap="none" spc="-30" normalizeH="0" baseline="0" noProof="0" dirty="0">
              <a:ln>
                <a:noFill/>
              </a:ln>
              <a:solidFill>
                <a:srgbClr val="3F2A56"/>
              </a:solidFill>
              <a:effectLst/>
              <a:uLnTx/>
              <a:uFillTx/>
              <a:ea typeface="ＭＳ Ｐゴシック" charset="0"/>
            </a:endParaRPr>
          </a:p>
          <a:p>
            <a:pPr marL="1085850" lvl="1" indent="-342900">
              <a:buFont typeface="Wingdings" panose="05000000000000000000" pitchFamily="2" charset="2"/>
              <a:buChar char="Ø"/>
            </a:pPr>
            <a:endParaRPr lang="en-GB" sz="1900" b="1" dirty="0">
              <a:solidFill>
                <a:srgbClr val="3F2A56"/>
              </a:solidFill>
            </a:endParaRPr>
          </a:p>
        </p:txBody>
      </p:sp>
    </p:spTree>
    <p:extLst>
      <p:ext uri="{BB962C8B-B14F-4D97-AF65-F5344CB8AC3E}">
        <p14:creationId xmlns:p14="http://schemas.microsoft.com/office/powerpoint/2010/main" val="465621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15940" y="1050179"/>
            <a:ext cx="7984576"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Review</a:t>
            </a:r>
          </a:p>
        </p:txBody>
      </p:sp>
      <p:sp>
        <p:nvSpPr>
          <p:cNvPr id="3" name="Text Placeholder 2"/>
          <p:cNvSpPr>
            <a:spLocks noGrp="1"/>
          </p:cNvSpPr>
          <p:nvPr>
            <p:ph type="body" sz="quarter" idx="12"/>
          </p:nvPr>
        </p:nvSpPr>
        <p:spPr>
          <a:xfrm>
            <a:off x="415940" y="1879410"/>
            <a:ext cx="7907664" cy="4485530"/>
          </a:xfrm>
        </p:spPr>
        <p:txBody>
          <a:bodyPr anchor="t"/>
          <a:lstStyle/>
          <a:p>
            <a:pPr marL="342900" indent="-342900">
              <a:buFont typeface="Arial" panose="020B0604020202020204" pitchFamily="34" charset="0"/>
              <a:buChar char="•"/>
            </a:pPr>
            <a:r>
              <a:rPr lang="en-GB" sz="2000"/>
              <a:t>FSS are committed to ensuring effective and efficient controls are in place to protect the consumer and are committed to work with all industry partners and other agencies to explore new methods and ways of working to drive efficiencies.  </a:t>
            </a:r>
          </a:p>
          <a:p>
            <a:pPr marL="342900" indent="-342900">
              <a:buFont typeface="Arial" panose="020B0604020202020204" pitchFamily="34" charset="0"/>
              <a:buChar char="•"/>
            </a:pPr>
            <a:r>
              <a:rPr lang="en-GB" sz="2000"/>
              <a:t>A biannual review will be undertaken of the official control charge rates. </a:t>
            </a:r>
          </a:p>
          <a:p>
            <a:pPr marL="342900" indent="-342900">
              <a:buFont typeface="Arial" panose="020B0604020202020204" pitchFamily="34" charset="0"/>
              <a:buChar char="•"/>
            </a:pPr>
            <a:r>
              <a:rPr lang="en-GB" sz="2000"/>
              <a:t>For 2024/25 this will include a specific focus on the impacts of the </a:t>
            </a:r>
            <a:r>
              <a:rPr lang="en-GB" sz="2000" err="1"/>
              <a:t>35hr</a:t>
            </a:r>
            <a:r>
              <a:rPr lang="en-GB" sz="2000"/>
              <a:t> working week and a review of the attributable FTE levels for all indirect staff. </a:t>
            </a:r>
            <a:endParaRPr lang="en-GB"/>
          </a:p>
          <a:p>
            <a:endParaRPr lang="en-GB"/>
          </a:p>
          <a:p>
            <a:endParaRPr lang="en-GB"/>
          </a:p>
        </p:txBody>
      </p:sp>
    </p:spTree>
    <p:extLst>
      <p:ext uri="{BB962C8B-B14F-4D97-AF65-F5344CB8AC3E}">
        <p14:creationId xmlns:p14="http://schemas.microsoft.com/office/powerpoint/2010/main" val="102199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15940" y="1050179"/>
            <a:ext cx="6359884"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Purpose of the Presentation</a:t>
            </a:r>
          </a:p>
        </p:txBody>
      </p:sp>
      <p:sp>
        <p:nvSpPr>
          <p:cNvPr id="3" name="Text Placeholder 2"/>
          <p:cNvSpPr>
            <a:spLocks noGrp="1"/>
          </p:cNvSpPr>
          <p:nvPr>
            <p:ph type="body" sz="quarter" idx="12"/>
          </p:nvPr>
        </p:nvSpPr>
        <p:spPr>
          <a:xfrm>
            <a:off x="415940" y="1879410"/>
            <a:ext cx="7813660" cy="4485530"/>
          </a:xfrm>
        </p:spPr>
        <p:txBody>
          <a:bodyPr/>
          <a:lstStyle/>
          <a:p>
            <a:pPr marL="342900" indent="-342900">
              <a:lnSpc>
                <a:spcPct val="150000"/>
              </a:lnSpc>
              <a:buFont typeface="Arial" panose="020B0604020202020204" pitchFamily="34" charset="0"/>
              <a:buChar char="•"/>
            </a:pPr>
            <a:r>
              <a:rPr lang="en-GB">
                <a:solidFill>
                  <a:schemeClr val="tx2"/>
                </a:solidFill>
              </a:rPr>
              <a:t>The presentation is of the cost data for meat industry hourly charge rates for 2024-25.</a:t>
            </a:r>
          </a:p>
          <a:p>
            <a:pPr marL="342900" indent="-342900">
              <a:lnSpc>
                <a:spcPct val="150000"/>
              </a:lnSpc>
              <a:buFont typeface="Arial" panose="020B0604020202020204" pitchFamily="34" charset="0"/>
              <a:buChar char="•"/>
            </a:pPr>
            <a:r>
              <a:rPr lang="en-GB">
                <a:solidFill>
                  <a:schemeClr val="tx2"/>
                </a:solidFill>
              </a:rPr>
              <a:t>The presentation covers Scotland only.</a:t>
            </a:r>
          </a:p>
          <a:p>
            <a:pPr marL="342900" lvl="0" indent="-342900">
              <a:lnSpc>
                <a:spcPct val="150000"/>
              </a:lnSpc>
              <a:buFont typeface="Arial" panose="020B0604020202020204" pitchFamily="34" charset="0"/>
              <a:buChar char="•"/>
            </a:pPr>
            <a:r>
              <a:rPr lang="en-GB">
                <a:solidFill>
                  <a:schemeClr val="tx2"/>
                </a:solidFill>
              </a:rPr>
              <a:t>To clarify and provide transparency on:</a:t>
            </a:r>
          </a:p>
          <a:p>
            <a:pPr marL="1085850" lvl="1" indent="-342900">
              <a:buFont typeface="Wingdings" panose="05000000000000000000" pitchFamily="2" charset="2"/>
              <a:buChar char="Ø"/>
            </a:pPr>
            <a:r>
              <a:rPr lang="en-GB" sz="1800">
                <a:solidFill>
                  <a:schemeClr val="tx2"/>
                </a:solidFill>
              </a:rPr>
              <a:t>direct and indirect essential support costs of Meat Official Controls.</a:t>
            </a:r>
          </a:p>
          <a:p>
            <a:pPr marL="1085850" lvl="1" indent="-342900">
              <a:buFont typeface="Wingdings" panose="05000000000000000000" pitchFamily="2" charset="2"/>
              <a:buChar char="Ø"/>
            </a:pPr>
            <a:r>
              <a:rPr lang="en-GB" sz="1800">
                <a:solidFill>
                  <a:schemeClr val="tx2"/>
                </a:solidFill>
              </a:rPr>
              <a:t>process to calculate hourly rates.</a:t>
            </a:r>
          </a:p>
          <a:p>
            <a:pPr marL="1085850" lvl="1" indent="-342900">
              <a:buFont typeface="Wingdings" panose="05000000000000000000" pitchFamily="2" charset="2"/>
              <a:buChar char="Ø"/>
            </a:pPr>
            <a:r>
              <a:rPr lang="en-GB" sz="1800">
                <a:solidFill>
                  <a:schemeClr val="tx2"/>
                </a:solidFill>
              </a:rPr>
              <a:t>FSS application of retained EU law and SSI relating to charging for Scotland.</a:t>
            </a:r>
          </a:p>
          <a:p>
            <a:pPr marL="342900" indent="-342900">
              <a:buFont typeface="Arial" panose="020B0604020202020204" pitchFamily="34" charset="0"/>
              <a:buChar char="•"/>
            </a:pPr>
            <a:r>
              <a:rPr lang="en-GB" sz="1800">
                <a:solidFill>
                  <a:schemeClr val="tx2"/>
                </a:solidFill>
              </a:rPr>
              <a:t>All figures displayed in these slides are budget costs, along with estimated hours on previous years requirements with any major changes for 2024-25</a:t>
            </a:r>
          </a:p>
          <a:p>
            <a:pPr marL="342900" indent="-342900">
              <a:buFont typeface="Arial" panose="020B0604020202020204" pitchFamily="34" charset="0"/>
              <a:buChar char="•"/>
            </a:pPr>
            <a:endParaRPr lang="en-GB"/>
          </a:p>
        </p:txBody>
      </p:sp>
    </p:spTree>
    <p:extLst>
      <p:ext uri="{BB962C8B-B14F-4D97-AF65-F5344CB8AC3E}">
        <p14:creationId xmlns:p14="http://schemas.microsoft.com/office/powerpoint/2010/main" val="2555952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B502B9-1941-FF7D-FCD4-CC3D663EC138}"/>
              </a:ext>
            </a:extLst>
          </p:cNvPr>
          <p:cNvSpPr>
            <a:spLocks noGrp="1"/>
          </p:cNvSpPr>
          <p:nvPr>
            <p:ph type="title" idx="4294967295"/>
          </p:nvPr>
        </p:nvSpPr>
        <p:spPr>
          <a:xfrm>
            <a:off x="415940" y="843974"/>
            <a:ext cx="6359884"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The Annual Process</a:t>
            </a:r>
          </a:p>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endPar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endParaRPr>
          </a:p>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endPar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endParaRPr>
          </a:p>
        </p:txBody>
      </p:sp>
      <p:sp>
        <p:nvSpPr>
          <p:cNvPr id="3" name="Text Placeholder 2">
            <a:extLst>
              <a:ext uri="{FF2B5EF4-FFF2-40B4-BE49-F238E27FC236}">
                <a16:creationId xmlns:a16="http://schemas.microsoft.com/office/drawing/2014/main" id="{CDF27D0E-A19B-1F73-C6A3-DF07B0731834}"/>
              </a:ext>
            </a:extLst>
          </p:cNvPr>
          <p:cNvSpPr>
            <a:spLocks noGrp="1"/>
          </p:cNvSpPr>
          <p:nvPr>
            <p:ph type="body" sz="quarter" idx="12"/>
          </p:nvPr>
        </p:nvSpPr>
        <p:spPr>
          <a:xfrm>
            <a:off x="318286" y="1494582"/>
            <a:ext cx="8004428" cy="5256886"/>
          </a:xfrm>
        </p:spPr>
        <p:txBody>
          <a:bodyPr/>
          <a:lstStyle/>
          <a:p>
            <a:pPr marL="342900" indent="-342900">
              <a:buFont typeface="Arial" panose="020B0604020202020204" pitchFamily="34" charset="0"/>
              <a:buChar char="•"/>
            </a:pPr>
            <a:r>
              <a:rPr lang="en-GB" sz="1800">
                <a:solidFill>
                  <a:schemeClr val="tx2"/>
                </a:solidFill>
              </a:rPr>
              <a:t>November: The FSS actuals/forecast for direct and indirect costs, throughput and hours for current financial year are calculated</a:t>
            </a:r>
          </a:p>
          <a:p>
            <a:pPr marL="342900" indent="-342900">
              <a:buFont typeface="Arial" panose="020B0604020202020204" pitchFamily="34" charset="0"/>
              <a:buChar char="•"/>
            </a:pPr>
            <a:r>
              <a:rPr lang="en-GB" sz="1800">
                <a:solidFill>
                  <a:schemeClr val="tx2"/>
                </a:solidFill>
              </a:rPr>
              <a:t>December: Internal meetings to discuss findings and to sense check figures</a:t>
            </a:r>
          </a:p>
          <a:p>
            <a:pPr marL="342900" indent="-342900">
              <a:buFont typeface="Arial" panose="020B0604020202020204" pitchFamily="34" charset="0"/>
              <a:buChar char="•"/>
            </a:pPr>
            <a:r>
              <a:rPr lang="en-GB" sz="1800">
                <a:solidFill>
                  <a:schemeClr val="tx2"/>
                </a:solidFill>
              </a:rPr>
              <a:t>January/February: The FSS budget for direct and indirect costs are inserted into the model to reflect a more accurate calculation for 2024-25</a:t>
            </a:r>
          </a:p>
          <a:p>
            <a:pPr marL="342900" indent="-342900">
              <a:buFont typeface="Arial" panose="020B0604020202020204" pitchFamily="34" charset="0"/>
              <a:buChar char="•"/>
            </a:pPr>
            <a:r>
              <a:rPr lang="en-GB" sz="1800">
                <a:solidFill>
                  <a:schemeClr val="tx2"/>
                </a:solidFill>
              </a:rPr>
              <a:t>February/March: The calculations for the hourly rate is verified by internal colleagues</a:t>
            </a:r>
          </a:p>
          <a:p>
            <a:pPr marL="342900" indent="-342900">
              <a:buFont typeface="Arial" panose="020B0604020202020204" pitchFamily="34" charset="0"/>
              <a:buChar char="•"/>
            </a:pPr>
            <a:r>
              <a:rPr lang="en-GB" sz="1800">
                <a:solidFill>
                  <a:schemeClr val="tx2"/>
                </a:solidFill>
              </a:rPr>
              <a:t>February/March: The discount amount is determined. </a:t>
            </a:r>
          </a:p>
          <a:p>
            <a:pPr marL="342900" indent="-342900">
              <a:buFont typeface="Arial" panose="020B0604020202020204" pitchFamily="34" charset="0"/>
              <a:buChar char="•"/>
            </a:pPr>
            <a:r>
              <a:rPr lang="en-GB" sz="1800">
                <a:solidFill>
                  <a:schemeClr val="tx2"/>
                </a:solidFill>
              </a:rPr>
              <a:t>March: Rates and discount are agreed with Senior Leadership Team (SLT)</a:t>
            </a:r>
          </a:p>
          <a:p>
            <a:pPr marL="342900" indent="-342900">
              <a:buFont typeface="Arial" panose="020B0604020202020204" pitchFamily="34" charset="0"/>
              <a:buChar char="•"/>
            </a:pPr>
            <a:r>
              <a:rPr lang="en-GB" sz="1800">
                <a:solidFill>
                  <a:schemeClr val="tx2"/>
                </a:solidFill>
              </a:rPr>
              <a:t>March: FSS Finance and Business Committee informed of the rates, along with Ministers being informed of the rates and give agreement to the discount amount</a:t>
            </a:r>
          </a:p>
          <a:p>
            <a:pPr marL="342900" indent="-342900">
              <a:buFont typeface="Arial" panose="020B0604020202020204" pitchFamily="34" charset="0"/>
              <a:buChar char="•"/>
            </a:pPr>
            <a:r>
              <a:rPr lang="en-GB" sz="1800">
                <a:solidFill>
                  <a:schemeClr val="tx2"/>
                </a:solidFill>
              </a:rPr>
              <a:t>March: Meeting with industry to share rates and cost data analysis</a:t>
            </a:r>
          </a:p>
          <a:p>
            <a:pPr marL="342900" indent="-342900">
              <a:buFont typeface="Arial" panose="020B0604020202020204" pitchFamily="34" charset="0"/>
              <a:buChar char="•"/>
            </a:pPr>
            <a:r>
              <a:rPr lang="en-GB" sz="1800">
                <a:solidFill>
                  <a:schemeClr val="tx2"/>
                </a:solidFill>
              </a:rPr>
              <a:t>7</a:t>
            </a:r>
            <a:r>
              <a:rPr lang="en-GB" sz="1800" baseline="30000">
                <a:solidFill>
                  <a:schemeClr val="tx2"/>
                </a:solidFill>
              </a:rPr>
              <a:t>th</a:t>
            </a:r>
            <a:r>
              <a:rPr lang="en-GB" sz="1800">
                <a:solidFill>
                  <a:schemeClr val="tx2"/>
                </a:solidFill>
              </a:rPr>
              <a:t> March 2024: Meeting with SAMW. </a:t>
            </a:r>
          </a:p>
          <a:p>
            <a:pPr marL="342900" indent="-342900">
              <a:buFont typeface="Arial" panose="020B0604020202020204" pitchFamily="34" charset="0"/>
              <a:buChar char="•"/>
            </a:pPr>
            <a:r>
              <a:rPr lang="en-GB" sz="1800">
                <a:solidFill>
                  <a:schemeClr val="tx2"/>
                </a:solidFill>
              </a:rPr>
              <a:t>W/C 4 March 2024 submission to Scottish Minsters. </a:t>
            </a:r>
          </a:p>
          <a:p>
            <a:pPr marL="342900" indent="-342900">
              <a:buFont typeface="Arial" panose="020B0604020202020204" pitchFamily="34" charset="0"/>
              <a:buChar char="•"/>
            </a:pPr>
            <a:r>
              <a:rPr lang="en-GB" sz="1800">
                <a:solidFill>
                  <a:schemeClr val="tx2"/>
                </a:solidFill>
              </a:rPr>
              <a:t>1</a:t>
            </a:r>
            <a:r>
              <a:rPr lang="en-GB" sz="1800" baseline="30000">
                <a:solidFill>
                  <a:schemeClr val="tx2"/>
                </a:solidFill>
              </a:rPr>
              <a:t>st</a:t>
            </a:r>
            <a:r>
              <a:rPr lang="en-GB" sz="1800">
                <a:solidFill>
                  <a:schemeClr val="tx2"/>
                </a:solidFill>
              </a:rPr>
              <a:t> April 2024: New charge rates and discount implemented for FSS customers</a:t>
            </a:r>
          </a:p>
        </p:txBody>
      </p:sp>
    </p:spTree>
    <p:extLst>
      <p:ext uri="{BB962C8B-B14F-4D97-AF65-F5344CB8AC3E}">
        <p14:creationId xmlns:p14="http://schemas.microsoft.com/office/powerpoint/2010/main" val="468686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15940" y="874230"/>
            <a:ext cx="6359884" cy="673100"/>
          </a:xfrm>
        </p:spPr>
        <p:txBody>
          <a:bodyPr/>
          <a:lstStyle/>
          <a:p>
            <a:r>
              <a:rPr lang="en-GB"/>
              <a:t>Background to Calculation</a:t>
            </a:r>
          </a:p>
        </p:txBody>
      </p:sp>
      <p:sp>
        <p:nvSpPr>
          <p:cNvPr id="3" name="Text Placeholder 2"/>
          <p:cNvSpPr>
            <a:spLocks noGrp="1"/>
          </p:cNvSpPr>
          <p:nvPr>
            <p:ph type="title" idx="4294967295"/>
          </p:nvPr>
        </p:nvSpPr>
        <p:spPr>
          <a:xfrm>
            <a:off x="415940" y="1420427"/>
            <a:ext cx="7174468" cy="5437574"/>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42900" marR="0" lvl="0" indent="-34290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900" b="0" i="0" u="none" strike="noStrike" kern="1200" cap="none" spc="-30" normalizeH="0" baseline="0" noProof="0">
              <a:ln>
                <a:noFill/>
              </a:ln>
              <a:solidFill>
                <a:schemeClr val="tx2"/>
              </a:solidFill>
              <a:effectLst/>
              <a:uLnTx/>
              <a:uFillTx/>
              <a:latin typeface="+mn-lt"/>
              <a:ea typeface="ＭＳ Ｐゴシック" charset="0"/>
              <a:cs typeface="ＭＳ Ｐゴシック" charset="0"/>
            </a:endParaRPr>
          </a:p>
          <a:p>
            <a:pPr marL="342900" marR="0" lvl="0" indent="-34290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1900" b="0" i="0" u="none" strike="noStrike" kern="1200" cap="none" spc="-30" normalizeH="0" baseline="0" noProof="0">
              <a:ln>
                <a:noFill/>
              </a:ln>
              <a:solidFill>
                <a:schemeClr val="tx2"/>
              </a:solidFill>
              <a:effectLst/>
              <a:uLnTx/>
              <a:uFillTx/>
              <a:latin typeface="+mn-lt"/>
              <a:ea typeface="ＭＳ Ｐゴシック" charset="0"/>
              <a:cs typeface="ＭＳ Ｐゴシック" charset="0"/>
            </a:endParaRPr>
          </a:p>
          <a:p>
            <a:pPr marL="342900" marR="0" lvl="0" indent="-34290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1800" b="0" i="0" u="none" strike="noStrike" kern="1200" cap="none" spc="-30" normalizeH="0" baseline="0" noProof="0">
                <a:ln>
                  <a:noFill/>
                </a:ln>
                <a:solidFill>
                  <a:schemeClr val="tx2"/>
                </a:solidFill>
                <a:effectLst/>
                <a:uLnTx/>
                <a:uFillTx/>
                <a:latin typeface="+mn-lt"/>
                <a:ea typeface="ＭＳ Ｐゴシック" charset="0"/>
                <a:cs typeface="ＭＳ Ｐゴシック" charset="0"/>
              </a:rPr>
              <a:t>The meat industry is charged under Article 81 of Regulation (EU) No. 2017/625 which now forms parts of retained EU law</a:t>
            </a:r>
            <a:r>
              <a:rPr kumimoji="0" lang="en-GB" sz="1900" b="0" i="0" u="none" strike="noStrike" kern="1200" cap="none" spc="-30" normalizeH="0" baseline="0" noProof="0">
                <a:ln>
                  <a:noFill/>
                </a:ln>
                <a:solidFill>
                  <a:schemeClr val="tx2"/>
                </a:solidFill>
                <a:effectLst/>
                <a:uLnTx/>
                <a:uFillTx/>
                <a:latin typeface="+mn-lt"/>
                <a:ea typeface="ＭＳ Ｐゴシック" charset="0"/>
                <a:cs typeface="ＭＳ Ｐゴシック" charset="0"/>
              </a:rPr>
              <a: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1600" b="0" i="0" u="none" strike="noStrike" kern="1200" cap="none" spc="-30" normalizeH="0" baseline="0" noProof="0">
                <a:ln>
                  <a:noFill/>
                </a:ln>
                <a:solidFill>
                  <a:schemeClr val="tx2"/>
                </a:solidFill>
                <a:effectLst/>
                <a:uLnTx/>
                <a:uFillTx/>
                <a:latin typeface="+mn-lt"/>
                <a:ea typeface="ＭＳ Ｐゴシック" charset="0"/>
                <a:cs typeface="ＭＳ Ｐゴシック" charset="0"/>
              </a:rPr>
              <a:t>This comprises:</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Times New Roman" panose="02020603050405020304" pitchFamily="18" charset="0"/>
              </a:rPr>
              <a:t>(a) the salaries of the staff, including support and administrative staff, involved in the performance of official controls, their social security, pension and insurance costs;</a:t>
            </a:r>
            <a:endPar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ＭＳ Ｐゴシック" charset="0"/>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Times New Roman" panose="02020603050405020304" pitchFamily="18" charset="0"/>
              </a:rPr>
              <a:t>(b) the cost of facilities and equipment, including maintenance and insurance costs and other associated costs;</a:t>
            </a:r>
            <a:endPar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ＭＳ Ｐゴシック" charset="0"/>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Times New Roman" panose="02020603050405020304" pitchFamily="18" charset="0"/>
              </a:rPr>
              <a:t>(c) the cost of consumables and tools;</a:t>
            </a:r>
            <a:endPar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ＭＳ Ｐゴシック" charset="0"/>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Times New Roman" panose="02020603050405020304" pitchFamily="18" charset="0"/>
              </a:rPr>
              <a:t>(d) the cost of services charged to the competent authorities by delegated bodies for official controls delegated to these delegated bodies;</a:t>
            </a:r>
            <a:endPar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ＭＳ Ｐゴシック" charset="0"/>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Times New Roman" panose="02020603050405020304" pitchFamily="18" charset="0"/>
              </a:rPr>
              <a:t>(e) the cost of training of the staff referred to in point (a), with the exclusion of the training necessary to obtain the qualification necessary to be employed by the competent authorities;</a:t>
            </a:r>
            <a:endPar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ＭＳ Ｐゴシック" charset="0"/>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Times New Roman" panose="02020603050405020304" pitchFamily="18" charset="0"/>
              </a:rPr>
              <a:t>(f) the cost of travel of the staff referred to in point (a), and associated subsistence costs;</a:t>
            </a:r>
            <a:endPar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ＭＳ Ｐゴシック" charset="0"/>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Times New Roman" panose="02020603050405020304" pitchFamily="18" charset="0"/>
              </a:rPr>
              <a:t>(g) the cost of sampling and of laboratory analysis, testing and diagnosis charged by official laboratories for those tasks</a:t>
            </a:r>
            <a:endParaRPr kumimoji="0" lang="en-GB" sz="1600" b="0" i="0" u="none" strike="noStrike" kern="1200" cap="none" spc="-30" normalizeH="0" baseline="0" noProof="0">
              <a:ln>
                <a:noFill/>
              </a:ln>
              <a:solidFill>
                <a:schemeClr val="tx2"/>
              </a:solidFill>
              <a:effectLst/>
              <a:uLnTx/>
              <a:uFillTx/>
              <a:latin typeface="+mn-lt"/>
              <a:ea typeface="Calibri" panose="020F0502020204030204" pitchFamily="34" charset="0"/>
              <a:cs typeface="ＭＳ Ｐゴシック" charset="0"/>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en-GB" sz="1400" b="0" i="0" u="none" strike="noStrike" kern="1200" cap="none" spc="-30" normalizeH="0" baseline="0" noProof="0">
                <a:ln>
                  <a:noFill/>
                </a:ln>
                <a:solidFill>
                  <a:srgbClr val="44546A"/>
                </a:solidFill>
                <a:effectLst/>
                <a:uLnTx/>
                <a:uFillTx/>
                <a:latin typeface="Arial" panose="020B0604020202020204" pitchFamily="34" charset="0"/>
                <a:ea typeface="Calibri" panose="020F0502020204030204" pitchFamily="34" charset="0"/>
                <a:cs typeface="Times New Roman" panose="02020603050405020304" pitchFamily="18" charset="0"/>
              </a:rPr>
              <a:t> </a:t>
            </a:r>
            <a:endParaRPr kumimoji="0" lang="en-GB" sz="1400" b="0" i="0" u="none" strike="noStrike" kern="1200" cap="none" spc="-30" normalizeH="0" baseline="0" noProof="0">
              <a:ln>
                <a:noFill/>
              </a:ln>
              <a:solidFill>
                <a:srgbClr val="3F2A56"/>
              </a:solidFill>
              <a:effectLst/>
              <a:uLnTx/>
              <a:uFillTx/>
              <a:latin typeface="Calibri" panose="020F0502020204030204" pitchFamily="34" charset="0"/>
              <a:ea typeface="Calibri" panose="020F0502020204030204" pitchFamily="34" charset="0"/>
              <a:cs typeface="ＭＳ Ｐゴシック"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GB" sz="1900" b="0" i="0" u="none" strike="noStrike" kern="1200" cap="none" spc="-30" normalizeH="0" baseline="0" noProof="0">
              <a:ln>
                <a:noFill/>
              </a:ln>
              <a:solidFill>
                <a:schemeClr val="tx2"/>
              </a:solidFill>
              <a:effectLst/>
              <a:uLnTx/>
              <a:uFillTx/>
              <a:latin typeface="+mn-lt"/>
              <a:ea typeface="ＭＳ Ｐゴシック" charset="0"/>
              <a:cs typeface="ＭＳ Ｐゴシック" charset="0"/>
            </a:endParaRPr>
          </a:p>
        </p:txBody>
      </p:sp>
    </p:spTree>
    <p:extLst>
      <p:ext uri="{BB962C8B-B14F-4D97-AF65-F5344CB8AC3E}">
        <p14:creationId xmlns:p14="http://schemas.microsoft.com/office/powerpoint/2010/main" val="99270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15940" y="1050179"/>
            <a:ext cx="6359884"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What information is used?</a:t>
            </a:r>
          </a:p>
        </p:txBody>
      </p:sp>
      <p:sp>
        <p:nvSpPr>
          <p:cNvPr id="3" name="Text Placeholder 2"/>
          <p:cNvSpPr>
            <a:spLocks noGrp="1"/>
          </p:cNvSpPr>
          <p:nvPr>
            <p:ph type="body" sz="quarter" idx="12"/>
          </p:nvPr>
        </p:nvSpPr>
        <p:spPr>
          <a:xfrm>
            <a:off x="415940" y="1723279"/>
            <a:ext cx="7212298" cy="2440348"/>
          </a:xfrm>
        </p:spPr>
        <p:txBody>
          <a:bodyPr anchor="ctr"/>
          <a:lstStyle/>
          <a:p>
            <a:pPr marL="342900" indent="-342900">
              <a:buFont typeface="Arial" panose="020B0604020202020204" pitchFamily="34" charset="0"/>
              <a:buChar char="•"/>
            </a:pPr>
            <a:r>
              <a:rPr lang="en-GB" dirty="0">
                <a:solidFill>
                  <a:schemeClr val="tx2"/>
                </a:solidFill>
              </a:rPr>
              <a:t>All cost figures used are from the 2024-25 forecasted budget </a:t>
            </a:r>
          </a:p>
          <a:p>
            <a:pPr marL="342900" indent="-342900">
              <a:buFont typeface="Arial" panose="020B0604020202020204" pitchFamily="34" charset="0"/>
              <a:buChar char="•"/>
            </a:pPr>
            <a:r>
              <a:rPr lang="en-GB" dirty="0">
                <a:solidFill>
                  <a:schemeClr val="tx2"/>
                </a:solidFill>
              </a:rPr>
              <a:t>Hours figures are the plussed up hours* from 2</a:t>
            </a:r>
            <a:r>
              <a:rPr lang="en-GB" baseline="30000" dirty="0">
                <a:solidFill>
                  <a:schemeClr val="tx2"/>
                </a:solidFill>
              </a:rPr>
              <a:t>nd</a:t>
            </a:r>
            <a:r>
              <a:rPr lang="en-GB" dirty="0">
                <a:solidFill>
                  <a:schemeClr val="tx2"/>
                </a:solidFill>
              </a:rPr>
              <a:t> January 2023 to 30</a:t>
            </a:r>
            <a:r>
              <a:rPr lang="en-GB" baseline="30000" dirty="0">
                <a:solidFill>
                  <a:schemeClr val="tx2"/>
                </a:solidFill>
              </a:rPr>
              <a:t>th</a:t>
            </a:r>
            <a:r>
              <a:rPr lang="en-GB" dirty="0">
                <a:solidFill>
                  <a:schemeClr val="tx2"/>
                </a:solidFill>
              </a:rPr>
              <a:t> December 2023 with consideration being taken for any material changes in the forecasted hours</a:t>
            </a:r>
          </a:p>
          <a:p>
            <a:pPr marL="342900" indent="-342900">
              <a:buFont typeface="Arial" panose="020B0604020202020204" pitchFamily="34" charset="0"/>
              <a:buChar char="•"/>
            </a:pPr>
            <a:endParaRPr lang="en-GB" dirty="0">
              <a:solidFill>
                <a:schemeClr val="tx2"/>
              </a:solidFill>
            </a:endParaRPr>
          </a:p>
          <a:p>
            <a:pPr marL="457200" lvl="1" indent="0">
              <a:buNone/>
            </a:pPr>
            <a:r>
              <a:rPr lang="en-GB" sz="1800" dirty="0">
                <a:solidFill>
                  <a:schemeClr val="tx2"/>
                </a:solidFill>
              </a:rPr>
              <a:t>*Plussed up hours - 1 hour equals: </a:t>
            </a:r>
          </a:p>
          <a:p>
            <a:endParaRPr lang="en-GB" dirty="0">
              <a:solidFill>
                <a:schemeClr val="tx2"/>
              </a:solidFill>
            </a:endParaRPr>
          </a:p>
        </p:txBody>
      </p:sp>
      <p:graphicFrame>
        <p:nvGraphicFramePr>
          <p:cNvPr id="5" name="Table 4">
            <a:extLst>
              <a:ext uri="{FF2B5EF4-FFF2-40B4-BE49-F238E27FC236}">
                <a16:creationId xmlns:a16="http://schemas.microsoft.com/office/drawing/2014/main" id="{AE53E3D4-03F3-B0F0-1ABB-F2151E9815BF}"/>
              </a:ext>
            </a:extLst>
          </p:cNvPr>
          <p:cNvGraphicFramePr>
            <a:graphicFrameLocks noGrp="1"/>
          </p:cNvGraphicFramePr>
          <p:nvPr>
            <p:extLst>
              <p:ext uri="{D42A27DB-BD31-4B8C-83A1-F6EECF244321}">
                <p14:modId xmlns:p14="http://schemas.microsoft.com/office/powerpoint/2010/main" val="353501575"/>
              </p:ext>
            </p:extLst>
          </p:nvPr>
        </p:nvGraphicFramePr>
        <p:xfrm>
          <a:off x="1666547" y="4393661"/>
          <a:ext cx="4459046" cy="1854200"/>
        </p:xfrm>
        <a:graphic>
          <a:graphicData uri="http://schemas.openxmlformats.org/drawingml/2006/table">
            <a:tbl>
              <a:tblPr firstRow="1" bandRow="1">
                <a:tableStyleId>{5C22544A-7EE6-4342-B048-85BDC9FD1C3A}</a:tableStyleId>
              </a:tblPr>
              <a:tblGrid>
                <a:gridCol w="2229523">
                  <a:extLst>
                    <a:ext uri="{9D8B030D-6E8A-4147-A177-3AD203B41FA5}">
                      <a16:colId xmlns:a16="http://schemas.microsoft.com/office/drawing/2014/main" val="3263962091"/>
                    </a:ext>
                  </a:extLst>
                </a:gridCol>
                <a:gridCol w="2229523">
                  <a:extLst>
                    <a:ext uri="{9D8B030D-6E8A-4147-A177-3AD203B41FA5}">
                      <a16:colId xmlns:a16="http://schemas.microsoft.com/office/drawing/2014/main" val="1252109982"/>
                    </a:ext>
                  </a:extLst>
                </a:gridCol>
              </a:tblGrid>
              <a:tr h="370840">
                <a:tc>
                  <a:txBody>
                    <a:bodyPr/>
                    <a:lstStyle/>
                    <a:p>
                      <a:r>
                        <a:rPr lang="en-GB"/>
                        <a:t>Hours</a:t>
                      </a:r>
                    </a:p>
                  </a:txBody>
                  <a:tcPr/>
                </a:tc>
                <a:tc>
                  <a:txBody>
                    <a:bodyPr/>
                    <a:lstStyle/>
                    <a:p>
                      <a:r>
                        <a:rPr lang="en-GB"/>
                        <a:t>Rate</a:t>
                      </a:r>
                    </a:p>
                  </a:txBody>
                  <a:tcPr/>
                </a:tc>
                <a:extLst>
                  <a:ext uri="{0D108BD9-81ED-4DB2-BD59-A6C34878D82A}">
                    <a16:rowId xmlns:a16="http://schemas.microsoft.com/office/drawing/2014/main" val="1290233087"/>
                  </a:ext>
                </a:extLst>
              </a:tr>
              <a:tr h="370840">
                <a:tc>
                  <a:txBody>
                    <a:bodyPr/>
                    <a:lstStyle/>
                    <a:p>
                      <a:r>
                        <a:rPr lang="en-GB"/>
                        <a:t>Single</a:t>
                      </a:r>
                    </a:p>
                  </a:txBody>
                  <a:tcPr/>
                </a:tc>
                <a:tc>
                  <a:txBody>
                    <a:bodyPr/>
                    <a:lstStyle/>
                    <a:p>
                      <a:r>
                        <a:rPr lang="en-GB" dirty="0"/>
                        <a:t>1</a:t>
                      </a:r>
                    </a:p>
                  </a:txBody>
                  <a:tcPr/>
                </a:tc>
                <a:extLst>
                  <a:ext uri="{0D108BD9-81ED-4DB2-BD59-A6C34878D82A}">
                    <a16:rowId xmlns:a16="http://schemas.microsoft.com/office/drawing/2014/main" val="4096621519"/>
                  </a:ext>
                </a:extLst>
              </a:tr>
              <a:tr h="370840">
                <a:tc>
                  <a:txBody>
                    <a:bodyPr/>
                    <a:lstStyle/>
                    <a:p>
                      <a:r>
                        <a:rPr lang="en-GB"/>
                        <a:t>Overtime</a:t>
                      </a:r>
                    </a:p>
                  </a:txBody>
                  <a:tcPr/>
                </a:tc>
                <a:tc>
                  <a:txBody>
                    <a:bodyPr/>
                    <a:lstStyle/>
                    <a:p>
                      <a:r>
                        <a:rPr lang="en-GB"/>
                        <a:t>1</a:t>
                      </a:r>
                    </a:p>
                  </a:txBody>
                  <a:tcPr/>
                </a:tc>
                <a:extLst>
                  <a:ext uri="{0D108BD9-81ED-4DB2-BD59-A6C34878D82A}">
                    <a16:rowId xmlns:a16="http://schemas.microsoft.com/office/drawing/2014/main" val="2712295012"/>
                  </a:ext>
                </a:extLst>
              </a:tr>
              <a:tr h="370840">
                <a:tc>
                  <a:txBody>
                    <a:bodyPr/>
                    <a:lstStyle/>
                    <a:p>
                      <a:r>
                        <a:rPr lang="en-GB"/>
                        <a:t>Double time</a:t>
                      </a:r>
                    </a:p>
                  </a:txBody>
                  <a:tcPr/>
                </a:tc>
                <a:tc>
                  <a:txBody>
                    <a:bodyPr/>
                    <a:lstStyle/>
                    <a:p>
                      <a:r>
                        <a:rPr lang="en-GB"/>
                        <a:t>2</a:t>
                      </a:r>
                    </a:p>
                  </a:txBody>
                  <a:tcPr/>
                </a:tc>
                <a:extLst>
                  <a:ext uri="{0D108BD9-81ED-4DB2-BD59-A6C34878D82A}">
                    <a16:rowId xmlns:a16="http://schemas.microsoft.com/office/drawing/2014/main" val="1741901100"/>
                  </a:ext>
                </a:extLst>
              </a:tr>
              <a:tr h="370840">
                <a:tc>
                  <a:txBody>
                    <a:bodyPr/>
                    <a:lstStyle/>
                    <a:p>
                      <a:r>
                        <a:rPr lang="en-GB"/>
                        <a:t>Public Holiday</a:t>
                      </a:r>
                    </a:p>
                  </a:txBody>
                  <a:tcPr/>
                </a:tc>
                <a:tc>
                  <a:txBody>
                    <a:bodyPr/>
                    <a:lstStyle/>
                    <a:p>
                      <a:r>
                        <a:rPr lang="en-GB" dirty="0"/>
                        <a:t>3</a:t>
                      </a:r>
                    </a:p>
                  </a:txBody>
                  <a:tcPr/>
                </a:tc>
                <a:extLst>
                  <a:ext uri="{0D108BD9-81ED-4DB2-BD59-A6C34878D82A}">
                    <a16:rowId xmlns:a16="http://schemas.microsoft.com/office/drawing/2014/main" val="3120911382"/>
                  </a:ext>
                </a:extLst>
              </a:tr>
            </a:tbl>
          </a:graphicData>
        </a:graphic>
      </p:graphicFrame>
    </p:spTree>
    <p:extLst>
      <p:ext uri="{BB962C8B-B14F-4D97-AF65-F5344CB8AC3E}">
        <p14:creationId xmlns:p14="http://schemas.microsoft.com/office/powerpoint/2010/main" val="2055081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15940" y="1050179"/>
            <a:ext cx="6359884"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Total Costs </a:t>
            </a:r>
          </a:p>
        </p:txBody>
      </p:sp>
      <p:sp>
        <p:nvSpPr>
          <p:cNvPr id="3" name="Text Placeholder 2"/>
          <p:cNvSpPr>
            <a:spLocks noGrp="1"/>
          </p:cNvSpPr>
          <p:nvPr>
            <p:ph type="body" sz="quarter" idx="12"/>
          </p:nvPr>
        </p:nvSpPr>
        <p:spPr>
          <a:xfrm>
            <a:off x="415939" y="1879410"/>
            <a:ext cx="7636107" cy="4485530"/>
          </a:xfrm>
        </p:spPr>
        <p:txBody>
          <a:bodyPr anchor="ctr"/>
          <a:lstStyle/>
          <a:p>
            <a:pPr marL="457200" indent="-457200">
              <a:buFont typeface="Arial" panose="020B0604020202020204" pitchFamily="34" charset="0"/>
              <a:buChar char="•"/>
            </a:pPr>
            <a:endParaRPr lang="en-GB" sz="2800" b="1">
              <a:solidFill>
                <a:schemeClr val="tx2"/>
              </a:solidFill>
            </a:endParaRPr>
          </a:p>
          <a:p>
            <a:pPr marL="457200" indent="-457200">
              <a:buFont typeface="Arial" panose="020B0604020202020204" pitchFamily="34" charset="0"/>
              <a:buChar char="•"/>
            </a:pPr>
            <a:r>
              <a:rPr lang="en-GB" sz="2000" b="1">
                <a:solidFill>
                  <a:schemeClr val="tx2"/>
                </a:solidFill>
              </a:rPr>
              <a:t>Totals costs have increased by 15% for 2024-25 = £995,551.</a:t>
            </a:r>
          </a:p>
          <a:p>
            <a:pPr marL="171450" indent="-171450">
              <a:buFont typeface="Arial" panose="020B0604020202020204" pitchFamily="34" charset="0"/>
              <a:buChar char="•"/>
            </a:pPr>
            <a:r>
              <a:rPr lang="en-GB" sz="2000">
                <a:solidFill>
                  <a:schemeClr val="tx2"/>
                </a:solidFill>
              </a:rPr>
              <a:t>     By comparison total costs decreased in 2023-24 by 0.2%.</a:t>
            </a:r>
          </a:p>
          <a:p>
            <a:pPr marL="171450" indent="-171450">
              <a:buFont typeface="Arial" panose="020B0604020202020204" pitchFamily="34" charset="0"/>
              <a:buChar char="•"/>
            </a:pPr>
            <a:endParaRPr lang="en-GB" sz="2000">
              <a:solidFill>
                <a:schemeClr val="tx2"/>
              </a:solidFill>
            </a:endParaRPr>
          </a:p>
          <a:p>
            <a:pPr marL="1085850" lvl="1" indent="-342900">
              <a:buFont typeface="Wingdings" panose="05000000000000000000" pitchFamily="2" charset="2"/>
              <a:buChar char="Ø"/>
            </a:pPr>
            <a:r>
              <a:rPr lang="en-GB" sz="2000">
                <a:solidFill>
                  <a:schemeClr val="tx2"/>
                </a:solidFill>
              </a:rPr>
              <a:t>Direct costs have increased by 15.2% </a:t>
            </a:r>
          </a:p>
          <a:p>
            <a:pPr marL="1085850" lvl="1" indent="-342900">
              <a:buFont typeface="Wingdings" panose="05000000000000000000" pitchFamily="2" charset="2"/>
              <a:buChar char="Ø"/>
            </a:pPr>
            <a:r>
              <a:rPr lang="en-GB" sz="2000">
                <a:solidFill>
                  <a:schemeClr val="tx2"/>
                </a:solidFill>
              </a:rPr>
              <a:t>Indirect costs have increased by 17.2% </a:t>
            </a:r>
          </a:p>
          <a:p>
            <a:pPr marL="1085850" lvl="1" indent="-342900">
              <a:buFont typeface="Wingdings" panose="05000000000000000000" pitchFamily="2" charset="2"/>
              <a:buChar char="Ø"/>
            </a:pPr>
            <a:r>
              <a:rPr lang="en-GB" sz="2000">
                <a:solidFill>
                  <a:schemeClr val="tx2"/>
                </a:solidFill>
              </a:rPr>
              <a:t>Average hours have decreased by 2.37%</a:t>
            </a:r>
          </a:p>
          <a:p>
            <a:pPr marL="1085850" lvl="1" indent="-342900">
              <a:buFont typeface="Wingdings" panose="05000000000000000000" pitchFamily="2" charset="2"/>
              <a:buChar char="Ø"/>
            </a:pPr>
            <a:r>
              <a:rPr lang="en-GB" sz="2000">
                <a:solidFill>
                  <a:schemeClr val="tx2"/>
                </a:solidFill>
              </a:rPr>
              <a:t>Chargeable hours.</a:t>
            </a:r>
          </a:p>
          <a:p>
            <a:pPr lvl="2">
              <a:buFont typeface="Courier New" panose="02070309020205020404" pitchFamily="49" charset="0"/>
              <a:buChar char="o"/>
            </a:pPr>
            <a:r>
              <a:rPr lang="en-GB" sz="2000">
                <a:solidFill>
                  <a:schemeClr val="tx2"/>
                </a:solidFill>
              </a:rPr>
              <a:t>OV up by 0.9% (477 hours)</a:t>
            </a:r>
          </a:p>
          <a:p>
            <a:pPr lvl="2">
              <a:buFont typeface="Courier New" panose="02070309020205020404" pitchFamily="49" charset="0"/>
              <a:buChar char="o"/>
            </a:pPr>
            <a:r>
              <a:rPr lang="en-GB" sz="2000">
                <a:solidFill>
                  <a:schemeClr val="tx2"/>
                </a:solidFill>
              </a:rPr>
              <a:t>MHI down by 3.9% (4,212 hours) </a:t>
            </a:r>
          </a:p>
          <a:p>
            <a:endParaRPr lang="en-GB" sz="2000" b="1">
              <a:solidFill>
                <a:schemeClr val="tx2"/>
              </a:solidFill>
            </a:endParaRPr>
          </a:p>
          <a:p>
            <a:endParaRPr lang="en-GB">
              <a:solidFill>
                <a:schemeClr val="tx1"/>
              </a:solidFill>
            </a:endParaRPr>
          </a:p>
          <a:p>
            <a:pPr marL="342900" indent="-342900">
              <a:buFont typeface="Wingdings" panose="05000000000000000000" pitchFamily="2" charset="2"/>
              <a:buChar char="Ø"/>
            </a:pPr>
            <a:endParaRPr lang="en-GB" sz="1900">
              <a:solidFill>
                <a:schemeClr val="tx1"/>
              </a:solidFill>
            </a:endParaRPr>
          </a:p>
        </p:txBody>
      </p:sp>
    </p:spTree>
    <p:extLst>
      <p:ext uri="{BB962C8B-B14F-4D97-AF65-F5344CB8AC3E}">
        <p14:creationId xmlns:p14="http://schemas.microsoft.com/office/powerpoint/2010/main" val="1629286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15940" y="872064"/>
            <a:ext cx="6359884"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2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Total Costs Breakdown</a:t>
            </a:r>
          </a:p>
        </p:txBody>
      </p:sp>
      <p:graphicFrame>
        <p:nvGraphicFramePr>
          <p:cNvPr id="4" name="Table 3">
            <a:extLst>
              <a:ext uri="{FF2B5EF4-FFF2-40B4-BE49-F238E27FC236}">
                <a16:creationId xmlns:a16="http://schemas.microsoft.com/office/drawing/2014/main" id="{D429D71E-C823-7CF3-3DD8-30DF782E1CBD}"/>
              </a:ext>
            </a:extLst>
          </p:cNvPr>
          <p:cNvGraphicFramePr>
            <a:graphicFrameLocks noGrp="1"/>
          </p:cNvGraphicFramePr>
          <p:nvPr>
            <p:extLst>
              <p:ext uri="{D42A27DB-BD31-4B8C-83A1-F6EECF244321}">
                <p14:modId xmlns:p14="http://schemas.microsoft.com/office/powerpoint/2010/main" val="3484050323"/>
              </p:ext>
            </p:extLst>
          </p:nvPr>
        </p:nvGraphicFramePr>
        <p:xfrm>
          <a:off x="415940" y="1537423"/>
          <a:ext cx="7875804" cy="5099830"/>
        </p:xfrm>
        <a:graphic>
          <a:graphicData uri="http://schemas.openxmlformats.org/drawingml/2006/table">
            <a:tbl>
              <a:tblPr firstRow="1" bandRow="1">
                <a:tableStyleId>{5C22544A-7EE6-4342-B048-85BDC9FD1C3A}</a:tableStyleId>
              </a:tblPr>
              <a:tblGrid>
                <a:gridCol w="3477554">
                  <a:extLst>
                    <a:ext uri="{9D8B030D-6E8A-4147-A177-3AD203B41FA5}">
                      <a16:colId xmlns:a16="http://schemas.microsoft.com/office/drawing/2014/main" val="3233425547"/>
                    </a:ext>
                  </a:extLst>
                </a:gridCol>
                <a:gridCol w="1497333">
                  <a:extLst>
                    <a:ext uri="{9D8B030D-6E8A-4147-A177-3AD203B41FA5}">
                      <a16:colId xmlns:a16="http://schemas.microsoft.com/office/drawing/2014/main" val="500086155"/>
                    </a:ext>
                  </a:extLst>
                </a:gridCol>
                <a:gridCol w="1663702">
                  <a:extLst>
                    <a:ext uri="{9D8B030D-6E8A-4147-A177-3AD203B41FA5}">
                      <a16:colId xmlns:a16="http://schemas.microsoft.com/office/drawing/2014/main" val="2569769541"/>
                    </a:ext>
                  </a:extLst>
                </a:gridCol>
                <a:gridCol w="1237215">
                  <a:extLst>
                    <a:ext uri="{9D8B030D-6E8A-4147-A177-3AD203B41FA5}">
                      <a16:colId xmlns:a16="http://schemas.microsoft.com/office/drawing/2014/main" val="4187483085"/>
                    </a:ext>
                  </a:extLst>
                </a:gridCol>
              </a:tblGrid>
              <a:tr h="619804">
                <a:tc>
                  <a:txBody>
                    <a:bodyPr/>
                    <a:lstStyle/>
                    <a:p>
                      <a:r>
                        <a:rPr lang="en-GB"/>
                        <a:t>Cost description</a:t>
                      </a:r>
                    </a:p>
                  </a:txBody>
                  <a:tcPr/>
                </a:tc>
                <a:tc>
                  <a:txBody>
                    <a:bodyPr/>
                    <a:lstStyle/>
                    <a:p>
                      <a:pPr algn="r"/>
                      <a:r>
                        <a:rPr lang="en-GB" dirty="0"/>
                        <a:t>Costs 2023-24</a:t>
                      </a:r>
                    </a:p>
                  </a:txBody>
                  <a:tcPr/>
                </a:tc>
                <a:tc>
                  <a:txBody>
                    <a:bodyPr/>
                    <a:lstStyle/>
                    <a:p>
                      <a:pPr algn="r"/>
                      <a:r>
                        <a:rPr lang="en-GB"/>
                        <a:t>Costs 2024-2025</a:t>
                      </a:r>
                    </a:p>
                  </a:txBody>
                  <a:tcPr/>
                </a:tc>
                <a:tc>
                  <a:txBody>
                    <a:bodyPr/>
                    <a:lstStyle/>
                    <a:p>
                      <a:pPr algn="r"/>
                      <a:r>
                        <a:rPr lang="en-GB"/>
                        <a:t>Variance</a:t>
                      </a:r>
                    </a:p>
                  </a:txBody>
                  <a:tcPr/>
                </a:tc>
                <a:extLst>
                  <a:ext uri="{0D108BD9-81ED-4DB2-BD59-A6C34878D82A}">
                    <a16:rowId xmlns:a16="http://schemas.microsoft.com/office/drawing/2014/main" val="1028841230"/>
                  </a:ext>
                </a:extLst>
              </a:tr>
              <a:tr h="324055">
                <a:tc>
                  <a:txBody>
                    <a:bodyPr/>
                    <a:lstStyle/>
                    <a:p>
                      <a:r>
                        <a:rPr lang="en-GB" sz="1400"/>
                        <a:t>Employed staff costs</a:t>
                      </a:r>
                    </a:p>
                  </a:txBody>
                  <a:tcPr/>
                </a:tc>
                <a:tc>
                  <a:txBody>
                    <a:bodyPr/>
                    <a:lstStyle/>
                    <a:p>
                      <a:pPr algn="r"/>
                      <a:r>
                        <a:rPr lang="en-GB" sz="1400"/>
                        <a:t>4,670,173</a:t>
                      </a:r>
                    </a:p>
                  </a:txBody>
                  <a:tcPr/>
                </a:tc>
                <a:tc>
                  <a:txBody>
                    <a:bodyPr/>
                    <a:lstStyle/>
                    <a:p>
                      <a:pPr algn="r"/>
                      <a:r>
                        <a:rPr lang="en-GB" sz="1400"/>
                        <a:t>5,094,221</a:t>
                      </a:r>
                    </a:p>
                  </a:txBody>
                  <a:tcPr/>
                </a:tc>
                <a:tc>
                  <a:txBody>
                    <a:bodyPr/>
                    <a:lstStyle/>
                    <a:p>
                      <a:pPr algn="r"/>
                      <a:r>
                        <a:rPr lang="en-GB" sz="1400"/>
                        <a:t>424,048</a:t>
                      </a:r>
                    </a:p>
                  </a:txBody>
                  <a:tcPr/>
                </a:tc>
                <a:extLst>
                  <a:ext uri="{0D108BD9-81ED-4DB2-BD59-A6C34878D82A}">
                    <a16:rowId xmlns:a16="http://schemas.microsoft.com/office/drawing/2014/main" val="4287954111"/>
                  </a:ext>
                </a:extLst>
              </a:tr>
              <a:tr h="324055">
                <a:tc>
                  <a:txBody>
                    <a:bodyPr/>
                    <a:lstStyle/>
                    <a:p>
                      <a:r>
                        <a:rPr lang="en-GB" sz="1400"/>
                        <a:t>Locums/ agency</a:t>
                      </a:r>
                    </a:p>
                  </a:txBody>
                  <a:tcPr/>
                </a:tc>
                <a:tc>
                  <a:txBody>
                    <a:bodyPr/>
                    <a:lstStyle/>
                    <a:p>
                      <a:pPr algn="r"/>
                      <a:r>
                        <a:rPr lang="en-GB" sz="1400"/>
                        <a:t>296,460</a:t>
                      </a:r>
                    </a:p>
                  </a:txBody>
                  <a:tcPr/>
                </a:tc>
                <a:tc>
                  <a:txBody>
                    <a:bodyPr/>
                    <a:lstStyle/>
                    <a:p>
                      <a:pPr algn="r"/>
                      <a:r>
                        <a:rPr lang="en-GB" sz="1400" dirty="0"/>
                        <a:t>703,140</a:t>
                      </a:r>
                    </a:p>
                  </a:txBody>
                  <a:tcPr/>
                </a:tc>
                <a:tc>
                  <a:txBody>
                    <a:bodyPr/>
                    <a:lstStyle/>
                    <a:p>
                      <a:pPr algn="r"/>
                      <a:r>
                        <a:rPr lang="en-GB" sz="1400"/>
                        <a:t>406,680</a:t>
                      </a:r>
                    </a:p>
                  </a:txBody>
                  <a:tcPr/>
                </a:tc>
                <a:extLst>
                  <a:ext uri="{0D108BD9-81ED-4DB2-BD59-A6C34878D82A}">
                    <a16:rowId xmlns:a16="http://schemas.microsoft.com/office/drawing/2014/main" val="372227225"/>
                  </a:ext>
                </a:extLst>
              </a:tr>
              <a:tr h="295145">
                <a:tc>
                  <a:txBody>
                    <a:bodyPr/>
                    <a:lstStyle/>
                    <a:p>
                      <a:r>
                        <a:rPr lang="en-GB" sz="1400"/>
                        <a:t>Laundry/ equipment costs</a:t>
                      </a:r>
                    </a:p>
                  </a:txBody>
                  <a:tcPr/>
                </a:tc>
                <a:tc>
                  <a:txBody>
                    <a:bodyPr/>
                    <a:lstStyle/>
                    <a:p>
                      <a:pPr algn="r"/>
                      <a:r>
                        <a:rPr lang="en-GB" sz="1400"/>
                        <a:t>101,454</a:t>
                      </a:r>
                    </a:p>
                  </a:txBody>
                  <a:tcPr/>
                </a:tc>
                <a:tc>
                  <a:txBody>
                    <a:bodyPr/>
                    <a:lstStyle/>
                    <a:p>
                      <a:pPr algn="r"/>
                      <a:r>
                        <a:rPr lang="en-GB" sz="1400" dirty="0"/>
                        <a:t>109,598</a:t>
                      </a:r>
                    </a:p>
                  </a:txBody>
                  <a:tcPr/>
                </a:tc>
                <a:tc>
                  <a:txBody>
                    <a:bodyPr/>
                    <a:lstStyle/>
                    <a:p>
                      <a:pPr algn="r"/>
                      <a:r>
                        <a:rPr lang="en-GB" sz="1400"/>
                        <a:t>8,144</a:t>
                      </a:r>
                    </a:p>
                  </a:txBody>
                  <a:tcPr/>
                </a:tc>
                <a:extLst>
                  <a:ext uri="{0D108BD9-81ED-4DB2-BD59-A6C34878D82A}">
                    <a16:rowId xmlns:a16="http://schemas.microsoft.com/office/drawing/2014/main" val="67421416"/>
                  </a:ext>
                </a:extLst>
              </a:tr>
              <a:tr h="295145">
                <a:tc>
                  <a:txBody>
                    <a:bodyPr/>
                    <a:lstStyle/>
                    <a:p>
                      <a:r>
                        <a:rPr lang="en-GB" sz="1400"/>
                        <a:t>Front-line travel costs</a:t>
                      </a:r>
                    </a:p>
                  </a:txBody>
                  <a:tcPr/>
                </a:tc>
                <a:tc>
                  <a:txBody>
                    <a:bodyPr/>
                    <a:lstStyle/>
                    <a:p>
                      <a:pPr algn="r"/>
                      <a:r>
                        <a:rPr lang="en-GB" sz="1400"/>
                        <a:t>186,762</a:t>
                      </a:r>
                    </a:p>
                  </a:txBody>
                  <a:tcPr/>
                </a:tc>
                <a:tc>
                  <a:txBody>
                    <a:bodyPr/>
                    <a:lstStyle/>
                    <a:p>
                      <a:pPr algn="r"/>
                      <a:r>
                        <a:rPr lang="en-GB" sz="1400" dirty="0"/>
                        <a:t>200,789</a:t>
                      </a:r>
                    </a:p>
                  </a:txBody>
                  <a:tcPr/>
                </a:tc>
                <a:tc>
                  <a:txBody>
                    <a:bodyPr/>
                    <a:lstStyle/>
                    <a:p>
                      <a:pPr algn="r"/>
                      <a:r>
                        <a:rPr lang="en-GB" sz="1400"/>
                        <a:t>14,027</a:t>
                      </a:r>
                    </a:p>
                  </a:txBody>
                  <a:tcPr/>
                </a:tc>
                <a:extLst>
                  <a:ext uri="{0D108BD9-81ED-4DB2-BD59-A6C34878D82A}">
                    <a16:rowId xmlns:a16="http://schemas.microsoft.com/office/drawing/2014/main" val="3763965917"/>
                  </a:ext>
                </a:extLst>
              </a:tr>
              <a:tr h="295145">
                <a:tc>
                  <a:txBody>
                    <a:bodyPr/>
                    <a:lstStyle/>
                    <a:p>
                      <a:r>
                        <a:rPr lang="en-GB" sz="1400"/>
                        <a:t>Sampling and testing</a:t>
                      </a:r>
                    </a:p>
                  </a:txBody>
                  <a:tcPr/>
                </a:tc>
                <a:tc>
                  <a:txBody>
                    <a:bodyPr/>
                    <a:lstStyle/>
                    <a:p>
                      <a:pPr algn="r"/>
                      <a:r>
                        <a:rPr lang="en-GB" sz="1400"/>
                        <a:t>36,063</a:t>
                      </a:r>
                    </a:p>
                  </a:txBody>
                  <a:tcPr/>
                </a:tc>
                <a:tc>
                  <a:txBody>
                    <a:bodyPr/>
                    <a:lstStyle/>
                    <a:p>
                      <a:pPr algn="r"/>
                      <a:r>
                        <a:rPr lang="en-GB" sz="1400"/>
                        <a:t>49,421</a:t>
                      </a:r>
                    </a:p>
                  </a:txBody>
                  <a:tcPr/>
                </a:tc>
                <a:tc>
                  <a:txBody>
                    <a:bodyPr/>
                    <a:lstStyle/>
                    <a:p>
                      <a:pPr algn="r"/>
                      <a:r>
                        <a:rPr lang="en-GB" sz="1400" dirty="0"/>
                        <a:t>13,359</a:t>
                      </a:r>
                    </a:p>
                  </a:txBody>
                  <a:tcPr/>
                </a:tc>
                <a:extLst>
                  <a:ext uri="{0D108BD9-81ED-4DB2-BD59-A6C34878D82A}">
                    <a16:rowId xmlns:a16="http://schemas.microsoft.com/office/drawing/2014/main" val="3324406265"/>
                  </a:ext>
                </a:extLst>
              </a:tr>
              <a:tr h="324055">
                <a:tc>
                  <a:txBody>
                    <a:bodyPr/>
                    <a:lstStyle/>
                    <a:p>
                      <a:r>
                        <a:rPr lang="en-GB" sz="1400"/>
                        <a:t>Direct support costs</a:t>
                      </a:r>
                    </a:p>
                  </a:txBody>
                  <a:tcPr/>
                </a:tc>
                <a:tc>
                  <a:txBody>
                    <a:bodyPr/>
                    <a:lstStyle/>
                    <a:p>
                      <a:pPr algn="r"/>
                      <a:r>
                        <a:rPr lang="en-GB" sz="1400"/>
                        <a:t>160,773</a:t>
                      </a:r>
                    </a:p>
                  </a:txBody>
                  <a:tcPr/>
                </a:tc>
                <a:tc>
                  <a:txBody>
                    <a:bodyPr/>
                    <a:lstStyle/>
                    <a:p>
                      <a:pPr algn="r"/>
                      <a:r>
                        <a:rPr lang="en-GB" sz="1400"/>
                        <a:t>140,603</a:t>
                      </a:r>
                    </a:p>
                  </a:txBody>
                  <a:tcPr/>
                </a:tc>
                <a:tc>
                  <a:txBody>
                    <a:bodyPr/>
                    <a:lstStyle/>
                    <a:p>
                      <a:pPr algn="r"/>
                      <a:r>
                        <a:rPr lang="en-GB" sz="1400" dirty="0"/>
                        <a:t>-20,170</a:t>
                      </a:r>
                    </a:p>
                  </a:txBody>
                  <a:tcPr/>
                </a:tc>
                <a:extLst>
                  <a:ext uri="{0D108BD9-81ED-4DB2-BD59-A6C34878D82A}">
                    <a16:rowId xmlns:a16="http://schemas.microsoft.com/office/drawing/2014/main" val="1576875294"/>
                  </a:ext>
                </a:extLst>
              </a:tr>
              <a:tr h="324055">
                <a:tc>
                  <a:txBody>
                    <a:bodyPr/>
                    <a:lstStyle/>
                    <a:p>
                      <a:r>
                        <a:rPr lang="en-GB" sz="1400"/>
                        <a:t>Other Direct costs</a:t>
                      </a:r>
                    </a:p>
                  </a:txBody>
                  <a:tcPr/>
                </a:tc>
                <a:tc>
                  <a:txBody>
                    <a:bodyPr/>
                    <a:lstStyle/>
                    <a:p>
                      <a:pPr algn="r"/>
                      <a:r>
                        <a:rPr lang="en-GB" sz="1400" dirty="0"/>
                        <a:t>76,688</a:t>
                      </a:r>
                    </a:p>
                  </a:txBody>
                  <a:tcPr/>
                </a:tc>
                <a:tc>
                  <a:txBody>
                    <a:bodyPr/>
                    <a:lstStyle/>
                    <a:p>
                      <a:pPr algn="r"/>
                      <a:r>
                        <a:rPr lang="en-GB" sz="1400"/>
                        <a:t>70,367</a:t>
                      </a:r>
                    </a:p>
                  </a:txBody>
                  <a:tcPr/>
                </a:tc>
                <a:tc>
                  <a:txBody>
                    <a:bodyPr/>
                    <a:lstStyle/>
                    <a:p>
                      <a:pPr algn="r"/>
                      <a:r>
                        <a:rPr lang="en-GB" sz="1400" dirty="0"/>
                        <a:t>-6,321</a:t>
                      </a:r>
                    </a:p>
                  </a:txBody>
                  <a:tcPr/>
                </a:tc>
                <a:extLst>
                  <a:ext uri="{0D108BD9-81ED-4DB2-BD59-A6C34878D82A}">
                    <a16:rowId xmlns:a16="http://schemas.microsoft.com/office/drawing/2014/main" val="518845268"/>
                  </a:ext>
                </a:extLst>
              </a:tr>
              <a:tr h="324055">
                <a:tc>
                  <a:txBody>
                    <a:bodyPr/>
                    <a:lstStyle/>
                    <a:p>
                      <a:r>
                        <a:rPr lang="en-GB" sz="1400" b="1" i="1"/>
                        <a:t>Subtotal direct costs</a:t>
                      </a:r>
                    </a:p>
                  </a:txBody>
                  <a:tcPr/>
                </a:tc>
                <a:tc>
                  <a:txBody>
                    <a:bodyPr/>
                    <a:lstStyle/>
                    <a:p>
                      <a:pPr algn="r"/>
                      <a:r>
                        <a:rPr lang="en-GB" sz="1400" b="1"/>
                        <a:t>5,528,373</a:t>
                      </a:r>
                    </a:p>
                  </a:txBody>
                  <a:tcPr/>
                </a:tc>
                <a:tc>
                  <a:txBody>
                    <a:bodyPr/>
                    <a:lstStyle/>
                    <a:p>
                      <a:pPr algn="r"/>
                      <a:r>
                        <a:rPr lang="en-GB" sz="1400" b="1"/>
                        <a:t>6,368,140</a:t>
                      </a:r>
                    </a:p>
                  </a:txBody>
                  <a:tcPr/>
                </a:tc>
                <a:tc>
                  <a:txBody>
                    <a:bodyPr/>
                    <a:lstStyle/>
                    <a:p>
                      <a:pPr algn="r"/>
                      <a:r>
                        <a:rPr lang="en-GB" sz="1400" b="1" dirty="0"/>
                        <a:t>839,767</a:t>
                      </a:r>
                    </a:p>
                  </a:txBody>
                  <a:tcPr/>
                </a:tc>
                <a:extLst>
                  <a:ext uri="{0D108BD9-81ED-4DB2-BD59-A6C34878D82A}">
                    <a16:rowId xmlns:a16="http://schemas.microsoft.com/office/drawing/2014/main" val="5739438"/>
                  </a:ext>
                </a:extLst>
              </a:tr>
              <a:tr h="324055">
                <a:tc>
                  <a:txBody>
                    <a:bodyPr/>
                    <a:lstStyle/>
                    <a:p>
                      <a:r>
                        <a:rPr lang="en-GB" sz="1400"/>
                        <a:t>Operations support</a:t>
                      </a:r>
                    </a:p>
                  </a:txBody>
                  <a:tcPr/>
                </a:tc>
                <a:tc>
                  <a:txBody>
                    <a:bodyPr/>
                    <a:lstStyle/>
                    <a:p>
                      <a:pPr algn="r"/>
                      <a:r>
                        <a:rPr lang="en-GB" sz="1400"/>
                        <a:t>574,631</a:t>
                      </a:r>
                    </a:p>
                  </a:txBody>
                  <a:tcPr/>
                </a:tc>
                <a:tc>
                  <a:txBody>
                    <a:bodyPr/>
                    <a:lstStyle/>
                    <a:p>
                      <a:pPr algn="r"/>
                      <a:r>
                        <a:rPr lang="en-GB" sz="1400"/>
                        <a:t>740,350</a:t>
                      </a:r>
                    </a:p>
                  </a:txBody>
                  <a:tcPr/>
                </a:tc>
                <a:tc>
                  <a:txBody>
                    <a:bodyPr/>
                    <a:lstStyle/>
                    <a:p>
                      <a:pPr algn="r"/>
                      <a:r>
                        <a:rPr lang="en-GB" sz="1400" dirty="0"/>
                        <a:t>165,719</a:t>
                      </a:r>
                    </a:p>
                  </a:txBody>
                  <a:tcPr/>
                </a:tc>
                <a:extLst>
                  <a:ext uri="{0D108BD9-81ED-4DB2-BD59-A6C34878D82A}">
                    <a16:rowId xmlns:a16="http://schemas.microsoft.com/office/drawing/2014/main" val="2834971770"/>
                  </a:ext>
                </a:extLst>
              </a:tr>
              <a:tr h="295145">
                <a:tc>
                  <a:txBody>
                    <a:bodyPr/>
                    <a:lstStyle/>
                    <a:p>
                      <a:r>
                        <a:rPr lang="en-GB" sz="1400"/>
                        <a:t>Corporate Services (including IT)</a:t>
                      </a:r>
                    </a:p>
                  </a:txBody>
                  <a:tcPr/>
                </a:tc>
                <a:tc>
                  <a:txBody>
                    <a:bodyPr/>
                    <a:lstStyle/>
                    <a:p>
                      <a:pPr algn="r"/>
                      <a:r>
                        <a:rPr lang="en-GB" sz="1400"/>
                        <a:t>230,646</a:t>
                      </a:r>
                    </a:p>
                  </a:txBody>
                  <a:tcPr/>
                </a:tc>
                <a:tc>
                  <a:txBody>
                    <a:bodyPr/>
                    <a:lstStyle/>
                    <a:p>
                      <a:pPr algn="r"/>
                      <a:r>
                        <a:rPr lang="en-GB" sz="1400"/>
                        <a:t>218,050</a:t>
                      </a:r>
                    </a:p>
                  </a:txBody>
                  <a:tcPr/>
                </a:tc>
                <a:tc>
                  <a:txBody>
                    <a:bodyPr/>
                    <a:lstStyle/>
                    <a:p>
                      <a:pPr algn="r"/>
                      <a:r>
                        <a:rPr lang="en-GB" sz="1400" dirty="0"/>
                        <a:t>-12,596</a:t>
                      </a:r>
                    </a:p>
                  </a:txBody>
                  <a:tcPr/>
                </a:tc>
                <a:extLst>
                  <a:ext uri="{0D108BD9-81ED-4DB2-BD59-A6C34878D82A}">
                    <a16:rowId xmlns:a16="http://schemas.microsoft.com/office/drawing/2014/main" val="4278712667"/>
                  </a:ext>
                </a:extLst>
              </a:tr>
              <a:tr h="324055">
                <a:tc>
                  <a:txBody>
                    <a:bodyPr/>
                    <a:lstStyle/>
                    <a:p>
                      <a:r>
                        <a:rPr lang="en-GB" sz="1400"/>
                        <a:t>Human Resources</a:t>
                      </a:r>
                    </a:p>
                  </a:txBody>
                  <a:tcPr/>
                </a:tc>
                <a:tc>
                  <a:txBody>
                    <a:bodyPr/>
                    <a:lstStyle/>
                    <a:p>
                      <a:pPr algn="r"/>
                      <a:r>
                        <a:rPr lang="en-GB" sz="1400"/>
                        <a:t>83,166</a:t>
                      </a:r>
                    </a:p>
                  </a:txBody>
                  <a:tcPr/>
                </a:tc>
                <a:tc>
                  <a:txBody>
                    <a:bodyPr/>
                    <a:lstStyle/>
                    <a:p>
                      <a:pPr algn="r"/>
                      <a:r>
                        <a:rPr lang="en-GB" sz="1400"/>
                        <a:t>85,120</a:t>
                      </a:r>
                    </a:p>
                  </a:txBody>
                  <a:tcPr/>
                </a:tc>
                <a:tc>
                  <a:txBody>
                    <a:bodyPr/>
                    <a:lstStyle/>
                    <a:p>
                      <a:pPr algn="r"/>
                      <a:r>
                        <a:rPr lang="en-GB" sz="1400" dirty="0"/>
                        <a:t>1,954</a:t>
                      </a:r>
                    </a:p>
                  </a:txBody>
                  <a:tcPr/>
                </a:tc>
                <a:extLst>
                  <a:ext uri="{0D108BD9-81ED-4DB2-BD59-A6C34878D82A}">
                    <a16:rowId xmlns:a16="http://schemas.microsoft.com/office/drawing/2014/main" val="615729823"/>
                  </a:ext>
                </a:extLst>
              </a:tr>
              <a:tr h="324055">
                <a:tc>
                  <a:txBody>
                    <a:bodyPr/>
                    <a:lstStyle/>
                    <a:p>
                      <a:r>
                        <a:rPr lang="en-GB" sz="1400"/>
                        <a:t>Depreciation</a:t>
                      </a:r>
                    </a:p>
                  </a:txBody>
                  <a:tcPr/>
                </a:tc>
                <a:tc>
                  <a:txBody>
                    <a:bodyPr/>
                    <a:lstStyle/>
                    <a:p>
                      <a:pPr algn="r"/>
                      <a:r>
                        <a:rPr lang="en-GB" sz="1400"/>
                        <a:t>19,532</a:t>
                      </a:r>
                    </a:p>
                  </a:txBody>
                  <a:tcPr/>
                </a:tc>
                <a:tc>
                  <a:txBody>
                    <a:bodyPr/>
                    <a:lstStyle/>
                    <a:p>
                      <a:pPr algn="r"/>
                      <a:r>
                        <a:rPr lang="en-GB" sz="1400"/>
                        <a:t>20,239</a:t>
                      </a:r>
                    </a:p>
                  </a:txBody>
                  <a:tcPr/>
                </a:tc>
                <a:tc>
                  <a:txBody>
                    <a:bodyPr/>
                    <a:lstStyle/>
                    <a:p>
                      <a:pPr algn="r"/>
                      <a:r>
                        <a:rPr lang="en-GB" sz="1400" dirty="0"/>
                        <a:t>708</a:t>
                      </a:r>
                    </a:p>
                  </a:txBody>
                  <a:tcPr/>
                </a:tc>
                <a:extLst>
                  <a:ext uri="{0D108BD9-81ED-4DB2-BD59-A6C34878D82A}">
                    <a16:rowId xmlns:a16="http://schemas.microsoft.com/office/drawing/2014/main" val="1539223714"/>
                  </a:ext>
                </a:extLst>
              </a:tr>
              <a:tr h="324055">
                <a:tc>
                  <a:txBody>
                    <a:bodyPr/>
                    <a:lstStyle/>
                    <a:p>
                      <a:r>
                        <a:rPr lang="en-GB" sz="1400" b="1" i="1"/>
                        <a:t>Subtotal indirect costs</a:t>
                      </a:r>
                    </a:p>
                  </a:txBody>
                  <a:tcPr/>
                </a:tc>
                <a:tc>
                  <a:txBody>
                    <a:bodyPr/>
                    <a:lstStyle/>
                    <a:p>
                      <a:pPr algn="r"/>
                      <a:r>
                        <a:rPr lang="en-GB" sz="1400" b="1"/>
                        <a:t>907,974</a:t>
                      </a:r>
                    </a:p>
                  </a:txBody>
                  <a:tcPr/>
                </a:tc>
                <a:tc>
                  <a:txBody>
                    <a:bodyPr/>
                    <a:lstStyle/>
                    <a:p>
                      <a:pPr algn="r"/>
                      <a:r>
                        <a:rPr lang="en-GB" sz="1400" b="1"/>
                        <a:t>1,063,758</a:t>
                      </a:r>
                    </a:p>
                  </a:txBody>
                  <a:tcPr/>
                </a:tc>
                <a:tc>
                  <a:txBody>
                    <a:bodyPr/>
                    <a:lstStyle/>
                    <a:p>
                      <a:pPr algn="r"/>
                      <a:r>
                        <a:rPr lang="en-GB" sz="1400" b="1" dirty="0"/>
                        <a:t>155,784</a:t>
                      </a:r>
                    </a:p>
                  </a:txBody>
                  <a:tcPr/>
                </a:tc>
                <a:extLst>
                  <a:ext uri="{0D108BD9-81ED-4DB2-BD59-A6C34878D82A}">
                    <a16:rowId xmlns:a16="http://schemas.microsoft.com/office/drawing/2014/main" val="894112617"/>
                  </a:ext>
                </a:extLst>
              </a:tr>
              <a:tr h="324055">
                <a:tc>
                  <a:txBody>
                    <a:bodyPr/>
                    <a:lstStyle/>
                    <a:p>
                      <a:r>
                        <a:rPr lang="en-GB" sz="1400" b="1"/>
                        <a:t>Total costs</a:t>
                      </a:r>
                    </a:p>
                  </a:txBody>
                  <a:tcPr/>
                </a:tc>
                <a:tc>
                  <a:txBody>
                    <a:bodyPr/>
                    <a:lstStyle/>
                    <a:p>
                      <a:pPr algn="r"/>
                      <a:r>
                        <a:rPr lang="en-GB" sz="1400" b="1"/>
                        <a:t>6,436,347</a:t>
                      </a:r>
                    </a:p>
                  </a:txBody>
                  <a:tcPr/>
                </a:tc>
                <a:tc>
                  <a:txBody>
                    <a:bodyPr/>
                    <a:lstStyle/>
                    <a:p>
                      <a:pPr algn="r"/>
                      <a:r>
                        <a:rPr lang="en-GB" sz="1400" b="1"/>
                        <a:t>7,431,898</a:t>
                      </a:r>
                    </a:p>
                  </a:txBody>
                  <a:tcPr/>
                </a:tc>
                <a:tc>
                  <a:txBody>
                    <a:bodyPr/>
                    <a:lstStyle/>
                    <a:p>
                      <a:pPr algn="r"/>
                      <a:r>
                        <a:rPr lang="en-GB" sz="1400" b="1" dirty="0"/>
                        <a:t>995,551</a:t>
                      </a:r>
                    </a:p>
                  </a:txBody>
                  <a:tcPr/>
                </a:tc>
                <a:extLst>
                  <a:ext uri="{0D108BD9-81ED-4DB2-BD59-A6C34878D82A}">
                    <a16:rowId xmlns:a16="http://schemas.microsoft.com/office/drawing/2014/main" val="2727405252"/>
                  </a:ext>
                </a:extLst>
              </a:tr>
            </a:tbl>
          </a:graphicData>
        </a:graphic>
      </p:graphicFrame>
    </p:spTree>
    <p:extLst>
      <p:ext uri="{BB962C8B-B14F-4D97-AF65-F5344CB8AC3E}">
        <p14:creationId xmlns:p14="http://schemas.microsoft.com/office/powerpoint/2010/main" val="645702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15940" y="1050179"/>
            <a:ext cx="7984576" cy="6731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3500" b="1" i="0" u="none" strike="noStrike" kern="1200" cap="none" spc="0" normalizeH="0" baseline="0" noProof="0">
                <a:ln>
                  <a:noFill/>
                </a:ln>
                <a:solidFill>
                  <a:srgbClr val="009ABD"/>
                </a:solidFill>
                <a:effectLst/>
                <a:uLnTx/>
                <a:uFillTx/>
                <a:latin typeface="+mn-lt"/>
                <a:ea typeface="ＭＳ Ｐゴシック" charset="0"/>
                <a:cs typeface="ＭＳ Ｐゴシック" charset="0"/>
              </a:rPr>
              <a:t>Rationale for Increases in 2024/25</a:t>
            </a:r>
          </a:p>
        </p:txBody>
      </p:sp>
      <p:sp>
        <p:nvSpPr>
          <p:cNvPr id="3" name="Text Placeholder 2"/>
          <p:cNvSpPr>
            <a:spLocks noGrp="1"/>
          </p:cNvSpPr>
          <p:nvPr>
            <p:ph type="body" sz="quarter" idx="12"/>
          </p:nvPr>
        </p:nvSpPr>
        <p:spPr>
          <a:xfrm>
            <a:off x="415940" y="1879410"/>
            <a:ext cx="7907664" cy="4157406"/>
          </a:xfrm>
        </p:spPr>
        <p:txBody>
          <a:bodyPr anchor="t"/>
          <a:lstStyle/>
          <a:p>
            <a:pPr marL="342900" indent="-342900">
              <a:buFont typeface="Arial" panose="020B0604020202020204" pitchFamily="34" charset="0"/>
              <a:buChar char="•"/>
            </a:pPr>
            <a:r>
              <a:rPr lang="en-GB" sz="2000">
                <a:solidFill>
                  <a:schemeClr val="tx2"/>
                </a:solidFill>
              </a:rPr>
              <a:t>Increase in forecast for agency costs as backfill for OV and </a:t>
            </a:r>
            <a:r>
              <a:rPr lang="en-GB" sz="2000" err="1">
                <a:solidFill>
                  <a:schemeClr val="tx2"/>
                </a:solidFill>
              </a:rPr>
              <a:t>MHI</a:t>
            </a:r>
            <a:r>
              <a:rPr lang="en-GB" sz="2000">
                <a:solidFill>
                  <a:schemeClr val="tx2"/>
                </a:solidFill>
              </a:rPr>
              <a:t> vacancies. </a:t>
            </a:r>
          </a:p>
          <a:p>
            <a:pPr marL="342900" indent="-342900">
              <a:buFont typeface="Arial" panose="020B0604020202020204" pitchFamily="34" charset="0"/>
              <a:buChar char="•"/>
            </a:pPr>
            <a:r>
              <a:rPr lang="en-GB" sz="2000">
                <a:solidFill>
                  <a:schemeClr val="tx2"/>
                </a:solidFill>
              </a:rPr>
              <a:t>Agreed pay award of a 3% increase for 2024-25 charge rate, on top of the 7% salary increases for 2023/24.</a:t>
            </a:r>
          </a:p>
          <a:p>
            <a:pPr marL="342900" indent="-342900">
              <a:buFont typeface="Arial" panose="020B0604020202020204" pitchFamily="34" charset="0"/>
              <a:buChar char="•"/>
            </a:pPr>
            <a:r>
              <a:rPr lang="en-GB" sz="2000">
                <a:solidFill>
                  <a:schemeClr val="tx2"/>
                </a:solidFill>
              </a:rPr>
              <a:t>Salary progression of direct and indirect staff in 2024/25.</a:t>
            </a:r>
          </a:p>
          <a:p>
            <a:pPr marL="342900" indent="-342900">
              <a:buFont typeface="Arial" panose="020B0604020202020204" pitchFamily="34" charset="0"/>
              <a:buChar char="•"/>
            </a:pPr>
            <a:r>
              <a:rPr lang="en-GB" sz="2000">
                <a:solidFill>
                  <a:schemeClr val="tx2"/>
                </a:solidFill>
              </a:rPr>
              <a:t>Overall inflation and cost increases. </a:t>
            </a:r>
          </a:p>
          <a:p>
            <a:pPr marL="342900" indent="-342900">
              <a:buFont typeface="Arial" panose="020B0604020202020204" pitchFamily="34" charset="0"/>
              <a:buChar char="•"/>
            </a:pPr>
            <a:r>
              <a:rPr lang="en-GB" sz="2000">
                <a:solidFill>
                  <a:schemeClr val="tx2"/>
                </a:solidFill>
              </a:rPr>
              <a:t>Proposed increase in OV pay supplement c £</a:t>
            </a:r>
            <a:r>
              <a:rPr lang="en-GB" sz="2000" err="1">
                <a:solidFill>
                  <a:schemeClr val="tx2"/>
                </a:solidFill>
              </a:rPr>
              <a:t>30K</a:t>
            </a:r>
            <a:r>
              <a:rPr lang="en-GB" sz="2000">
                <a:solidFill>
                  <a:schemeClr val="tx2"/>
                </a:solidFill>
              </a:rPr>
              <a:t>, to accommodate increase from £</a:t>
            </a:r>
            <a:r>
              <a:rPr lang="en-GB" sz="2000" err="1">
                <a:solidFill>
                  <a:schemeClr val="tx2"/>
                </a:solidFill>
              </a:rPr>
              <a:t>4K</a:t>
            </a:r>
            <a:r>
              <a:rPr lang="en-GB" sz="2000">
                <a:solidFill>
                  <a:schemeClr val="tx2"/>
                </a:solidFill>
              </a:rPr>
              <a:t> to £</a:t>
            </a:r>
            <a:r>
              <a:rPr lang="en-GB" sz="2000" err="1">
                <a:solidFill>
                  <a:schemeClr val="tx2"/>
                </a:solidFill>
              </a:rPr>
              <a:t>5K</a:t>
            </a:r>
            <a:r>
              <a:rPr lang="en-GB" sz="2000">
                <a:solidFill>
                  <a:schemeClr val="tx2"/>
                </a:solidFill>
              </a:rPr>
              <a:t> from September 2024.</a:t>
            </a:r>
          </a:p>
          <a:p>
            <a:pPr marL="342900" indent="-342900">
              <a:buFont typeface="Arial" panose="020B0604020202020204" pitchFamily="34" charset="0"/>
              <a:buChar char="•"/>
            </a:pPr>
            <a:r>
              <a:rPr lang="en-GB" sz="2000">
                <a:solidFill>
                  <a:schemeClr val="tx2"/>
                </a:solidFill>
              </a:rPr>
              <a:t>Increase in flat rate overtime to accommodate the introduction of the Scottish Government, 35 hour working week from 1 October 2024. estimated c. £</a:t>
            </a:r>
            <a:r>
              <a:rPr lang="en-GB" sz="2000" err="1">
                <a:solidFill>
                  <a:schemeClr val="tx2"/>
                </a:solidFill>
              </a:rPr>
              <a:t>170K</a:t>
            </a:r>
            <a:r>
              <a:rPr lang="en-GB" sz="2000">
                <a:solidFill>
                  <a:schemeClr val="tx2"/>
                </a:solidFill>
              </a:rPr>
              <a:t>. </a:t>
            </a:r>
          </a:p>
          <a:p>
            <a:pPr marL="342900" indent="-342900">
              <a:buFont typeface="Arial" panose="020B0604020202020204" pitchFamily="34" charset="0"/>
              <a:buChar char="•"/>
            </a:pPr>
            <a:r>
              <a:rPr lang="en-GB" sz="2000">
                <a:solidFill>
                  <a:schemeClr val="tx2"/>
                </a:solidFill>
              </a:rPr>
              <a:t>Variations to hours in model i.e. decreases in </a:t>
            </a:r>
            <a:r>
              <a:rPr lang="en-GB" sz="2000" err="1">
                <a:solidFill>
                  <a:schemeClr val="tx2"/>
                </a:solidFill>
              </a:rPr>
              <a:t>MHI</a:t>
            </a:r>
            <a:r>
              <a:rPr lang="en-GB" sz="2000">
                <a:solidFill>
                  <a:schemeClr val="tx2"/>
                </a:solidFill>
              </a:rPr>
              <a:t> hours. </a:t>
            </a:r>
          </a:p>
          <a:p>
            <a:pPr marL="342900" indent="-342900">
              <a:buFont typeface="Arial" panose="020B0604020202020204" pitchFamily="34" charset="0"/>
              <a:buChar char="•"/>
            </a:pPr>
            <a:endParaRPr lang="en-GB" sz="2000">
              <a:solidFill>
                <a:schemeClr val="tx2"/>
              </a:solidFill>
            </a:endParaRPr>
          </a:p>
          <a:p>
            <a:endParaRPr lang="en-GB"/>
          </a:p>
        </p:txBody>
      </p:sp>
    </p:spTree>
    <p:extLst>
      <p:ext uri="{BB962C8B-B14F-4D97-AF65-F5344CB8AC3E}">
        <p14:creationId xmlns:p14="http://schemas.microsoft.com/office/powerpoint/2010/main" val="393629547"/>
      </p:ext>
    </p:extLst>
  </p:cSld>
  <p:clrMapOvr>
    <a:masterClrMapping/>
  </p:clrMapOvr>
</p:sld>
</file>

<file path=ppt/theme/theme1.xml><?xml version="1.0" encoding="utf-8"?>
<a:theme xmlns:a="http://schemas.openxmlformats.org/drawingml/2006/main" name="FSS_PPT_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Divider-Green-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Green-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opy-Purpl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opy-Purple-Alt-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opy-Green-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Image-Purpl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Copy-Alt-Purpl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Highlight-Blu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Divider-Purpl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53D26341A57B383EE0540010E0463CCA" version="1.0.0">
  <systemFields>
    <field name="Objective-Id">
      <value order="0">A47880814</value>
    </field>
    <field name="Objective-Title">
      <value order="0">Charge Rate Data Analysis 2024-25</value>
    </field>
    <field name="Objective-Description">
      <value order="0"/>
    </field>
    <field name="Objective-CreationStamp">
      <value order="0">2024-03-27T09:56:56Z</value>
    </field>
    <field name="Objective-IsApproved">
      <value order="0">false</value>
    </field>
    <field name="Objective-IsPublished">
      <value order="0">false</value>
    </field>
    <field name="Objective-DatePublished">
      <value order="0"/>
    </field>
    <field name="Objective-ModificationStamp">
      <value order="0">2024-04-09T09:46:54Z</value>
    </field>
    <field name="Objective-Owner">
      <value order="0">Bruce, Fiona F (U420087)</value>
    </field>
    <field name="Objective-Path">
      <value order="0">Objective Global Folder:Food Standards Scotland File Plan:Administration:Finance:Accounting:Revenue Accounts: Accounting (Food Standards Scotland):Meat Charging: Guidance Documents: 2020-2025</value>
    </field>
    <field name="Objective-Parent">
      <value order="0">Meat Charging: Guidance Documents: 2020-2025</value>
    </field>
    <field name="Objective-State">
      <value order="0">Being Edited</value>
    </field>
    <field name="Objective-VersionId">
      <value order="0">vA72087862</value>
    </field>
    <field name="Objective-Version">
      <value order="0">1.1</value>
    </field>
    <field name="Objective-VersionNumber">
      <value order="0">2</value>
    </field>
    <field name="Objective-VersionComment">
      <value order="0"/>
    </field>
    <field name="Objective-FileNumber">
      <value order="0">ACCPAY/1107</value>
    </field>
    <field name="Objective-Classification">
      <value order="0">OFFICIAL-SENSITIVE</value>
    </field>
    <field name="Objective-Caveats">
      <value order="0">Caveat for access to Food Standards Scotland</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
  <TotalTime>38</TotalTime>
  <Words>2160</Words>
  <Application>Microsoft Office PowerPoint</Application>
  <PresentationFormat>On-screen Show (4:3)</PresentationFormat>
  <Paragraphs>527</Paragraphs>
  <Slides>22</Slides>
  <Notes>7</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22</vt:i4>
      </vt:variant>
    </vt:vector>
  </HeadingPairs>
  <TitlesOfParts>
    <vt:vector size="37" baseType="lpstr">
      <vt:lpstr>ＭＳ Ｐゴシック</vt:lpstr>
      <vt:lpstr>Arial</vt:lpstr>
      <vt:lpstr>Calibri</vt:lpstr>
      <vt:lpstr>Courier New</vt:lpstr>
      <vt:lpstr>Wingdings</vt:lpstr>
      <vt:lpstr>FSS_PPT_1.1</vt:lpstr>
      <vt:lpstr>Title-Green-Blank</vt:lpstr>
      <vt:lpstr>Copy-Purple-Blank</vt:lpstr>
      <vt:lpstr>Copy-Purple-Alt-Blank</vt:lpstr>
      <vt:lpstr>Copy-Green-Blank</vt:lpstr>
      <vt:lpstr>Image-Purple-Blank</vt:lpstr>
      <vt:lpstr>Copy-Alt-Purple-Blank</vt:lpstr>
      <vt:lpstr>Highlight-Blue-Blank</vt:lpstr>
      <vt:lpstr>Divider-Purple-Blank</vt:lpstr>
      <vt:lpstr>Divider-Green-Blank</vt:lpstr>
      <vt:lpstr>Official Control Charge Rates 2024-25 </vt:lpstr>
      <vt:lpstr>Presentation 2024-25 </vt:lpstr>
      <vt:lpstr>Purpose of the Presentation</vt:lpstr>
      <vt:lpstr>The Annual Process  </vt:lpstr>
      <vt:lpstr>  The meat industry is charged under Article 81 of Regulation (EU) No. 2017/625 which now forms parts of retained EU law. This comprises: (a) the salaries of the staff, including support and administrative staff, involved in the performance of official controls, their social security, pension and insurance costs; (b) the cost of facilities and equipment, including maintenance and insurance costs and other associated costs; (c) the cost of consumables and tools; (d) the cost of services charged to the competent authorities by delegated bodies for official controls delegated to these delegated bodies; (e) the cost of training of the staff referred to in point (a), with the exclusion of the training necessary to obtain the qualification necessary to be employed by the competent authorities; (f) the cost of travel of the staff referred to in point (a), and associated subsistence costs; (g) the cost of sampling and of laboratory analysis, testing and diagnosis charged by official laboratories for those tasks   </vt:lpstr>
      <vt:lpstr>What information is used?</vt:lpstr>
      <vt:lpstr>Total Costs </vt:lpstr>
      <vt:lpstr>Total Costs Breakdown</vt:lpstr>
      <vt:lpstr>Rationale for Increases in 2024/25</vt:lpstr>
      <vt:lpstr>Hours</vt:lpstr>
      <vt:lpstr>Meat Official Controls Hourly Rate - FSS</vt:lpstr>
      <vt:lpstr>Meat Official Controls Hourly Rate - FSA </vt:lpstr>
      <vt:lpstr>Direct Costs and Breakdown</vt:lpstr>
      <vt:lpstr>Indirect Costs</vt:lpstr>
      <vt:lpstr>Breakdown Indirect FTE</vt:lpstr>
      <vt:lpstr>Indirect Costs - Additional Costs</vt:lpstr>
      <vt:lpstr>Audit &amp; Veterinary Approvals Charge  </vt:lpstr>
      <vt:lpstr>Ministerial Discount</vt:lpstr>
      <vt:lpstr>Ministerial Discount - Breakdown</vt:lpstr>
      <vt:lpstr>FSS Total Costs 2024-25</vt:lpstr>
      <vt:lpstr>Total cost to Industry and costs absorbed by FSS for 2024/25.</vt:lpstr>
      <vt:lpstr>Review</vt:lpstr>
    </vt:vector>
  </TitlesOfParts>
  <Company>Stand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Nielsen</dc:creator>
  <cp:lastModifiedBy>Fiona Bruce</cp:lastModifiedBy>
  <cp:revision>4</cp:revision>
  <cp:lastPrinted>2017-02-03T14:00:24Z</cp:lastPrinted>
  <dcterms:created xsi:type="dcterms:W3CDTF">2015-02-26T10:29:06Z</dcterms:created>
  <dcterms:modified xsi:type="dcterms:W3CDTF">2024-04-09T10:25:57Z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A47880814</vt:lpwstr>
  </property>
  <property fmtid="{D5CDD505-2E9C-101B-9397-08002B2CF9AE}" pid="4" name="Objective-Title">
    <vt:lpwstr>Charge Rate Data Analysis 2024-25</vt:lpwstr>
  </property>
  <property fmtid="{D5CDD505-2E9C-101B-9397-08002B2CF9AE}" pid="5" name="Objective-Comment">
    <vt:lpwstr/>
  </property>
  <property fmtid="{D5CDD505-2E9C-101B-9397-08002B2CF9AE}" pid="6" name="Objective-CreationStamp">
    <vt:filetime>2024-03-27T09:56:56Z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2024-04-09T09:46:54Z</vt:filetime>
  </property>
  <property fmtid="{D5CDD505-2E9C-101B-9397-08002B2CF9AE}" pid="11" name="Objective-Owner">
    <vt:lpwstr>Bruce, Fiona F (U420087)</vt:lpwstr>
  </property>
  <property fmtid="{D5CDD505-2E9C-101B-9397-08002B2CF9AE}" pid="12" name="Objective-Path">
    <vt:lpwstr>Objective Global Folder:Food Standards Scotland File Plan:Administration:Finance:Accounting:Revenue Accounts: Accounting (Food Standards Scotland):Meat Charging: Guidance Documents: 2020-2025</vt:lpwstr>
  </property>
  <property fmtid="{D5CDD505-2E9C-101B-9397-08002B2CF9AE}" pid="13" name="Objective-Parent">
    <vt:lpwstr>Meat Charging: Guidance Documents: 2020-2025</vt:lpwstr>
  </property>
  <property fmtid="{D5CDD505-2E9C-101B-9397-08002B2CF9AE}" pid="14" name="Objective-State">
    <vt:lpwstr>Being Edited</vt:lpwstr>
  </property>
  <property fmtid="{D5CDD505-2E9C-101B-9397-08002B2CF9AE}" pid="15" name="Objective-Version">
    <vt:lpwstr>1.1</vt:lpwstr>
  </property>
  <property fmtid="{D5CDD505-2E9C-101B-9397-08002B2CF9AE}" pid="16" name="Objective-VersionNumber">
    <vt:r8>2</vt:r8>
  </property>
  <property fmtid="{D5CDD505-2E9C-101B-9397-08002B2CF9AE}" pid="17" name="Objective-VersionComment">
    <vt:lpwstr/>
  </property>
  <property fmtid="{D5CDD505-2E9C-101B-9397-08002B2CF9AE}" pid="18" name="Objective-FileNumber">
    <vt:lpwstr>ACCPAY/1107</vt:lpwstr>
  </property>
  <property fmtid="{D5CDD505-2E9C-101B-9397-08002B2CF9AE}" pid="19" name="Objective-Classification">
    <vt:lpwstr>OFFICIAL-SENSITIVE</vt:lpwstr>
  </property>
  <property fmtid="{D5CDD505-2E9C-101B-9397-08002B2CF9AE}" pid="20" name="Objective-Caveats">
    <vt:lpwstr>Caveat for access to Food Standards Scotland</vt:lpwstr>
  </property>
  <property fmtid="{D5CDD505-2E9C-101B-9397-08002B2CF9AE}" pid="21" name="Objective-Date of Original [system]">
    <vt:lpwstr/>
  </property>
  <property fmtid="{D5CDD505-2E9C-101B-9397-08002B2CF9AE}" pid="22" name="Objective-Date Received [system]">
    <vt:lpwstr/>
  </property>
  <property fmtid="{D5CDD505-2E9C-101B-9397-08002B2CF9AE}" pid="23" name="Objective-SG Web Publication - Category [system]">
    <vt:lpwstr/>
  </property>
  <property fmtid="{D5CDD505-2E9C-101B-9397-08002B2CF9AE}" pid="24" name="Objective-SG Web Publication - Category 2 Classification [system]">
    <vt:lpwstr/>
  </property>
  <property fmtid="{D5CDD505-2E9C-101B-9397-08002B2CF9AE}" pid="25" name="Objective-Description">
    <vt:lpwstr/>
  </property>
  <property fmtid="{D5CDD505-2E9C-101B-9397-08002B2CF9AE}" pid="26" name="Objective-VersionId">
    <vt:lpwstr>vA72087862</vt:lpwstr>
  </property>
  <property fmtid="{D5CDD505-2E9C-101B-9397-08002B2CF9AE}" pid="27" name="Objective-Date of Original">
    <vt:lpwstr/>
  </property>
  <property fmtid="{D5CDD505-2E9C-101B-9397-08002B2CF9AE}" pid="28" name="Objective-Date Received">
    <vt:lpwstr/>
  </property>
  <property fmtid="{D5CDD505-2E9C-101B-9397-08002B2CF9AE}" pid="29" name="Objective-SG Web Publication - Category">
    <vt:lpwstr/>
  </property>
  <property fmtid="{D5CDD505-2E9C-101B-9397-08002B2CF9AE}" pid="30" name="Objective-SG Web Publication - Category 2 Classification">
    <vt:lpwstr/>
  </property>
  <property fmtid="{D5CDD505-2E9C-101B-9397-08002B2CF9AE}" pid="31" name="Objective-Connect Creator">
    <vt:lpwstr/>
  </property>
  <property fmtid="{D5CDD505-2E9C-101B-9397-08002B2CF9AE}" pid="32" name="Objective-Required Redaction">
    <vt:lpwstr/>
  </property>
</Properties>
</file>